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51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479" autoAdjust="0"/>
  </p:normalViewPr>
  <p:slideViewPr>
    <p:cSldViewPr>
      <p:cViewPr varScale="1">
        <p:scale>
          <a:sx n="98" d="100"/>
          <a:sy n="98" d="100"/>
        </p:scale>
        <p:origin x="-19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A8F04-1D54-42B1-ABF0-F6E501A5BA7B}" type="datetimeFigureOut">
              <a:rPr lang="en-GB" smtClean="0"/>
              <a:t>10/11/2014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12B7FA-ADDD-4EFD-96D0-B6891BC09140}" type="slidenum">
              <a:rPr lang="en-GB" smtClean="0"/>
              <a:t>‹#›</a:t>
            </a:fld>
            <a:endParaRPr lang="en-GB"/>
          </a:p>
        </p:txBody>
      </p:sp>
    </p:spTree>
    <p:extLst>
      <p:ext uri="{BB962C8B-B14F-4D97-AF65-F5344CB8AC3E}">
        <p14:creationId xmlns:p14="http://schemas.microsoft.com/office/powerpoint/2010/main" val="925775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GB" b="1" dirty="0" smtClean="0"/>
              <a:t>Why do we need to engage?</a:t>
            </a:r>
          </a:p>
          <a:p>
            <a:pPr eaLnBrk="1" fontAlgn="auto" hangingPunct="1">
              <a:spcBef>
                <a:spcPts val="0"/>
              </a:spcBef>
              <a:spcAft>
                <a:spcPts val="0"/>
              </a:spcAft>
              <a:defRPr/>
            </a:pPr>
            <a:r>
              <a:rPr lang="en-GB" dirty="0" smtClean="0"/>
              <a:t>From 1 October 2011 patients who have had a change to their medicines while they were in hospital</a:t>
            </a:r>
          </a:p>
          <a:p>
            <a:pPr eaLnBrk="1" fontAlgn="auto" hangingPunct="1">
              <a:spcBef>
                <a:spcPts val="0"/>
              </a:spcBef>
              <a:spcAft>
                <a:spcPts val="0"/>
              </a:spcAft>
              <a:defRPr/>
            </a:pPr>
            <a:r>
              <a:rPr lang="en-GB" dirty="0" smtClean="0"/>
              <a:t>or have been prescribed a new medicine (see Annex A) are eligible for a post discharge Medicines</a:t>
            </a:r>
          </a:p>
          <a:p>
            <a:pPr eaLnBrk="1" fontAlgn="auto" hangingPunct="1">
              <a:spcBef>
                <a:spcPts val="0"/>
              </a:spcBef>
              <a:spcAft>
                <a:spcPts val="0"/>
              </a:spcAft>
              <a:defRPr/>
            </a:pPr>
            <a:r>
              <a:rPr lang="en-GB" dirty="0" smtClean="0"/>
              <a:t>Use Review (MUR) or the New Medicine Service (NMS). It is important that hospital pharmacy</a:t>
            </a:r>
          </a:p>
          <a:p>
            <a:pPr eaLnBrk="1" fontAlgn="auto" hangingPunct="1">
              <a:spcBef>
                <a:spcPts val="0"/>
              </a:spcBef>
              <a:spcAft>
                <a:spcPts val="0"/>
              </a:spcAft>
              <a:defRPr/>
            </a:pPr>
            <a:r>
              <a:rPr lang="en-GB" dirty="0" smtClean="0"/>
              <a:t>teams and community pharmacists work together so that patients who are eligible for an MUR or</a:t>
            </a:r>
          </a:p>
          <a:p>
            <a:pPr eaLnBrk="1" fontAlgn="auto" hangingPunct="1">
              <a:spcBef>
                <a:spcPts val="0"/>
              </a:spcBef>
              <a:spcAft>
                <a:spcPts val="0"/>
              </a:spcAft>
              <a:defRPr/>
            </a:pPr>
            <a:r>
              <a:rPr lang="en-GB" dirty="0" smtClean="0"/>
              <a:t>the NMS are identified and referred as smoothly as possible.</a:t>
            </a:r>
          </a:p>
          <a:p>
            <a:pPr eaLnBrk="1" fontAlgn="auto" hangingPunct="1">
              <a:spcBef>
                <a:spcPts val="0"/>
              </a:spcBef>
              <a:spcAft>
                <a:spcPts val="0"/>
              </a:spcAft>
              <a:defRPr/>
            </a:pPr>
            <a:r>
              <a:rPr lang="en-GB" dirty="0" smtClean="0"/>
              <a:t>Annex A provides more information about the NMS and MURs.</a:t>
            </a:r>
          </a:p>
          <a:p>
            <a:pPr eaLnBrk="1" fontAlgn="auto" hangingPunct="1">
              <a:spcBef>
                <a:spcPts val="0"/>
              </a:spcBef>
              <a:spcAft>
                <a:spcPts val="0"/>
              </a:spcAft>
              <a:defRPr/>
            </a:pPr>
            <a:r>
              <a:rPr lang="en-GB" b="1" dirty="0" smtClean="0"/>
              <a:t>What are the benefits?</a:t>
            </a:r>
          </a:p>
          <a:p>
            <a:pPr eaLnBrk="1" fontAlgn="auto" hangingPunct="1">
              <a:spcBef>
                <a:spcPts val="0"/>
              </a:spcBef>
              <a:spcAft>
                <a:spcPts val="0"/>
              </a:spcAft>
              <a:defRPr/>
            </a:pPr>
            <a:r>
              <a:rPr lang="en-GB" dirty="0" smtClean="0"/>
              <a:t>When patients move care settings there is a risk that their medicines may be unintentionally altered</a:t>
            </a:r>
          </a:p>
          <a:p>
            <a:pPr eaLnBrk="1" fontAlgn="auto" hangingPunct="1">
              <a:spcBef>
                <a:spcPts val="0"/>
              </a:spcBef>
              <a:spcAft>
                <a:spcPts val="0"/>
              </a:spcAft>
              <a:defRPr/>
            </a:pPr>
            <a:r>
              <a:rPr lang="en-GB" dirty="0" smtClean="0"/>
              <a:t>and hospital and community pharmacists, along with other healthcare professionals, already play a</a:t>
            </a:r>
          </a:p>
          <a:p>
            <a:pPr eaLnBrk="1" fontAlgn="auto" hangingPunct="1">
              <a:spcBef>
                <a:spcPts val="0"/>
              </a:spcBef>
              <a:spcAft>
                <a:spcPts val="0"/>
              </a:spcAft>
              <a:defRPr/>
            </a:pPr>
            <a:r>
              <a:rPr lang="en-GB" dirty="0" smtClean="0"/>
              <a:t>key role in minimising this risk. Getting hospital and community pharmacists to work together on</a:t>
            </a:r>
          </a:p>
          <a:p>
            <a:pPr eaLnBrk="1" fontAlgn="auto" hangingPunct="1">
              <a:spcBef>
                <a:spcPts val="0"/>
              </a:spcBef>
              <a:spcAft>
                <a:spcPts val="0"/>
              </a:spcAft>
              <a:defRPr/>
            </a:pPr>
            <a:r>
              <a:rPr lang="en-GB" dirty="0" smtClean="0"/>
              <a:t>MURs and the NMS will help to ensure that patients are getting the maximum benefit from their</a:t>
            </a:r>
          </a:p>
          <a:p>
            <a:pPr eaLnBrk="1" fontAlgn="auto" hangingPunct="1">
              <a:spcBef>
                <a:spcPts val="0"/>
              </a:spcBef>
              <a:spcAft>
                <a:spcPts val="0"/>
              </a:spcAft>
              <a:defRPr/>
            </a:pPr>
            <a:r>
              <a:rPr lang="en-GB" dirty="0" smtClean="0"/>
              <a:t>medicines when they are in hospital and when they return home. It would also be beneficial for</a:t>
            </a:r>
          </a:p>
          <a:p>
            <a:pPr eaLnBrk="1" fontAlgn="auto" hangingPunct="1">
              <a:spcBef>
                <a:spcPts val="0"/>
              </a:spcBef>
              <a:spcAft>
                <a:spcPts val="0"/>
              </a:spcAft>
              <a:defRPr/>
            </a:pPr>
            <a:r>
              <a:rPr lang="en-GB" dirty="0" smtClean="0"/>
              <a:t>hospital physicians and nurses to know about the services and refer as appropriate.</a:t>
            </a:r>
          </a:p>
          <a:p>
            <a:pPr eaLnBrk="1" fontAlgn="auto" hangingPunct="1">
              <a:spcBef>
                <a:spcPts val="0"/>
              </a:spcBef>
              <a:spcAft>
                <a:spcPts val="0"/>
              </a:spcAft>
              <a:defRPr/>
            </a:pPr>
            <a:r>
              <a:rPr lang="en-GB" dirty="0" smtClean="0"/>
              <a:t>Proof of concept research12 was used in the development of the NMS which showed that an</a:t>
            </a:r>
          </a:p>
          <a:p>
            <a:pPr eaLnBrk="1" fontAlgn="auto" hangingPunct="1">
              <a:spcBef>
                <a:spcPts val="0"/>
              </a:spcBef>
              <a:spcAft>
                <a:spcPts val="0"/>
              </a:spcAft>
              <a:defRPr/>
            </a:pPr>
            <a:r>
              <a:rPr lang="en-GB" dirty="0" smtClean="0"/>
              <a:t>intervention by a pharmacist can help to improve patients’ adherence to their medicine. The</a:t>
            </a:r>
          </a:p>
          <a:p>
            <a:pPr eaLnBrk="1" fontAlgn="auto" hangingPunct="1">
              <a:spcBef>
                <a:spcPts val="0"/>
              </a:spcBef>
              <a:spcAft>
                <a:spcPts val="0"/>
              </a:spcAft>
              <a:defRPr/>
            </a:pPr>
            <a:r>
              <a:rPr lang="en-GB" dirty="0" smtClean="0"/>
              <a:t>research3 showed that the intervention can reduce medicine related hospital admissions and</a:t>
            </a:r>
          </a:p>
          <a:p>
            <a:pPr eaLnBrk="1" fontAlgn="auto" hangingPunct="1">
              <a:spcBef>
                <a:spcPts val="0"/>
              </a:spcBef>
              <a:spcAft>
                <a:spcPts val="0"/>
              </a:spcAft>
              <a:defRPr/>
            </a:pPr>
            <a:r>
              <a:rPr lang="en-GB" dirty="0" smtClean="0"/>
              <a:t>patients who used the service experienced fewer medicines problems and made less use of other</a:t>
            </a:r>
          </a:p>
          <a:p>
            <a:pPr eaLnBrk="1" fontAlgn="auto" hangingPunct="1">
              <a:spcBef>
                <a:spcPts val="0"/>
              </a:spcBef>
              <a:spcAft>
                <a:spcPts val="0"/>
              </a:spcAft>
              <a:defRPr/>
            </a:pPr>
            <a:r>
              <a:rPr lang="en-GB" dirty="0" smtClean="0"/>
              <a:t>NHS services.</a:t>
            </a:r>
          </a:p>
          <a:p>
            <a:pPr eaLnBrk="1" fontAlgn="auto" hangingPunct="1">
              <a:spcBef>
                <a:spcPts val="0"/>
              </a:spcBef>
              <a:spcAft>
                <a:spcPts val="0"/>
              </a:spcAft>
              <a:defRPr/>
            </a:pPr>
            <a:r>
              <a:rPr lang="en-GB" dirty="0" smtClean="0"/>
              <a:t>• The New Medicine Service (NMS) and targeted Medicines Use Reviews (MURs) can</a:t>
            </a:r>
          </a:p>
          <a:p>
            <a:pPr eaLnBrk="1" fontAlgn="auto" hangingPunct="1">
              <a:spcBef>
                <a:spcPts val="0"/>
              </a:spcBef>
              <a:spcAft>
                <a:spcPts val="0"/>
              </a:spcAft>
              <a:defRPr/>
            </a:pPr>
            <a:r>
              <a:rPr lang="en-GB" dirty="0" smtClean="0"/>
              <a:t>support patients who have recently been discharged from hospital and can help to</a:t>
            </a:r>
          </a:p>
          <a:p>
            <a:pPr eaLnBrk="1" fontAlgn="auto" hangingPunct="1">
              <a:spcBef>
                <a:spcPts val="0"/>
              </a:spcBef>
              <a:spcAft>
                <a:spcPts val="0"/>
              </a:spcAft>
              <a:defRPr/>
            </a:pPr>
            <a:r>
              <a:rPr lang="en-GB" dirty="0" smtClean="0"/>
              <a:t>improve the transfer of care between the hospital and the community setting.</a:t>
            </a:r>
          </a:p>
          <a:p>
            <a:pPr eaLnBrk="1" fontAlgn="auto" hangingPunct="1">
              <a:spcBef>
                <a:spcPts val="0"/>
              </a:spcBef>
              <a:spcAft>
                <a:spcPts val="0"/>
              </a:spcAft>
              <a:defRPr/>
            </a:pPr>
            <a:r>
              <a:rPr lang="en-GB" dirty="0" smtClean="0"/>
              <a:t>• Under the NMS, a community pharmacist provides support for patients starting</a:t>
            </a:r>
          </a:p>
          <a:p>
            <a:pPr eaLnBrk="1" fontAlgn="auto" hangingPunct="1">
              <a:spcBef>
                <a:spcPts val="0"/>
              </a:spcBef>
              <a:spcAft>
                <a:spcPts val="0"/>
              </a:spcAft>
              <a:defRPr/>
            </a:pPr>
            <a:r>
              <a:rPr lang="en-GB" dirty="0" smtClean="0"/>
              <a:t>certain new medicines.</a:t>
            </a:r>
          </a:p>
          <a:p>
            <a:pPr eaLnBrk="1" fontAlgn="auto" hangingPunct="1">
              <a:spcBef>
                <a:spcPts val="0"/>
              </a:spcBef>
              <a:spcAft>
                <a:spcPts val="0"/>
              </a:spcAft>
              <a:defRPr/>
            </a:pPr>
            <a:r>
              <a:rPr lang="en-GB" dirty="0" smtClean="0"/>
              <a:t>• In an MUR a pharmacist conducts an in-depth review of a patient’s medicines</a:t>
            </a:r>
          </a:p>
          <a:p>
            <a:pPr eaLnBrk="1" fontAlgn="auto" hangingPunct="1">
              <a:spcBef>
                <a:spcPts val="0"/>
              </a:spcBef>
              <a:spcAft>
                <a:spcPts val="0"/>
              </a:spcAft>
              <a:defRPr/>
            </a:pPr>
            <a:r>
              <a:rPr lang="en-GB" dirty="0" smtClean="0"/>
              <a:t>to ensure that they understand how to use their medicines and why they should</a:t>
            </a:r>
          </a:p>
          <a:p>
            <a:pPr eaLnBrk="1" fontAlgn="auto" hangingPunct="1">
              <a:spcBef>
                <a:spcPts val="0"/>
              </a:spcBef>
              <a:spcAft>
                <a:spcPts val="0"/>
              </a:spcAft>
              <a:defRPr/>
            </a:pPr>
            <a:r>
              <a:rPr lang="en-GB" dirty="0" smtClean="0"/>
              <a:t>take them.</a:t>
            </a:r>
          </a:p>
          <a:p>
            <a:pPr eaLnBrk="1" fontAlgn="auto" hangingPunct="1">
              <a:spcBef>
                <a:spcPts val="0"/>
              </a:spcBef>
              <a:spcAft>
                <a:spcPts val="0"/>
              </a:spcAft>
              <a:defRPr/>
            </a:pPr>
            <a:r>
              <a:rPr lang="en-GB" dirty="0" smtClean="0"/>
              <a:t>• It is easy and worthwhile to work with your local community pharmacy. We have</a:t>
            </a:r>
          </a:p>
          <a:p>
            <a:pPr eaLnBrk="1" fontAlgn="auto" hangingPunct="1">
              <a:spcBef>
                <a:spcPts val="0"/>
              </a:spcBef>
              <a:spcAft>
                <a:spcPts val="0"/>
              </a:spcAft>
              <a:defRPr/>
            </a:pPr>
            <a:r>
              <a:rPr lang="en-GB" dirty="0" smtClean="0"/>
              <a:t>put together a referral form (see Annex 1) to help with this process. The NMS and</a:t>
            </a:r>
          </a:p>
          <a:p>
            <a:pPr eaLnBrk="1" fontAlgn="auto" hangingPunct="1">
              <a:spcBef>
                <a:spcPts val="0"/>
              </a:spcBef>
              <a:spcAft>
                <a:spcPts val="0"/>
              </a:spcAft>
              <a:defRPr/>
            </a:pPr>
            <a:r>
              <a:rPr lang="en-GB" dirty="0" smtClean="0"/>
              <a:t>MURs can contribute to the Quality, Innovation, Productivity and Prevention (QIPP)</a:t>
            </a:r>
          </a:p>
          <a:p>
            <a:pPr eaLnBrk="1" fontAlgn="auto" hangingPunct="1">
              <a:spcBef>
                <a:spcPts val="0"/>
              </a:spcBef>
              <a:spcAft>
                <a:spcPts val="0"/>
              </a:spcAft>
              <a:defRPr/>
            </a:pPr>
            <a:r>
              <a:rPr lang="en-GB" dirty="0" smtClean="0"/>
              <a:t>challenge, support the optimisation of medicines use and can help the NHS work</a:t>
            </a:r>
          </a:p>
          <a:p>
            <a:pPr eaLnBrk="1" fontAlgn="auto" hangingPunct="1">
              <a:spcBef>
                <a:spcPts val="0"/>
              </a:spcBef>
              <a:spcAft>
                <a:spcPts val="0"/>
              </a:spcAft>
              <a:defRPr/>
            </a:pPr>
            <a:r>
              <a:rPr lang="en-GB" dirty="0" smtClean="0"/>
              <a:t>toward its goal of achieving £20 billion of efficiency savings by 2015.</a:t>
            </a:r>
          </a:p>
          <a:p>
            <a:pPr marL="171450" indent="-171450" eaLnBrk="1" fontAlgn="auto" hangingPunct="1">
              <a:spcBef>
                <a:spcPts val="0"/>
              </a:spcBef>
              <a:spcAft>
                <a:spcPts val="0"/>
              </a:spcAft>
              <a:buFont typeface="Arial" pitchFamily="34" charset="0"/>
              <a:buChar char="•"/>
              <a:defRPr/>
            </a:pPr>
            <a:r>
              <a:rPr lang="en-GB" dirty="0" smtClean="0"/>
              <a:t>Around four to five per cent of hospital admissions are due to preventable problems with</a:t>
            </a:r>
          </a:p>
          <a:p>
            <a:pPr eaLnBrk="1" fontAlgn="auto" hangingPunct="1">
              <a:spcBef>
                <a:spcPts val="0"/>
              </a:spcBef>
              <a:spcAft>
                <a:spcPts val="0"/>
              </a:spcAft>
              <a:defRPr/>
            </a:pPr>
            <a:r>
              <a:rPr lang="en-GB" dirty="0" smtClean="0"/>
              <a:t>Medicines (</a:t>
            </a:r>
            <a:r>
              <a:rPr lang="en-GB" i="1" dirty="0" smtClean="0"/>
              <a:t>National Patient Safety Agency and National Institute for Health and Clinical Excellence. (2007): Technical patient safety solutions for medicines reconciliation on admission of adults to hospital</a:t>
            </a:r>
            <a:r>
              <a:rPr lang="en-GB" dirty="0" smtClean="0"/>
              <a:t>). Community pharmacy can play a key role in reducing unnecessary admissions</a:t>
            </a:r>
          </a:p>
          <a:p>
            <a:pPr eaLnBrk="1" fontAlgn="auto" hangingPunct="1">
              <a:spcBef>
                <a:spcPts val="0"/>
              </a:spcBef>
              <a:spcAft>
                <a:spcPts val="0"/>
              </a:spcAft>
              <a:defRPr/>
            </a:pPr>
            <a:r>
              <a:rPr lang="en-GB" dirty="0" smtClean="0"/>
              <a:t>to hospital due to preventable problems with medicines.</a:t>
            </a:r>
          </a:p>
          <a:p>
            <a:pPr eaLnBrk="1" fontAlgn="auto" hangingPunct="1">
              <a:spcBef>
                <a:spcPts val="0"/>
              </a:spcBef>
              <a:spcAft>
                <a:spcPts val="0"/>
              </a:spcAft>
              <a:defRPr/>
            </a:pPr>
            <a:endParaRPr lang="en-GB" dirty="0"/>
          </a:p>
        </p:txBody>
      </p:sp>
      <p:sp>
        <p:nvSpPr>
          <p:cNvPr id="184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DA0F990-CA41-4525-B6C9-A23CEDEEA437}" type="slidenum">
              <a:rPr lang="en-GB" smtClean="0"/>
              <a:pPr fontAlgn="base">
                <a:spcBef>
                  <a:spcPct val="0"/>
                </a:spcBef>
                <a:spcAft>
                  <a:spcPct val="0"/>
                </a:spcAft>
                <a:defRPr/>
              </a:pPr>
              <a:t>9</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BDE6A65-73D3-4E4A-AB23-6B7570C9B173}" type="slidenum">
              <a:rPr lang="en-GB" smtClean="0"/>
              <a:pPr fontAlgn="base">
                <a:spcBef>
                  <a:spcPct val="0"/>
                </a:spcBef>
                <a:spcAft>
                  <a:spcPct val="0"/>
                </a:spcAft>
                <a:defRPr/>
              </a:pPr>
              <a:t>10</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9B3F721-A57F-4701-9B06-5BD79FD6AF00}" type="slidenum">
              <a:rPr lang="en-GB" smtClean="0"/>
              <a:pPr fontAlgn="base">
                <a:spcBef>
                  <a:spcPct val="0"/>
                </a:spcBef>
                <a:spcAft>
                  <a:spcPct val="0"/>
                </a:spcAft>
                <a:defRPr/>
              </a:pPr>
              <a:t>11</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15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7CD1F14-5FC4-4645-8DF2-44D3C889E0B6}" type="slidenum">
              <a:rPr lang="en-GB" smtClean="0"/>
              <a:pPr fontAlgn="base">
                <a:spcBef>
                  <a:spcPct val="0"/>
                </a:spcBef>
                <a:spcAft>
                  <a:spcPct val="0"/>
                </a:spcAft>
                <a:defRPr/>
              </a:pPr>
              <a:t>12</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4AAABF8-B9B9-4F4C-9D5C-460A42EDB1F6}" type="slidenum">
              <a:rPr lang="en-GB" smtClean="0"/>
              <a:pPr fontAlgn="base">
                <a:spcBef>
                  <a:spcPct val="0"/>
                </a:spcBef>
                <a:spcAft>
                  <a:spcPct val="0"/>
                </a:spcAft>
                <a:defRPr/>
              </a:pPr>
              <a:t>13</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FCDDACC-50C4-4795-8CCD-4CF3848F4046}" type="slidenum">
              <a:rPr lang="en-GB" smtClean="0"/>
              <a:pPr fontAlgn="base">
                <a:spcBef>
                  <a:spcPct val="0"/>
                </a:spcBef>
                <a:spcAft>
                  <a:spcPct val="0"/>
                </a:spcAft>
                <a:defRPr/>
              </a:pPr>
              <a:t>14</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3D65CB4-9555-4CE5-897E-394B47ED5392}" type="slidenum">
              <a:rPr lang="en-GB" smtClean="0"/>
              <a:pPr fontAlgn="base">
                <a:spcBef>
                  <a:spcPct val="0"/>
                </a:spcBef>
                <a:spcAft>
                  <a:spcPct val="0"/>
                </a:spcAft>
                <a:defRPr/>
              </a:pPr>
              <a:t>15</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B518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105234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224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06924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81950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5258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211144" cy="142617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67544" y="1844824"/>
            <a:ext cx="8229600" cy="41044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84368" y="188640"/>
            <a:ext cx="1122602" cy="802372"/>
          </a:xfrm>
          <a:prstGeom prst="rect">
            <a:avLst/>
          </a:prstGeom>
        </p:spPr>
      </p:pic>
      <p:pic>
        <p:nvPicPr>
          <p:cNvPr id="9" name="Picture 8"/>
          <p:cNvPicPr>
            <a:picLocks noChangeAspect="1"/>
          </p:cNvPicPr>
          <p:nvPr/>
        </p:nvPicPr>
        <p:blipFill rotWithShape="1">
          <a:blip r:embed="rId8" cstate="print">
            <a:extLst>
              <a:ext uri="{28A0092B-C50C-407E-A947-70E740481C1C}">
                <a14:useLocalDpi xmlns:a14="http://schemas.microsoft.com/office/drawing/2010/main" val="0"/>
              </a:ext>
            </a:extLst>
          </a:blip>
          <a:srcRect t="1" b="8936"/>
          <a:stretch/>
        </p:blipFill>
        <p:spPr>
          <a:xfrm>
            <a:off x="7804583" y="991012"/>
            <a:ext cx="1282172" cy="720068"/>
          </a:xfrm>
          <a:prstGeom prst="rect">
            <a:avLst/>
          </a:prstGeom>
        </p:spPr>
      </p:pic>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6533258"/>
            <a:ext cx="9144000" cy="311112"/>
          </a:xfrm>
          <a:prstGeom prst="rect">
            <a:avLst/>
          </a:prstGeom>
        </p:spPr>
      </p:pic>
    </p:spTree>
    <p:extLst>
      <p:ext uri="{BB962C8B-B14F-4D97-AF65-F5344CB8AC3E}">
        <p14:creationId xmlns:p14="http://schemas.microsoft.com/office/powerpoint/2010/main" val="3936579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Lst>
  <p:txStyles>
    <p:titleStyle>
      <a:lvl1pPr algn="l" defTabSz="914400" rtl="0" eaLnBrk="1" latinLnBrk="0" hangingPunct="1">
        <a:spcBef>
          <a:spcPct val="0"/>
        </a:spcBef>
        <a:buNone/>
        <a:defRPr sz="4000"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Clr>
          <a:srgbClr val="5B518E"/>
        </a:buClr>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5B518E"/>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B518E"/>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snc.org.uk/services-commissioning/working-with-hospital-colleagues/" TargetMode="External"/><Relationship Id="rId2" Type="http://schemas.openxmlformats.org/officeDocument/2006/relationships/hyperlink" Target="mailto:alastair.buxton@psnc.org.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harmaceutical-journal.com/news-and-analysis/news/keeping-patients-safe-during-transfer/11102744.article" TargetMode="External"/><Relationship Id="rId2" Type="http://schemas.openxmlformats.org/officeDocument/2006/relationships/hyperlink" Target="http://www.rpharms.com/medicines-safety/getting-the-medicines-right.asp" TargetMode="External"/><Relationship Id="rId1" Type="http://schemas.openxmlformats.org/officeDocument/2006/relationships/slideLayout" Target="../slideLayouts/slideLayout2.xml"/><Relationship Id="rId4" Type="http://schemas.openxmlformats.org/officeDocument/2006/relationships/hyperlink" Target="http://www.pm-modules.co.uk/pm_modules/mur_pm0612.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773238"/>
            <a:ext cx="8229600" cy="4032250"/>
          </a:xfrm>
        </p:spPr>
        <p:txBody>
          <a:bodyPr rtlCol="0">
            <a:normAutofit fontScale="85000" lnSpcReduction="20000"/>
          </a:bodyPr>
          <a:lstStyle/>
          <a:p>
            <a:pPr marL="0" indent="0" eaLnBrk="1" fontAlgn="auto" hangingPunct="1">
              <a:spcAft>
                <a:spcPts val="0"/>
              </a:spcAft>
              <a:buFont typeface="Arial" pitchFamily="34" charset="0"/>
              <a:buNone/>
              <a:defRPr/>
            </a:pPr>
            <a:r>
              <a:rPr lang="en-GB" dirty="0" smtClean="0">
                <a:solidFill>
                  <a:schemeClr val="tx1">
                    <a:lumMod val="65000"/>
                    <a:lumOff val="35000"/>
                  </a:schemeClr>
                </a:solidFill>
              </a:rPr>
              <a:t>Questions or comments on this presentation can be addressed to </a:t>
            </a:r>
            <a:r>
              <a:rPr lang="en-GB" dirty="0" smtClean="0">
                <a:solidFill>
                  <a:schemeClr val="tx1">
                    <a:lumMod val="65000"/>
                    <a:lumOff val="35000"/>
                  </a:schemeClr>
                </a:solidFill>
                <a:hlinkClick r:id="rId2"/>
              </a:rPr>
              <a:t>alastair.buxton@psnc.org.uk</a:t>
            </a:r>
            <a:r>
              <a:rPr lang="en-GB" dirty="0" smtClean="0">
                <a:solidFill>
                  <a:schemeClr val="tx1">
                    <a:lumMod val="65000"/>
                    <a:lumOff val="35000"/>
                  </a:schemeClr>
                </a:solidFill>
              </a:rPr>
              <a:t>.</a:t>
            </a:r>
          </a:p>
          <a:p>
            <a:pPr marL="0" indent="0" eaLnBrk="1" fontAlgn="auto" hangingPunct="1">
              <a:spcAft>
                <a:spcPts val="0"/>
              </a:spcAft>
              <a:buFont typeface="Arial" pitchFamily="34" charset="0"/>
              <a:buNone/>
              <a:defRPr/>
            </a:pPr>
            <a:endParaRPr lang="en-GB" dirty="0">
              <a:solidFill>
                <a:schemeClr val="tx1">
                  <a:lumMod val="65000"/>
                  <a:lumOff val="35000"/>
                </a:schemeClr>
              </a:solidFill>
            </a:endParaRPr>
          </a:p>
          <a:p>
            <a:pPr marL="0" indent="0" eaLnBrk="1" fontAlgn="auto" hangingPunct="1">
              <a:spcAft>
                <a:spcPts val="0"/>
              </a:spcAft>
              <a:buFont typeface="Arial" pitchFamily="34" charset="0"/>
              <a:buNone/>
              <a:defRPr/>
            </a:pPr>
            <a:r>
              <a:rPr lang="en-GB" dirty="0" smtClean="0">
                <a:solidFill>
                  <a:schemeClr val="tx1">
                    <a:lumMod val="65000"/>
                    <a:lumOff val="35000"/>
                  </a:schemeClr>
                </a:solidFill>
              </a:rPr>
              <a:t>You can pick and choose the elements of the presentation that suit the needs of your event / training session.</a:t>
            </a:r>
          </a:p>
          <a:p>
            <a:pPr marL="0" indent="0" eaLnBrk="1" fontAlgn="auto" hangingPunct="1">
              <a:spcAft>
                <a:spcPts val="0"/>
              </a:spcAft>
              <a:buFont typeface="Arial" pitchFamily="34" charset="0"/>
              <a:buNone/>
              <a:defRPr/>
            </a:pPr>
            <a:endParaRPr lang="en-GB" dirty="0" smtClean="0">
              <a:solidFill>
                <a:schemeClr val="tx1">
                  <a:lumMod val="65000"/>
                  <a:lumOff val="35000"/>
                </a:schemeClr>
              </a:solidFill>
            </a:endParaRPr>
          </a:p>
          <a:p>
            <a:pPr marL="0" indent="0" eaLnBrk="1" fontAlgn="auto" hangingPunct="1">
              <a:spcAft>
                <a:spcPts val="0"/>
              </a:spcAft>
              <a:buFont typeface="Arial" pitchFamily="34" charset="0"/>
              <a:buNone/>
              <a:defRPr/>
            </a:pPr>
            <a:r>
              <a:rPr lang="en-GB" dirty="0" smtClean="0">
                <a:solidFill>
                  <a:schemeClr val="tx1">
                    <a:lumMod val="65000"/>
                    <a:lumOff val="35000"/>
                  </a:schemeClr>
                </a:solidFill>
              </a:rPr>
              <a:t>Documents summarising NMS can be downloaded from the PSNC website, to use as speaking notes or as briefing material for hospital colleagues.</a:t>
            </a:r>
          </a:p>
          <a:p>
            <a:pPr marL="0" indent="0" eaLnBrk="1" fontAlgn="auto" hangingPunct="1">
              <a:spcAft>
                <a:spcPts val="0"/>
              </a:spcAft>
              <a:buFont typeface="Arial" pitchFamily="34" charset="0"/>
              <a:buNone/>
              <a:defRPr/>
            </a:pPr>
            <a:r>
              <a:rPr lang="en-GB" dirty="0" smtClean="0">
                <a:solidFill>
                  <a:schemeClr val="tx1">
                    <a:lumMod val="65000"/>
                    <a:lumOff val="35000"/>
                  </a:schemeClr>
                </a:solidFill>
                <a:hlinkClick r:id="rId3"/>
              </a:rPr>
              <a:t>PSNC/NHS </a:t>
            </a:r>
            <a:r>
              <a:rPr lang="en-GB" dirty="0">
                <a:solidFill>
                  <a:schemeClr val="tx1">
                    <a:lumMod val="65000"/>
                    <a:lumOff val="35000"/>
                  </a:schemeClr>
                </a:solidFill>
                <a:hlinkClick r:id="rId3"/>
              </a:rPr>
              <a:t>Employers guidance and resources</a:t>
            </a:r>
            <a:endParaRPr lang="en-GB" dirty="0">
              <a:solidFill>
                <a:schemeClr val="tx1">
                  <a:lumMod val="65000"/>
                  <a:lumOff val="35000"/>
                </a:schemeClr>
              </a:solidFill>
            </a:endParaRPr>
          </a:p>
          <a:p>
            <a:pPr marL="0" indent="0" eaLnBrk="1" fontAlgn="auto" hangingPunct="1">
              <a:spcAft>
                <a:spcPts val="0"/>
              </a:spcAft>
              <a:buFont typeface="Arial" pitchFamily="34" charset="0"/>
              <a:buNone/>
              <a:defRPr/>
            </a:pPr>
            <a:endParaRPr lang="en-GB" dirty="0" smtClean="0">
              <a:solidFill>
                <a:schemeClr val="tx1">
                  <a:lumMod val="65000"/>
                  <a:lumOff val="35000"/>
                </a:schemeClr>
              </a:solidFill>
            </a:endParaRPr>
          </a:p>
          <a:p>
            <a:pPr marL="0" indent="0" eaLnBrk="1" fontAlgn="auto" hangingPunct="1">
              <a:spcAft>
                <a:spcPts val="0"/>
              </a:spcAft>
              <a:buFont typeface="Arial" pitchFamily="34" charset="0"/>
              <a:buNone/>
              <a:defRPr/>
            </a:pPr>
            <a:endParaRPr lang="en-GB" dirty="0" smtClean="0">
              <a:solidFill>
                <a:schemeClr val="tx1">
                  <a:lumMod val="65000"/>
                  <a:lumOff val="35000"/>
                </a:schemeClr>
              </a:solidFill>
            </a:endParaRPr>
          </a:p>
        </p:txBody>
      </p:sp>
      <p:sp>
        <p:nvSpPr>
          <p:cNvPr id="2051" name="Title 3"/>
          <p:cNvSpPr>
            <a:spLocks noGrp="1"/>
          </p:cNvSpPr>
          <p:nvPr>
            <p:ph type="title"/>
          </p:nvPr>
        </p:nvSpPr>
        <p:spPr/>
        <p:txBody>
          <a:bodyPr/>
          <a:lstStyle/>
          <a:p>
            <a:pPr eaLnBrk="1" hangingPunct="1"/>
            <a:r>
              <a:rPr lang="en-GB" altLang="en-US" smtClean="0"/>
              <a:t>Read and delete this slide…</a:t>
            </a:r>
          </a:p>
        </p:txBody>
      </p:sp>
    </p:spTree>
    <p:extLst>
      <p:ext uri="{BB962C8B-B14F-4D97-AF65-F5344CB8AC3E}">
        <p14:creationId xmlns:p14="http://schemas.microsoft.com/office/powerpoint/2010/main" val="185750569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250825" y="333375"/>
            <a:ext cx="6049963" cy="893763"/>
          </a:xfrm>
        </p:spPr>
        <p:txBody>
          <a:bodyPr/>
          <a:lstStyle/>
          <a:p>
            <a:pPr algn="l" eaLnBrk="1" hangingPunct="1"/>
            <a:r>
              <a:rPr lang="en-GB" altLang="en-US" smtClean="0"/>
              <a:t>Case Study</a:t>
            </a:r>
          </a:p>
        </p:txBody>
      </p:sp>
      <p:sp>
        <p:nvSpPr>
          <p:cNvPr id="3" name="Subtitle 2"/>
          <p:cNvSpPr>
            <a:spLocks noGrp="1"/>
          </p:cNvSpPr>
          <p:nvPr>
            <p:ph type="subTitle" idx="1"/>
          </p:nvPr>
        </p:nvSpPr>
        <p:spPr>
          <a:xfrm>
            <a:off x="323850" y="1484313"/>
            <a:ext cx="8064500" cy="4537075"/>
          </a:xfrm>
        </p:spPr>
        <p:txBody>
          <a:bodyPr rtlCol="0">
            <a:noAutofit/>
          </a:bodyPr>
          <a:lstStyle/>
          <a:p>
            <a:pPr algn="l" eaLnBrk="1" fontAlgn="auto" hangingPunct="1">
              <a:spcAft>
                <a:spcPts val="0"/>
              </a:spcAft>
              <a:buFont typeface="Arial" pitchFamily="34" charset="0"/>
              <a:buNone/>
              <a:defRPr/>
            </a:pPr>
            <a:r>
              <a:rPr lang="en-GB" sz="2400" dirty="0" smtClean="0">
                <a:solidFill>
                  <a:schemeClr val="tx1">
                    <a:lumMod val="65000"/>
                    <a:lumOff val="35000"/>
                  </a:schemeClr>
                </a:solidFill>
              </a:rPr>
              <a:t>North </a:t>
            </a:r>
            <a:r>
              <a:rPr lang="en-GB" sz="2400" dirty="0">
                <a:solidFill>
                  <a:schemeClr val="tx1">
                    <a:lumMod val="65000"/>
                    <a:lumOff val="35000"/>
                  </a:schemeClr>
                </a:solidFill>
              </a:rPr>
              <a:t>West London Hospitals NHS Trust </a:t>
            </a:r>
            <a:r>
              <a:rPr lang="en-GB" sz="2400" dirty="0" smtClean="0">
                <a:solidFill>
                  <a:schemeClr val="tx1">
                    <a:lumMod val="65000"/>
                    <a:lumOff val="35000"/>
                  </a:schemeClr>
                </a:solidFill>
              </a:rPr>
              <a:t>and</a:t>
            </a:r>
          </a:p>
          <a:p>
            <a:pPr algn="l" eaLnBrk="1" fontAlgn="auto" hangingPunct="1">
              <a:spcAft>
                <a:spcPts val="0"/>
              </a:spcAft>
              <a:buFont typeface="Arial" pitchFamily="34" charset="0"/>
              <a:buNone/>
              <a:defRPr/>
            </a:pPr>
            <a:r>
              <a:rPr lang="en-GB" sz="2400" dirty="0" smtClean="0">
                <a:solidFill>
                  <a:schemeClr val="tx1">
                    <a:lumMod val="65000"/>
                    <a:lumOff val="35000"/>
                  </a:schemeClr>
                </a:solidFill>
              </a:rPr>
              <a:t>East </a:t>
            </a:r>
            <a:r>
              <a:rPr lang="en-GB" sz="2400" dirty="0">
                <a:solidFill>
                  <a:schemeClr val="tx1">
                    <a:lumMod val="65000"/>
                    <a:lumOff val="35000"/>
                  </a:schemeClr>
                </a:solidFill>
              </a:rPr>
              <a:t>and South East England Specialist Pharmacy </a:t>
            </a:r>
            <a:r>
              <a:rPr lang="en-GB" sz="2400" dirty="0" smtClean="0">
                <a:solidFill>
                  <a:schemeClr val="tx1">
                    <a:lumMod val="65000"/>
                    <a:lumOff val="35000"/>
                  </a:schemeClr>
                </a:solidFill>
              </a:rPr>
              <a:t>Services</a:t>
            </a:r>
          </a:p>
          <a:p>
            <a:pPr algn="l" eaLnBrk="1" fontAlgn="auto" hangingPunct="1">
              <a:spcAft>
                <a:spcPts val="0"/>
              </a:spcAft>
              <a:buFont typeface="Arial" pitchFamily="34" charset="0"/>
              <a:buNone/>
              <a:defRPr/>
            </a:pPr>
            <a:r>
              <a:rPr lang="en-GB" sz="1050" dirty="0">
                <a:solidFill>
                  <a:schemeClr val="tx1">
                    <a:lumMod val="65000"/>
                    <a:lumOff val="35000"/>
                  </a:schemeClr>
                </a:solidFill>
              </a:rPr>
              <a:t> </a:t>
            </a:r>
            <a:endParaRPr lang="en-GB" sz="1050" dirty="0" smtClean="0">
              <a:solidFill>
                <a:schemeClr val="tx1">
                  <a:lumMod val="65000"/>
                  <a:lumOff val="35000"/>
                </a:schemeClr>
              </a:solidFill>
            </a:endParaRPr>
          </a:p>
        </p:txBody>
      </p:sp>
      <p:sp>
        <p:nvSpPr>
          <p:cNvPr id="4" name="Rounded Rectangular Callout 3"/>
          <p:cNvSpPr/>
          <p:nvPr/>
        </p:nvSpPr>
        <p:spPr>
          <a:xfrm>
            <a:off x="468313" y="2492375"/>
            <a:ext cx="7775575" cy="3384550"/>
          </a:xfrm>
          <a:prstGeom prst="wedgeRoundRectCallout">
            <a:avLst/>
          </a:prstGeom>
          <a:noFill/>
          <a:ln>
            <a:solidFill>
              <a:srgbClr val="5B518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TextBox 4"/>
          <p:cNvSpPr txBox="1"/>
          <p:nvPr/>
        </p:nvSpPr>
        <p:spPr>
          <a:xfrm>
            <a:off x="900113" y="2636838"/>
            <a:ext cx="7056437" cy="3416300"/>
          </a:xfrm>
          <a:prstGeom prst="rect">
            <a:avLst/>
          </a:prstGeom>
          <a:noFill/>
        </p:spPr>
        <p:txBody>
          <a:bodyPr>
            <a:spAutoFit/>
          </a:bodyPr>
          <a:lstStyle/>
          <a:p>
            <a:pPr fontAlgn="auto">
              <a:spcBef>
                <a:spcPts val="0"/>
              </a:spcBef>
              <a:spcAft>
                <a:spcPts val="0"/>
              </a:spcAft>
              <a:defRPr/>
            </a:pPr>
            <a:r>
              <a:rPr lang="en-GB" dirty="0">
                <a:solidFill>
                  <a:schemeClr val="tx1">
                    <a:lumMod val="65000"/>
                    <a:lumOff val="35000"/>
                  </a:schemeClr>
                </a:solidFill>
                <a:latin typeface="+mn-lt"/>
                <a:cs typeface="+mn-cs"/>
              </a:rPr>
              <a:t>“At my hospital trust, I’ve been doing continued professional development sessions on the NMS and MURs specifically for hospital pharmacy staff. Interestingly, many people were not sure of the relevance at the start but they changed their minds once they understood the impact in terms of continuing patient support post-discharge. </a:t>
            </a:r>
          </a:p>
          <a:p>
            <a:pPr fontAlgn="auto">
              <a:spcBef>
                <a:spcPts val="0"/>
              </a:spcBef>
              <a:spcAft>
                <a:spcPts val="0"/>
              </a:spcAft>
              <a:defRPr/>
            </a:pPr>
            <a:endParaRPr lang="en-GB" dirty="0">
              <a:solidFill>
                <a:schemeClr val="tx1">
                  <a:lumMod val="65000"/>
                  <a:lumOff val="35000"/>
                </a:schemeClr>
              </a:solidFill>
              <a:latin typeface="+mn-lt"/>
              <a:cs typeface="+mn-cs"/>
            </a:endParaRPr>
          </a:p>
          <a:p>
            <a:pPr fontAlgn="auto">
              <a:spcBef>
                <a:spcPts val="0"/>
              </a:spcBef>
              <a:spcAft>
                <a:spcPts val="0"/>
              </a:spcAft>
              <a:defRPr/>
            </a:pPr>
            <a:r>
              <a:rPr lang="en-GB" dirty="0">
                <a:solidFill>
                  <a:schemeClr val="tx1">
                    <a:lumMod val="65000"/>
                    <a:lumOff val="35000"/>
                  </a:schemeClr>
                </a:solidFill>
                <a:latin typeface="+mn-lt"/>
                <a:cs typeface="+mn-cs"/>
              </a:rPr>
              <a:t>“As a result of the sessions we now discuss NMS and post-discharge MURs as part of discharge counselling. We also suggest that patients take their discharge summaries to their community pharmacists for follow up. It takes almost no extra time to do this so there are no resource implications, but it could have a significant benefit in terms of referrals. </a:t>
            </a:r>
          </a:p>
          <a:p>
            <a:pPr fontAlgn="auto">
              <a:spcBef>
                <a:spcPts val="0"/>
              </a:spcBef>
              <a:spcAft>
                <a:spcPts val="0"/>
              </a:spcAft>
              <a:defRPr/>
            </a:pPr>
            <a:endParaRPr lang="en-GB" dirty="0">
              <a:latin typeface="+mn-lt"/>
              <a:cs typeface="+mn-cs"/>
            </a:endParaRPr>
          </a:p>
        </p:txBody>
      </p:sp>
    </p:spTree>
    <p:extLst>
      <p:ext uri="{BB962C8B-B14F-4D97-AF65-F5344CB8AC3E}">
        <p14:creationId xmlns:p14="http://schemas.microsoft.com/office/powerpoint/2010/main" val="4188136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250825" y="333375"/>
            <a:ext cx="6049963" cy="893763"/>
          </a:xfrm>
        </p:spPr>
        <p:txBody>
          <a:bodyPr/>
          <a:lstStyle/>
          <a:p>
            <a:pPr algn="l" eaLnBrk="1" hangingPunct="1"/>
            <a:r>
              <a:rPr lang="en-GB" altLang="en-US" smtClean="0"/>
              <a:t>Case Study</a:t>
            </a:r>
          </a:p>
        </p:txBody>
      </p:sp>
      <p:sp>
        <p:nvSpPr>
          <p:cNvPr id="12291" name="Subtitle 2"/>
          <p:cNvSpPr>
            <a:spLocks noGrp="1"/>
          </p:cNvSpPr>
          <p:nvPr>
            <p:ph type="subTitle" idx="1"/>
          </p:nvPr>
        </p:nvSpPr>
        <p:spPr>
          <a:xfrm>
            <a:off x="3563938" y="5516563"/>
            <a:ext cx="3887787" cy="936625"/>
          </a:xfrm>
        </p:spPr>
        <p:txBody>
          <a:bodyPr/>
          <a:lstStyle/>
          <a:p>
            <a:pPr algn="l" eaLnBrk="1" hangingPunct="1"/>
            <a:r>
              <a:rPr lang="en-GB" altLang="en-US" sz="1800" smtClean="0">
                <a:solidFill>
                  <a:srgbClr val="595959"/>
                </a:solidFill>
              </a:rPr>
              <a:t>Nina Barnett, consultant pharmacist, North West London Hospitals NHS Trust </a:t>
            </a:r>
          </a:p>
        </p:txBody>
      </p:sp>
      <p:sp>
        <p:nvSpPr>
          <p:cNvPr id="4" name="Rounded Rectangular Callout 3"/>
          <p:cNvSpPr/>
          <p:nvPr/>
        </p:nvSpPr>
        <p:spPr>
          <a:xfrm>
            <a:off x="468313" y="1916113"/>
            <a:ext cx="7775575" cy="3384550"/>
          </a:xfrm>
          <a:prstGeom prst="wedgeRoundRectCallout">
            <a:avLst/>
          </a:prstGeom>
          <a:noFill/>
          <a:ln>
            <a:solidFill>
              <a:srgbClr val="5B518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TextBox 4"/>
          <p:cNvSpPr txBox="1"/>
          <p:nvPr/>
        </p:nvSpPr>
        <p:spPr>
          <a:xfrm>
            <a:off x="900113" y="2060575"/>
            <a:ext cx="7056437" cy="3140075"/>
          </a:xfrm>
          <a:prstGeom prst="rect">
            <a:avLst/>
          </a:prstGeom>
          <a:noFill/>
        </p:spPr>
        <p:txBody>
          <a:bodyPr>
            <a:spAutoFit/>
          </a:bodyPr>
          <a:lstStyle/>
          <a:p>
            <a:pPr fontAlgn="auto">
              <a:spcBef>
                <a:spcPts val="0"/>
              </a:spcBef>
              <a:spcAft>
                <a:spcPts val="0"/>
              </a:spcAft>
              <a:defRPr/>
            </a:pPr>
            <a:r>
              <a:rPr lang="en-GB" dirty="0">
                <a:solidFill>
                  <a:schemeClr val="tx1">
                    <a:lumMod val="65000"/>
                    <a:lumOff val="35000"/>
                  </a:schemeClr>
                </a:solidFill>
                <a:latin typeface="+mn-lt"/>
                <a:cs typeface="+mn-cs"/>
              </a:rPr>
              <a:t>“Patients with particularly complex needs are referred to our Harrow Integrated Medicines Management (</a:t>
            </a:r>
            <a:r>
              <a:rPr lang="en-GB" dirty="0" err="1">
                <a:solidFill>
                  <a:schemeClr val="tx1">
                    <a:lumMod val="65000"/>
                    <a:lumOff val="35000"/>
                  </a:schemeClr>
                </a:solidFill>
                <a:latin typeface="+mn-lt"/>
                <a:cs typeface="+mn-cs"/>
              </a:rPr>
              <a:t>HIMMs</a:t>
            </a:r>
            <a:r>
              <a:rPr lang="en-GB" dirty="0">
                <a:solidFill>
                  <a:schemeClr val="tx1">
                    <a:lumMod val="65000"/>
                    <a:lumOff val="35000"/>
                  </a:schemeClr>
                </a:solidFill>
                <a:latin typeface="+mn-lt"/>
                <a:cs typeface="+mn-cs"/>
              </a:rPr>
              <a:t>) service. With patient consent, we telephone the community pharmacist and discuss the referral. We fax the discharge letter, in which we include a summary of our interventions to date and recommendations if appropriate, and give the pharmacist patient contact details to schedule an appointment after discharge. </a:t>
            </a:r>
          </a:p>
          <a:p>
            <a:pPr fontAlgn="auto">
              <a:spcBef>
                <a:spcPts val="0"/>
              </a:spcBef>
              <a:spcAft>
                <a:spcPts val="0"/>
              </a:spcAft>
              <a:defRPr/>
            </a:pPr>
            <a:r>
              <a:rPr lang="en-GB" dirty="0">
                <a:solidFill>
                  <a:schemeClr val="tx1">
                    <a:lumMod val="65000"/>
                    <a:lumOff val="35000"/>
                  </a:schemeClr>
                </a:solidFill>
                <a:latin typeface="+mn-lt"/>
                <a:cs typeface="+mn-cs"/>
              </a:rPr>
              <a:t>“My suggestion is that all hospital pharmacists talk about NMS and MUR in their discharge counselling, give leaflets to patients and encourage them to use the services, to support good transfer of care and optimal uptake of services by those who will benefit most.”</a:t>
            </a:r>
          </a:p>
        </p:txBody>
      </p:sp>
    </p:spTree>
    <p:extLst>
      <p:ext uri="{BB962C8B-B14F-4D97-AF65-F5344CB8AC3E}">
        <p14:creationId xmlns:p14="http://schemas.microsoft.com/office/powerpoint/2010/main" val="3984790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250825" y="404813"/>
            <a:ext cx="5976938" cy="893762"/>
          </a:xfrm>
        </p:spPr>
        <p:txBody>
          <a:bodyPr/>
          <a:lstStyle/>
          <a:p>
            <a:pPr algn="l" eaLnBrk="1" hangingPunct="1"/>
            <a:r>
              <a:rPr lang="en-GB" altLang="en-US" smtClean="0"/>
              <a:t>Template Referral Form</a:t>
            </a:r>
          </a:p>
        </p:txBody>
      </p:sp>
      <p:sp>
        <p:nvSpPr>
          <p:cNvPr id="13315" name="Subtitle 2"/>
          <p:cNvSpPr>
            <a:spLocks noGrp="1"/>
          </p:cNvSpPr>
          <p:nvPr>
            <p:ph type="subTitle" idx="1"/>
          </p:nvPr>
        </p:nvSpPr>
        <p:spPr>
          <a:xfrm>
            <a:off x="395288" y="1412875"/>
            <a:ext cx="5472112" cy="4392613"/>
          </a:xfrm>
        </p:spPr>
        <p:txBody>
          <a:bodyPr/>
          <a:lstStyle/>
          <a:p>
            <a:pPr marL="457200" indent="-457200" algn="l" eaLnBrk="1" hangingPunct="1">
              <a:buFont typeface="Arial" charset="0"/>
              <a:buChar char="•"/>
            </a:pPr>
            <a:r>
              <a:rPr lang="en-GB" altLang="en-US" sz="2800" smtClean="0">
                <a:solidFill>
                  <a:srgbClr val="595959"/>
                </a:solidFill>
              </a:rPr>
              <a:t>For hospitals to use for referring patients to their community pharmacy</a:t>
            </a:r>
          </a:p>
          <a:p>
            <a:pPr marL="457200" indent="-457200" algn="l" eaLnBrk="1" hangingPunct="1">
              <a:buFont typeface="Arial" charset="0"/>
              <a:buChar char="•"/>
            </a:pPr>
            <a:r>
              <a:rPr lang="en-GB" altLang="en-US" sz="2800" smtClean="0">
                <a:solidFill>
                  <a:srgbClr val="595959"/>
                </a:solidFill>
              </a:rPr>
              <a:t>Can be given to the patient to take to the pharmacy or with patient’s consent, can be sent to the community pharmacy via e.g. secure email / fax</a:t>
            </a:r>
          </a:p>
          <a:p>
            <a:pPr marL="457200" indent="-457200" algn="l" eaLnBrk="1" hangingPunct="1">
              <a:buFont typeface="Arial" charset="0"/>
              <a:buChar char="•"/>
            </a:pPr>
            <a:r>
              <a:rPr lang="en-GB" altLang="en-US" sz="2800" smtClean="0">
                <a:solidFill>
                  <a:srgbClr val="595959"/>
                </a:solidFill>
              </a:rPr>
              <a:t>RPS recommended core content of records for transfer of care included on form</a:t>
            </a:r>
          </a:p>
        </p:txBody>
      </p:sp>
      <p:pic>
        <p:nvPicPr>
          <p:cNvPr id="1026" name="Picture 2"/>
          <p:cNvPicPr>
            <a:picLocks noChangeAspect="1" noChangeArrowheads="1"/>
          </p:cNvPicPr>
          <p:nvPr/>
        </p:nvPicPr>
        <p:blipFill>
          <a:blip r:embed="rId3"/>
          <a:srcRect/>
          <a:stretch>
            <a:fillRect/>
          </a:stretch>
        </p:blipFill>
        <p:spPr bwMode="auto">
          <a:xfrm>
            <a:off x="5940425" y="1844675"/>
            <a:ext cx="2932113" cy="4138613"/>
          </a:xfrm>
          <a:prstGeom prst="rect">
            <a:avLst/>
          </a:prstGeom>
          <a:noFill/>
          <a:ln w="9525">
            <a:solidFill>
              <a:schemeClr val="tx1">
                <a:lumMod val="65000"/>
                <a:lumOff val="3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3406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250825" y="404813"/>
            <a:ext cx="5976938" cy="893762"/>
          </a:xfrm>
        </p:spPr>
        <p:txBody>
          <a:bodyPr/>
          <a:lstStyle/>
          <a:p>
            <a:pPr algn="l" eaLnBrk="1" hangingPunct="1"/>
            <a:r>
              <a:rPr lang="en-GB" altLang="en-US" smtClean="0"/>
              <a:t>Template Patient Leaflet</a:t>
            </a:r>
          </a:p>
        </p:txBody>
      </p:sp>
      <p:sp>
        <p:nvSpPr>
          <p:cNvPr id="14339" name="Subtitle 2"/>
          <p:cNvSpPr>
            <a:spLocks noGrp="1"/>
          </p:cNvSpPr>
          <p:nvPr>
            <p:ph type="subTitle" idx="1"/>
          </p:nvPr>
        </p:nvSpPr>
        <p:spPr>
          <a:xfrm>
            <a:off x="395288" y="2076450"/>
            <a:ext cx="5472112" cy="3729038"/>
          </a:xfrm>
        </p:spPr>
        <p:txBody>
          <a:bodyPr/>
          <a:lstStyle/>
          <a:p>
            <a:pPr marL="457200" indent="-457200" algn="l" eaLnBrk="1" hangingPunct="1">
              <a:buFont typeface="Arial" charset="0"/>
              <a:buChar char="•"/>
            </a:pPr>
            <a:r>
              <a:rPr lang="en-GB" altLang="en-US" sz="2800" smtClean="0">
                <a:solidFill>
                  <a:srgbClr val="595959"/>
                </a:solidFill>
              </a:rPr>
              <a:t>Text to use in a template leaflet for patients available</a:t>
            </a:r>
          </a:p>
          <a:p>
            <a:pPr marL="457200" indent="-457200" algn="l" eaLnBrk="1" hangingPunct="1">
              <a:buFont typeface="Arial" charset="0"/>
              <a:buChar char="•"/>
            </a:pPr>
            <a:r>
              <a:rPr lang="en-GB" altLang="en-US" sz="2800" smtClean="0">
                <a:solidFill>
                  <a:srgbClr val="595959"/>
                </a:solidFill>
              </a:rPr>
              <a:t>Can be amended to meet local requirements</a:t>
            </a:r>
          </a:p>
          <a:p>
            <a:pPr marL="457200" indent="-457200" algn="l" eaLnBrk="1" hangingPunct="1">
              <a:buFont typeface="Arial" charset="0"/>
              <a:buChar char="•"/>
            </a:pPr>
            <a:r>
              <a:rPr lang="en-GB" altLang="en-US" sz="2800" smtClean="0">
                <a:solidFill>
                  <a:srgbClr val="595959"/>
                </a:solidFill>
              </a:rPr>
              <a:t>Describes NMS and MUR to patients</a:t>
            </a:r>
          </a:p>
        </p:txBody>
      </p:sp>
      <p:pic>
        <p:nvPicPr>
          <p:cNvPr id="6" name="Picture 2"/>
          <p:cNvPicPr>
            <a:picLocks noChangeAspect="1" noChangeArrowheads="1"/>
          </p:cNvPicPr>
          <p:nvPr/>
        </p:nvPicPr>
        <p:blipFill>
          <a:blip r:embed="rId3"/>
          <a:srcRect/>
          <a:stretch>
            <a:fillRect/>
          </a:stretch>
        </p:blipFill>
        <p:spPr bwMode="auto">
          <a:xfrm>
            <a:off x="5867400" y="2076450"/>
            <a:ext cx="2919413" cy="3794125"/>
          </a:xfrm>
          <a:prstGeom prst="rect">
            <a:avLst/>
          </a:prstGeom>
          <a:noFill/>
          <a:ln w="9525">
            <a:solidFill>
              <a:schemeClr val="tx1">
                <a:lumMod val="65000"/>
                <a:lumOff val="3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7738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250825" y="404813"/>
            <a:ext cx="5976938" cy="893762"/>
          </a:xfrm>
        </p:spPr>
        <p:txBody>
          <a:bodyPr/>
          <a:lstStyle/>
          <a:p>
            <a:pPr algn="l" eaLnBrk="1" hangingPunct="1"/>
            <a:r>
              <a:rPr lang="en-GB" altLang="en-US" smtClean="0"/>
              <a:t>Discussion / Action points</a:t>
            </a:r>
          </a:p>
        </p:txBody>
      </p:sp>
      <p:sp>
        <p:nvSpPr>
          <p:cNvPr id="3" name="Subtitle 2"/>
          <p:cNvSpPr>
            <a:spLocks noGrp="1"/>
          </p:cNvSpPr>
          <p:nvPr>
            <p:ph type="subTitle" idx="1"/>
          </p:nvPr>
        </p:nvSpPr>
        <p:spPr>
          <a:xfrm>
            <a:off x="395288" y="2076450"/>
            <a:ext cx="8424862" cy="3729038"/>
          </a:xfrm>
        </p:spPr>
        <p:txBody>
          <a:bodyPr rtlCol="0">
            <a:noAutofit/>
          </a:bodyPr>
          <a:lstStyle/>
          <a:p>
            <a:pPr algn="l" eaLnBrk="1" fontAlgn="auto" hangingPunct="1">
              <a:spcAft>
                <a:spcPts val="0"/>
              </a:spcAft>
              <a:buFont typeface="Arial" pitchFamily="34" charset="0"/>
              <a:buNone/>
              <a:defRPr/>
            </a:pPr>
            <a:r>
              <a:rPr lang="en-GB" sz="2800" dirty="0" smtClean="0">
                <a:solidFill>
                  <a:schemeClr val="tx1">
                    <a:lumMod val="65000"/>
                    <a:lumOff val="35000"/>
                  </a:schemeClr>
                </a:solidFill>
              </a:rPr>
              <a:t>If a hospital decides to refer patients for MUR and NMS:</a:t>
            </a:r>
          </a:p>
          <a:p>
            <a:pPr marL="457200" indent="-457200" algn="l" eaLnBrk="1" fontAlgn="auto" hangingPunct="1">
              <a:spcAft>
                <a:spcPts val="0"/>
              </a:spcAft>
              <a:buFont typeface="Arial" pitchFamily="34" charset="0"/>
              <a:buChar char="•"/>
              <a:defRPr/>
            </a:pPr>
            <a:r>
              <a:rPr lang="en-GB" sz="2800" dirty="0" smtClean="0">
                <a:solidFill>
                  <a:schemeClr val="tx1">
                    <a:lumMod val="65000"/>
                    <a:lumOff val="35000"/>
                  </a:schemeClr>
                </a:solidFill>
              </a:rPr>
              <a:t>nominate </a:t>
            </a:r>
            <a:r>
              <a:rPr lang="en-GB" sz="2800" dirty="0">
                <a:solidFill>
                  <a:schemeClr val="tx1">
                    <a:lumMod val="65000"/>
                    <a:lumOff val="35000"/>
                  </a:schemeClr>
                </a:solidFill>
              </a:rPr>
              <a:t>someone in the pharmacy team to be responsible for implementation of the services and to be the point of contact for community </a:t>
            </a:r>
            <a:r>
              <a:rPr lang="en-GB" sz="2800" dirty="0" smtClean="0">
                <a:solidFill>
                  <a:schemeClr val="tx1">
                    <a:lumMod val="65000"/>
                    <a:lumOff val="35000"/>
                  </a:schemeClr>
                </a:solidFill>
              </a:rPr>
              <a:t>pharmacists</a:t>
            </a:r>
            <a:endParaRPr lang="en-GB" sz="2800" dirty="0">
              <a:solidFill>
                <a:schemeClr val="tx1">
                  <a:lumMod val="65000"/>
                  <a:lumOff val="35000"/>
                </a:schemeClr>
              </a:solidFill>
            </a:endParaRPr>
          </a:p>
          <a:p>
            <a:pPr marL="457200" indent="-457200" algn="l" eaLnBrk="1" fontAlgn="auto" hangingPunct="1">
              <a:spcAft>
                <a:spcPts val="0"/>
              </a:spcAft>
              <a:buFont typeface="Arial" pitchFamily="34" charset="0"/>
              <a:buChar char="•"/>
              <a:defRPr/>
            </a:pPr>
            <a:r>
              <a:rPr lang="en-GB" sz="2800" dirty="0" smtClean="0">
                <a:solidFill>
                  <a:schemeClr val="tx1">
                    <a:lumMod val="65000"/>
                    <a:lumOff val="35000"/>
                  </a:schemeClr>
                </a:solidFill>
              </a:rPr>
              <a:t>ensure </a:t>
            </a:r>
            <a:r>
              <a:rPr lang="en-GB" sz="2800" dirty="0">
                <a:solidFill>
                  <a:schemeClr val="tx1">
                    <a:lumMod val="65000"/>
                    <a:lumOff val="35000"/>
                  </a:schemeClr>
                </a:solidFill>
              </a:rPr>
              <a:t>all members of hospital staff who might be referring patients are aware of the NMS disease areas and advise them that they are able to refer to the </a:t>
            </a:r>
            <a:r>
              <a:rPr lang="en-GB" sz="2800" dirty="0" smtClean="0">
                <a:solidFill>
                  <a:schemeClr val="tx1">
                    <a:lumMod val="65000"/>
                    <a:lumOff val="35000"/>
                  </a:schemeClr>
                </a:solidFill>
              </a:rPr>
              <a:t>services</a:t>
            </a:r>
            <a:endParaRPr lang="en-GB" sz="2800" dirty="0">
              <a:solidFill>
                <a:schemeClr val="tx1">
                  <a:lumMod val="65000"/>
                  <a:lumOff val="35000"/>
                </a:schemeClr>
              </a:solidFill>
            </a:endParaRPr>
          </a:p>
        </p:txBody>
      </p:sp>
    </p:spTree>
    <p:extLst>
      <p:ext uri="{BB962C8B-B14F-4D97-AF65-F5344CB8AC3E}">
        <p14:creationId xmlns:p14="http://schemas.microsoft.com/office/powerpoint/2010/main" val="866750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250825" y="404813"/>
            <a:ext cx="5976938" cy="893762"/>
          </a:xfrm>
        </p:spPr>
        <p:txBody>
          <a:bodyPr/>
          <a:lstStyle/>
          <a:p>
            <a:pPr algn="l" eaLnBrk="1" hangingPunct="1"/>
            <a:r>
              <a:rPr lang="en-GB" altLang="en-US" smtClean="0"/>
              <a:t>Discussion / Action points</a:t>
            </a:r>
          </a:p>
        </p:txBody>
      </p:sp>
      <p:sp>
        <p:nvSpPr>
          <p:cNvPr id="16387" name="Subtitle 2"/>
          <p:cNvSpPr>
            <a:spLocks noGrp="1"/>
          </p:cNvSpPr>
          <p:nvPr>
            <p:ph type="subTitle" idx="1"/>
          </p:nvPr>
        </p:nvSpPr>
        <p:spPr>
          <a:xfrm>
            <a:off x="395288" y="2076450"/>
            <a:ext cx="8424862" cy="3729038"/>
          </a:xfrm>
        </p:spPr>
        <p:txBody>
          <a:bodyPr/>
          <a:lstStyle/>
          <a:p>
            <a:pPr marL="457200" indent="-457200" algn="l" eaLnBrk="1" hangingPunct="1">
              <a:buFont typeface="Arial" charset="0"/>
              <a:buChar char="•"/>
            </a:pPr>
            <a:r>
              <a:rPr lang="en-GB" altLang="en-US" sz="2800" smtClean="0">
                <a:solidFill>
                  <a:srgbClr val="595959"/>
                </a:solidFill>
              </a:rPr>
              <a:t>consider how the referral form will be used in your hospital. Ensure that all relevant staff know about it and how to use it</a:t>
            </a:r>
          </a:p>
          <a:p>
            <a:pPr marL="457200" indent="-457200" algn="l" eaLnBrk="1" hangingPunct="1">
              <a:buFont typeface="Arial" charset="0"/>
              <a:buChar char="•"/>
            </a:pPr>
            <a:r>
              <a:rPr lang="en-GB" altLang="en-US" sz="2800" smtClean="0">
                <a:solidFill>
                  <a:srgbClr val="595959"/>
                </a:solidFill>
              </a:rPr>
              <a:t>consider how the community pharmacy patient leaflet will be used in your hospital. Amend the wording of the leaflet where relevant and print copies for distribution to patients</a:t>
            </a:r>
          </a:p>
          <a:p>
            <a:pPr marL="457200" indent="-457200" algn="l" eaLnBrk="1" hangingPunct="1">
              <a:buFont typeface="Arial" charset="0"/>
              <a:buChar char="•"/>
            </a:pPr>
            <a:r>
              <a:rPr lang="en-GB" altLang="en-US" sz="2800" smtClean="0">
                <a:solidFill>
                  <a:srgbClr val="595959"/>
                </a:solidFill>
              </a:rPr>
              <a:t>determine when and how it will be given to patients</a:t>
            </a:r>
          </a:p>
        </p:txBody>
      </p:sp>
    </p:spTree>
    <p:extLst>
      <p:ext uri="{BB962C8B-B14F-4D97-AF65-F5344CB8AC3E}">
        <p14:creationId xmlns:p14="http://schemas.microsoft.com/office/powerpoint/2010/main" val="2699052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773238"/>
            <a:ext cx="8229600" cy="4032250"/>
          </a:xfrm>
        </p:spPr>
        <p:txBody>
          <a:bodyPr rtlCol="0">
            <a:normAutofit fontScale="92500" lnSpcReduction="10000"/>
          </a:bodyPr>
          <a:lstStyle/>
          <a:p>
            <a:pPr marL="0" indent="0" eaLnBrk="1" fontAlgn="auto" hangingPunct="1">
              <a:spcAft>
                <a:spcPts val="0"/>
              </a:spcAft>
              <a:buFont typeface="Arial" pitchFamily="34" charset="0"/>
              <a:buNone/>
              <a:defRPr/>
            </a:pPr>
            <a:r>
              <a:rPr lang="en-GB" dirty="0" smtClean="0">
                <a:solidFill>
                  <a:schemeClr val="tx1">
                    <a:lumMod val="65000"/>
                    <a:lumOff val="35000"/>
                  </a:schemeClr>
                </a:solidFill>
              </a:rPr>
              <a:t>Reading and guidance on this subject:</a:t>
            </a:r>
          </a:p>
          <a:p>
            <a:pPr marL="0" indent="0" eaLnBrk="1" fontAlgn="auto" hangingPunct="1">
              <a:spcAft>
                <a:spcPts val="0"/>
              </a:spcAft>
              <a:buFont typeface="Arial" pitchFamily="34" charset="0"/>
              <a:buNone/>
              <a:defRPr/>
            </a:pPr>
            <a:r>
              <a:rPr lang="en-GB" dirty="0" smtClean="0">
                <a:solidFill>
                  <a:schemeClr val="tx1">
                    <a:lumMod val="65000"/>
                    <a:lumOff val="35000"/>
                  </a:schemeClr>
                </a:solidFill>
                <a:hlinkClick r:id="rId2"/>
              </a:rPr>
              <a:t>RPS transfer of care guidance and resources</a:t>
            </a:r>
            <a:endParaRPr lang="en-GB" dirty="0" smtClean="0">
              <a:solidFill>
                <a:schemeClr val="tx1">
                  <a:lumMod val="65000"/>
                  <a:lumOff val="35000"/>
                </a:schemeClr>
              </a:solidFill>
            </a:endParaRPr>
          </a:p>
          <a:p>
            <a:pPr marL="0" indent="0" eaLnBrk="1" fontAlgn="auto" hangingPunct="1">
              <a:spcAft>
                <a:spcPts val="0"/>
              </a:spcAft>
              <a:buFont typeface="Arial" pitchFamily="34" charset="0"/>
              <a:buNone/>
              <a:defRPr/>
            </a:pPr>
            <a:r>
              <a:rPr lang="en-GB" dirty="0" smtClean="0">
                <a:solidFill>
                  <a:schemeClr val="tx1">
                    <a:lumMod val="65000"/>
                    <a:lumOff val="35000"/>
                  </a:schemeClr>
                </a:solidFill>
                <a:hlinkClick r:id="rId3"/>
              </a:rPr>
              <a:t>Keeping patients safe during transfer, Catherine </a:t>
            </a:r>
            <a:r>
              <a:rPr lang="en-GB" dirty="0" err="1" smtClean="0">
                <a:solidFill>
                  <a:schemeClr val="tx1">
                    <a:lumMod val="65000"/>
                    <a:lumOff val="35000"/>
                  </a:schemeClr>
                </a:solidFill>
                <a:hlinkClick r:id="rId3"/>
              </a:rPr>
              <a:t>Picton</a:t>
            </a:r>
            <a:r>
              <a:rPr lang="en-GB" dirty="0" smtClean="0">
                <a:solidFill>
                  <a:schemeClr val="tx1">
                    <a:lumMod val="65000"/>
                    <a:lumOff val="35000"/>
                  </a:schemeClr>
                </a:solidFill>
                <a:hlinkClick r:id="rId3"/>
              </a:rPr>
              <a:t>, </a:t>
            </a:r>
            <a:r>
              <a:rPr lang="en-GB" i="1" dirty="0" err="1" smtClean="0">
                <a:solidFill>
                  <a:schemeClr val="tx1">
                    <a:lumMod val="65000"/>
                    <a:lumOff val="35000"/>
                  </a:schemeClr>
                </a:solidFill>
                <a:hlinkClick r:id="rId3"/>
              </a:rPr>
              <a:t>PharmJ</a:t>
            </a:r>
            <a:r>
              <a:rPr lang="en-GB" dirty="0" smtClean="0">
                <a:solidFill>
                  <a:schemeClr val="tx1">
                    <a:lumMod val="65000"/>
                    <a:lumOff val="35000"/>
                  </a:schemeClr>
                </a:solidFill>
                <a:hlinkClick r:id="rId3"/>
              </a:rPr>
              <a:t> 12/6/12</a:t>
            </a:r>
            <a:endParaRPr lang="en-GB" dirty="0" smtClean="0">
              <a:solidFill>
                <a:schemeClr val="tx1">
                  <a:lumMod val="65000"/>
                  <a:lumOff val="35000"/>
                </a:schemeClr>
              </a:solidFill>
            </a:endParaRPr>
          </a:p>
          <a:p>
            <a:pPr marL="0" indent="0" eaLnBrk="1" fontAlgn="auto" hangingPunct="1">
              <a:spcAft>
                <a:spcPts val="0"/>
              </a:spcAft>
              <a:buFont typeface="Arial" pitchFamily="34" charset="0"/>
              <a:buNone/>
              <a:defRPr/>
            </a:pPr>
            <a:r>
              <a:rPr lang="en-GB" dirty="0" smtClean="0">
                <a:solidFill>
                  <a:schemeClr val="tx1">
                    <a:lumMod val="65000"/>
                    <a:lumOff val="35000"/>
                  </a:schemeClr>
                </a:solidFill>
                <a:hlinkClick r:id="rId4"/>
              </a:rPr>
              <a:t>MURs and the NMS at discharge, Nina Barnett, </a:t>
            </a:r>
            <a:r>
              <a:rPr lang="en-GB" i="1" dirty="0" smtClean="0">
                <a:solidFill>
                  <a:schemeClr val="tx1">
                    <a:lumMod val="65000"/>
                    <a:lumOff val="35000"/>
                  </a:schemeClr>
                </a:solidFill>
                <a:hlinkClick r:id="rId4"/>
              </a:rPr>
              <a:t>Pharmacy Magazine</a:t>
            </a:r>
            <a:r>
              <a:rPr lang="en-GB" dirty="0" smtClean="0">
                <a:solidFill>
                  <a:schemeClr val="tx1">
                    <a:lumMod val="65000"/>
                    <a:lumOff val="35000"/>
                  </a:schemeClr>
                </a:solidFill>
                <a:hlinkClick r:id="rId4"/>
              </a:rPr>
              <a:t> June 2012</a:t>
            </a:r>
            <a:endParaRPr lang="en-GB" dirty="0" smtClean="0">
              <a:solidFill>
                <a:schemeClr val="tx1">
                  <a:lumMod val="65000"/>
                  <a:lumOff val="35000"/>
                </a:schemeClr>
              </a:solidFill>
            </a:endParaRPr>
          </a:p>
          <a:p>
            <a:pPr marL="0" indent="0" eaLnBrk="1" fontAlgn="auto" hangingPunct="1">
              <a:spcAft>
                <a:spcPts val="0"/>
              </a:spcAft>
              <a:buFont typeface="Arial" pitchFamily="34" charset="0"/>
              <a:buNone/>
              <a:defRPr/>
            </a:pPr>
            <a:endParaRPr lang="en-GB" dirty="0" smtClean="0">
              <a:solidFill>
                <a:schemeClr val="tx1">
                  <a:lumMod val="65000"/>
                  <a:lumOff val="35000"/>
                </a:schemeClr>
              </a:solidFill>
            </a:endParaRPr>
          </a:p>
          <a:p>
            <a:pPr marL="0" indent="0" eaLnBrk="1" fontAlgn="auto" hangingPunct="1">
              <a:spcAft>
                <a:spcPts val="0"/>
              </a:spcAft>
              <a:buFont typeface="Arial" pitchFamily="34" charset="0"/>
              <a:buNone/>
              <a:defRPr/>
            </a:pPr>
            <a:r>
              <a:rPr lang="en-GB" dirty="0" smtClean="0">
                <a:solidFill>
                  <a:schemeClr val="tx1">
                    <a:lumMod val="65000"/>
                    <a:lumOff val="35000"/>
                  </a:schemeClr>
                </a:solidFill>
              </a:rPr>
              <a:t>Last updated: </a:t>
            </a:r>
            <a:r>
              <a:rPr lang="en-GB" dirty="0" smtClean="0">
                <a:solidFill>
                  <a:schemeClr val="tx1">
                    <a:lumMod val="65000"/>
                    <a:lumOff val="35000"/>
                  </a:schemeClr>
                </a:solidFill>
              </a:rPr>
              <a:t>10</a:t>
            </a:r>
            <a:r>
              <a:rPr lang="en-GB" baseline="30000" dirty="0" smtClean="0">
                <a:solidFill>
                  <a:schemeClr val="tx1">
                    <a:lumMod val="65000"/>
                    <a:lumOff val="35000"/>
                  </a:schemeClr>
                </a:solidFill>
              </a:rPr>
              <a:t>th</a:t>
            </a:r>
            <a:r>
              <a:rPr lang="en-GB" dirty="0" smtClean="0">
                <a:solidFill>
                  <a:schemeClr val="tx1">
                    <a:lumMod val="65000"/>
                    <a:lumOff val="35000"/>
                  </a:schemeClr>
                </a:solidFill>
              </a:rPr>
              <a:t> November 2014</a:t>
            </a:r>
            <a:endParaRPr lang="en-GB" dirty="0">
              <a:solidFill>
                <a:schemeClr val="tx1">
                  <a:lumMod val="65000"/>
                  <a:lumOff val="35000"/>
                </a:schemeClr>
              </a:solidFill>
            </a:endParaRPr>
          </a:p>
        </p:txBody>
      </p:sp>
      <p:sp>
        <p:nvSpPr>
          <p:cNvPr id="3075" name="Title 3"/>
          <p:cNvSpPr>
            <a:spLocks noGrp="1"/>
          </p:cNvSpPr>
          <p:nvPr>
            <p:ph type="title"/>
          </p:nvPr>
        </p:nvSpPr>
        <p:spPr/>
        <p:txBody>
          <a:bodyPr/>
          <a:lstStyle/>
          <a:p>
            <a:pPr eaLnBrk="1" hangingPunct="1"/>
            <a:r>
              <a:rPr lang="en-GB" altLang="en-US" smtClean="0"/>
              <a:t>Read and delete this slide…</a:t>
            </a:r>
          </a:p>
        </p:txBody>
      </p:sp>
    </p:spTree>
    <p:extLst>
      <p:ext uri="{BB962C8B-B14F-4D97-AF65-F5344CB8AC3E}">
        <p14:creationId xmlns:p14="http://schemas.microsoft.com/office/powerpoint/2010/main" val="375391324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idx="1"/>
          </p:nvPr>
        </p:nvSpPr>
        <p:spPr>
          <a:xfrm>
            <a:off x="468313" y="1700213"/>
            <a:ext cx="4608512" cy="4105275"/>
          </a:xfrm>
        </p:spPr>
        <p:txBody>
          <a:bodyPr>
            <a:normAutofit lnSpcReduction="10000"/>
          </a:bodyPr>
          <a:lstStyle/>
          <a:p>
            <a:pPr algn="l" eaLnBrk="1" hangingPunct="1"/>
            <a:r>
              <a:rPr lang="en-GB" altLang="en-US" sz="4000" smtClean="0"/>
              <a:t>Community Pharmacy and Secondary Care:</a:t>
            </a:r>
          </a:p>
          <a:p>
            <a:pPr algn="l" eaLnBrk="1" hangingPunct="1"/>
            <a:r>
              <a:rPr lang="en-GB" altLang="en-US" sz="3600" smtClean="0">
                <a:solidFill>
                  <a:srgbClr val="595959"/>
                </a:solidFill>
              </a:rPr>
              <a:t>Working together to support patients discharged from hospital</a:t>
            </a:r>
          </a:p>
        </p:txBody>
      </p:sp>
      <p:pic>
        <p:nvPicPr>
          <p:cNvPr id="3074" name="Picture 2"/>
          <p:cNvPicPr>
            <a:picLocks noChangeAspect="1" noChangeArrowheads="1"/>
          </p:cNvPicPr>
          <p:nvPr/>
        </p:nvPicPr>
        <p:blipFill>
          <a:blip r:embed="rId2"/>
          <a:srcRect/>
          <a:stretch>
            <a:fillRect/>
          </a:stretch>
        </p:blipFill>
        <p:spPr bwMode="auto">
          <a:xfrm>
            <a:off x="4572000" y="1836738"/>
            <a:ext cx="3057525" cy="4335462"/>
          </a:xfrm>
          <a:prstGeom prst="rect">
            <a:avLst/>
          </a:prstGeom>
          <a:noFill/>
          <a:ln w="9525">
            <a:solidFill>
              <a:schemeClr val="tx1">
                <a:lumMod val="65000"/>
                <a:lumOff val="3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0160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altLang="en-US" smtClean="0"/>
              <a:t>The challenge</a:t>
            </a:r>
          </a:p>
        </p:txBody>
      </p:sp>
      <p:sp>
        <p:nvSpPr>
          <p:cNvPr id="3" name="Content Placeholder 2"/>
          <p:cNvSpPr>
            <a:spLocks noGrp="1"/>
          </p:cNvSpPr>
          <p:nvPr>
            <p:ph idx="1"/>
          </p:nvPr>
        </p:nvSpPr>
        <p:spPr>
          <a:xfrm>
            <a:off x="468313" y="1844675"/>
            <a:ext cx="8424862" cy="4094163"/>
          </a:xfrm>
        </p:spPr>
        <p:txBody>
          <a:bodyPr rtlCol="0">
            <a:normAutofit fontScale="92500" lnSpcReduction="10000"/>
          </a:bodyPr>
          <a:lstStyle/>
          <a:p>
            <a:pPr marL="0" indent="0" eaLnBrk="1" fontAlgn="auto" hangingPunct="1">
              <a:spcAft>
                <a:spcPts val="0"/>
              </a:spcAft>
              <a:buFont typeface="Arial" pitchFamily="34" charset="0"/>
              <a:buNone/>
              <a:defRPr/>
            </a:pPr>
            <a:r>
              <a:rPr lang="en-GB" dirty="0" smtClean="0">
                <a:solidFill>
                  <a:schemeClr val="tx1">
                    <a:lumMod val="65000"/>
                    <a:lumOff val="35000"/>
                  </a:schemeClr>
                </a:solidFill>
              </a:rPr>
              <a:t>Patients’ medicines are often changed in hospital:</a:t>
            </a:r>
          </a:p>
          <a:p>
            <a:pPr eaLnBrk="1" fontAlgn="auto" hangingPunct="1">
              <a:spcAft>
                <a:spcPts val="0"/>
              </a:spcAft>
              <a:buFont typeface="Arial" pitchFamily="34" charset="0"/>
              <a:buChar char="•"/>
              <a:defRPr/>
            </a:pPr>
            <a:r>
              <a:rPr lang="en-GB" dirty="0" smtClean="0">
                <a:solidFill>
                  <a:schemeClr val="tx1">
                    <a:lumMod val="65000"/>
                    <a:lumOff val="35000"/>
                  </a:schemeClr>
                </a:solidFill>
              </a:rPr>
              <a:t>The </a:t>
            </a:r>
            <a:r>
              <a:rPr lang="en-GB" dirty="0">
                <a:solidFill>
                  <a:schemeClr val="tx1">
                    <a:lumMod val="65000"/>
                    <a:lumOff val="35000"/>
                  </a:schemeClr>
                </a:solidFill>
              </a:rPr>
              <a:t>likelihood that an elderly medical patient will be discharged on the same medicines they had on admission to hospital is less than 10 per </a:t>
            </a:r>
            <a:r>
              <a:rPr lang="en-GB" dirty="0" smtClean="0">
                <a:solidFill>
                  <a:schemeClr val="tx1">
                    <a:lumMod val="65000"/>
                    <a:lumOff val="35000"/>
                  </a:schemeClr>
                </a:solidFill>
              </a:rPr>
              <a:t>cent.</a:t>
            </a:r>
            <a:r>
              <a:rPr lang="en-GB" baseline="30000" dirty="0" smtClean="0">
                <a:solidFill>
                  <a:schemeClr val="tx1">
                    <a:lumMod val="65000"/>
                    <a:lumOff val="35000"/>
                  </a:schemeClr>
                </a:solidFill>
              </a:rPr>
              <a:t>1</a:t>
            </a:r>
            <a:endParaRPr lang="en-GB" dirty="0">
              <a:solidFill>
                <a:schemeClr val="tx1">
                  <a:lumMod val="65000"/>
                  <a:lumOff val="35000"/>
                </a:schemeClr>
              </a:solidFill>
            </a:endParaRPr>
          </a:p>
          <a:p>
            <a:pPr eaLnBrk="1" fontAlgn="auto" hangingPunct="1">
              <a:spcAft>
                <a:spcPts val="0"/>
              </a:spcAft>
              <a:buFont typeface="Arial" pitchFamily="34" charset="0"/>
              <a:buChar char="•"/>
              <a:defRPr/>
            </a:pPr>
            <a:r>
              <a:rPr lang="en-GB" dirty="0" smtClean="0">
                <a:solidFill>
                  <a:schemeClr val="tx1">
                    <a:lumMod val="65000"/>
                    <a:lumOff val="35000"/>
                  </a:schemeClr>
                </a:solidFill>
              </a:rPr>
              <a:t>Between </a:t>
            </a:r>
            <a:r>
              <a:rPr lang="en-GB" dirty="0">
                <a:solidFill>
                  <a:schemeClr val="tx1">
                    <a:lumMod val="65000"/>
                    <a:lumOff val="35000"/>
                  </a:schemeClr>
                </a:solidFill>
              </a:rPr>
              <a:t>28 and 40 per cent of medicines are discontinued during a hospital stay</a:t>
            </a:r>
            <a:r>
              <a:rPr lang="en-GB" baseline="30000" dirty="0">
                <a:solidFill>
                  <a:schemeClr val="tx1">
                    <a:lumMod val="65000"/>
                    <a:lumOff val="35000"/>
                  </a:schemeClr>
                </a:solidFill>
              </a:rPr>
              <a:t>2</a:t>
            </a:r>
            <a:r>
              <a:rPr lang="en-GB" dirty="0">
                <a:solidFill>
                  <a:schemeClr val="tx1">
                    <a:lumMod val="65000"/>
                    <a:lumOff val="35000"/>
                  </a:schemeClr>
                </a:solidFill>
              </a:rPr>
              <a:t> and 45 per cent prescribed at discharge are new.</a:t>
            </a:r>
            <a:r>
              <a:rPr lang="en-GB" baseline="30000" dirty="0">
                <a:solidFill>
                  <a:schemeClr val="tx1">
                    <a:lumMod val="65000"/>
                    <a:lumOff val="35000"/>
                  </a:schemeClr>
                </a:solidFill>
              </a:rPr>
              <a:t>3</a:t>
            </a:r>
            <a:r>
              <a:rPr lang="en-GB" dirty="0">
                <a:solidFill>
                  <a:schemeClr val="tx1">
                    <a:lumMod val="65000"/>
                    <a:lumOff val="35000"/>
                  </a:schemeClr>
                </a:solidFill>
              </a:rPr>
              <a:t> </a:t>
            </a:r>
            <a:endParaRPr lang="en-GB" dirty="0" smtClean="0">
              <a:solidFill>
                <a:schemeClr val="tx1">
                  <a:lumMod val="65000"/>
                  <a:lumOff val="35000"/>
                </a:schemeClr>
              </a:solidFill>
            </a:endParaRPr>
          </a:p>
          <a:p>
            <a:pPr marL="0" indent="0" eaLnBrk="1" fontAlgn="auto" hangingPunct="1">
              <a:spcAft>
                <a:spcPts val="0"/>
              </a:spcAft>
              <a:buFont typeface="Arial" pitchFamily="34" charset="0"/>
              <a:buNone/>
              <a:defRPr/>
            </a:pPr>
            <a:endParaRPr lang="en-GB" sz="900" dirty="0" smtClean="0">
              <a:solidFill>
                <a:schemeClr val="tx1">
                  <a:lumMod val="65000"/>
                  <a:lumOff val="35000"/>
                </a:schemeClr>
              </a:solidFill>
            </a:endParaRPr>
          </a:p>
          <a:p>
            <a:pPr marL="0" indent="0" eaLnBrk="1" fontAlgn="auto" hangingPunct="1">
              <a:spcAft>
                <a:spcPts val="0"/>
              </a:spcAft>
              <a:buFont typeface="Arial" pitchFamily="34" charset="0"/>
              <a:buNone/>
              <a:defRPr/>
            </a:pPr>
            <a:endParaRPr lang="en-GB" sz="900" dirty="0" smtClean="0">
              <a:solidFill>
                <a:schemeClr val="tx1">
                  <a:lumMod val="65000"/>
                  <a:lumOff val="35000"/>
                </a:schemeClr>
              </a:solidFill>
            </a:endParaRPr>
          </a:p>
          <a:p>
            <a:pPr marL="0" indent="0" eaLnBrk="1" fontAlgn="auto" hangingPunct="1">
              <a:spcAft>
                <a:spcPts val="0"/>
              </a:spcAft>
              <a:buFont typeface="Arial" pitchFamily="34" charset="0"/>
              <a:buNone/>
              <a:defRPr/>
            </a:pPr>
            <a:r>
              <a:rPr lang="en-GB" sz="900" dirty="0" smtClean="0">
                <a:solidFill>
                  <a:schemeClr val="tx1">
                    <a:lumMod val="65000"/>
                    <a:lumOff val="35000"/>
                  </a:schemeClr>
                </a:solidFill>
              </a:rPr>
              <a:t>1 </a:t>
            </a:r>
            <a:r>
              <a:rPr lang="en-GB" sz="900" dirty="0">
                <a:solidFill>
                  <a:schemeClr val="tx1">
                    <a:lumMod val="65000"/>
                    <a:lumOff val="35000"/>
                  </a:schemeClr>
                </a:solidFill>
              </a:rPr>
              <a:t>Relationship of in-hospital medication modifications of elderly patients to post discharge medications, adherence and mortality. Annals of Pharmacotherapy 2008;42:783-9.</a:t>
            </a:r>
            <a:br>
              <a:rPr lang="en-GB" sz="900" dirty="0">
                <a:solidFill>
                  <a:schemeClr val="tx1">
                    <a:lumMod val="65000"/>
                    <a:lumOff val="35000"/>
                  </a:schemeClr>
                </a:solidFill>
              </a:rPr>
            </a:br>
            <a:r>
              <a:rPr lang="en-GB" sz="900" dirty="0">
                <a:solidFill>
                  <a:schemeClr val="tx1">
                    <a:lumMod val="65000"/>
                    <a:lumOff val="35000"/>
                  </a:schemeClr>
                </a:solidFill>
              </a:rPr>
              <a:t>2 Health care system vulnerabilities: understanding the root causes of patient harm. American Journal of Health-System </a:t>
            </a:r>
            <a:r>
              <a:rPr lang="en-GB" sz="900" dirty="0" smtClean="0">
                <a:solidFill>
                  <a:schemeClr val="tx1">
                    <a:lumMod val="65000"/>
                    <a:lumOff val="35000"/>
                  </a:schemeClr>
                </a:solidFill>
              </a:rPr>
              <a:t>Pharmacy </a:t>
            </a:r>
            <a:r>
              <a:rPr lang="en-GB" sz="900" dirty="0">
                <a:solidFill>
                  <a:schemeClr val="tx1">
                    <a:lumMod val="65000"/>
                    <a:lumOff val="35000"/>
                  </a:schemeClr>
                </a:solidFill>
              </a:rPr>
              <a:t>2012;69:43-5.</a:t>
            </a:r>
            <a:br>
              <a:rPr lang="en-GB" sz="900" dirty="0">
                <a:solidFill>
                  <a:schemeClr val="tx1">
                    <a:lumMod val="65000"/>
                    <a:lumOff val="35000"/>
                  </a:schemeClr>
                </a:solidFill>
              </a:rPr>
            </a:br>
            <a:r>
              <a:rPr lang="en-GB" sz="900" dirty="0">
                <a:solidFill>
                  <a:schemeClr val="tx1">
                    <a:lumMod val="65000"/>
                    <a:lumOff val="35000"/>
                  </a:schemeClr>
                </a:solidFill>
              </a:rPr>
              <a:t>3 What happens to long-term medication when general practice patients are referred to hospital? European Journal of Clinical Pharmacology 1996;50:253-7.</a:t>
            </a:r>
            <a:endParaRPr lang="en-GB" sz="900" dirty="0" smtClean="0">
              <a:solidFill>
                <a:schemeClr val="tx1">
                  <a:lumMod val="65000"/>
                  <a:lumOff val="35000"/>
                </a:schemeClr>
              </a:solidFill>
            </a:endParaRPr>
          </a:p>
        </p:txBody>
      </p:sp>
    </p:spTree>
    <p:extLst>
      <p:ext uri="{BB962C8B-B14F-4D97-AF65-F5344CB8AC3E}">
        <p14:creationId xmlns:p14="http://schemas.microsoft.com/office/powerpoint/2010/main" val="680961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en-US" smtClean="0"/>
              <a:t>The challenge</a:t>
            </a:r>
          </a:p>
        </p:txBody>
      </p:sp>
      <p:sp>
        <p:nvSpPr>
          <p:cNvPr id="3" name="Content Placeholder 2"/>
          <p:cNvSpPr>
            <a:spLocks noGrp="1"/>
          </p:cNvSpPr>
          <p:nvPr>
            <p:ph idx="1"/>
          </p:nvPr>
        </p:nvSpPr>
        <p:spPr>
          <a:xfrm>
            <a:off x="468313" y="1844675"/>
            <a:ext cx="8496300" cy="4094163"/>
          </a:xfrm>
        </p:spPr>
        <p:txBody>
          <a:bodyPr rtlCol="0">
            <a:normAutofit fontScale="92500"/>
          </a:bodyPr>
          <a:lstStyle/>
          <a:p>
            <a:pPr eaLnBrk="1" fontAlgn="auto" hangingPunct="1">
              <a:spcAft>
                <a:spcPts val="0"/>
              </a:spcAft>
              <a:buFont typeface="Arial" pitchFamily="34" charset="0"/>
              <a:buChar char="•"/>
              <a:defRPr/>
            </a:pPr>
            <a:r>
              <a:rPr lang="en-GB" dirty="0" smtClean="0">
                <a:solidFill>
                  <a:schemeClr val="tx1">
                    <a:lumMod val="65000"/>
                    <a:lumOff val="35000"/>
                  </a:schemeClr>
                </a:solidFill>
              </a:rPr>
              <a:t>Around </a:t>
            </a:r>
            <a:r>
              <a:rPr lang="en-GB" dirty="0">
                <a:solidFill>
                  <a:schemeClr val="tx1">
                    <a:lumMod val="65000"/>
                    <a:lumOff val="35000"/>
                  </a:schemeClr>
                </a:solidFill>
              </a:rPr>
              <a:t>60 per cent of patients have three or more medicines changed during their hospital </a:t>
            </a:r>
            <a:r>
              <a:rPr lang="en-GB" dirty="0" smtClean="0">
                <a:solidFill>
                  <a:schemeClr val="tx1">
                    <a:lumMod val="65000"/>
                    <a:lumOff val="35000"/>
                  </a:schemeClr>
                </a:solidFill>
              </a:rPr>
              <a:t>stay</a:t>
            </a:r>
            <a:r>
              <a:rPr lang="en-GB" baseline="30000" dirty="0" smtClean="0">
                <a:solidFill>
                  <a:schemeClr val="tx1">
                    <a:lumMod val="65000"/>
                    <a:lumOff val="35000"/>
                  </a:schemeClr>
                </a:solidFill>
              </a:rPr>
              <a:t>4</a:t>
            </a:r>
          </a:p>
          <a:p>
            <a:pPr eaLnBrk="1" fontAlgn="auto" hangingPunct="1">
              <a:spcAft>
                <a:spcPts val="0"/>
              </a:spcAft>
              <a:buFont typeface="Arial" pitchFamily="34" charset="0"/>
              <a:buChar char="•"/>
              <a:defRPr/>
            </a:pPr>
            <a:r>
              <a:rPr lang="en-GB" dirty="0" smtClean="0">
                <a:solidFill>
                  <a:schemeClr val="tx1">
                    <a:lumMod val="65000"/>
                    <a:lumOff val="35000"/>
                  </a:schemeClr>
                </a:solidFill>
              </a:rPr>
              <a:t>Adverse </a:t>
            </a:r>
            <a:r>
              <a:rPr lang="en-GB" dirty="0">
                <a:solidFill>
                  <a:schemeClr val="tx1">
                    <a:lumMod val="65000"/>
                    <a:lumOff val="35000"/>
                  </a:schemeClr>
                </a:solidFill>
              </a:rPr>
              <a:t>drug events occur in up to 20 per cent of patients after </a:t>
            </a:r>
            <a:r>
              <a:rPr lang="en-GB" dirty="0" smtClean="0">
                <a:solidFill>
                  <a:schemeClr val="tx1">
                    <a:lumMod val="65000"/>
                    <a:lumOff val="35000"/>
                  </a:schemeClr>
                </a:solidFill>
              </a:rPr>
              <a:t>discharge</a:t>
            </a:r>
            <a:r>
              <a:rPr lang="en-GB" baseline="30000" dirty="0" smtClean="0">
                <a:solidFill>
                  <a:schemeClr val="tx1">
                    <a:lumMod val="65000"/>
                    <a:lumOff val="35000"/>
                  </a:schemeClr>
                </a:solidFill>
              </a:rPr>
              <a:t>4</a:t>
            </a:r>
            <a:endParaRPr lang="en-GB" dirty="0" smtClean="0">
              <a:solidFill>
                <a:schemeClr val="tx1">
                  <a:lumMod val="65000"/>
                  <a:lumOff val="35000"/>
                </a:schemeClr>
              </a:solidFill>
            </a:endParaRPr>
          </a:p>
          <a:p>
            <a:pPr eaLnBrk="1" fontAlgn="auto" hangingPunct="1">
              <a:spcAft>
                <a:spcPts val="0"/>
              </a:spcAft>
              <a:buFont typeface="Arial" pitchFamily="34" charset="0"/>
              <a:buChar char="•"/>
              <a:defRPr/>
            </a:pPr>
            <a:r>
              <a:rPr lang="en-GB" dirty="0" smtClean="0">
                <a:solidFill>
                  <a:schemeClr val="tx1">
                    <a:lumMod val="65000"/>
                    <a:lumOff val="35000"/>
                  </a:schemeClr>
                </a:solidFill>
              </a:rPr>
              <a:t>It </a:t>
            </a:r>
            <a:r>
              <a:rPr lang="en-GB" dirty="0">
                <a:solidFill>
                  <a:schemeClr val="tx1">
                    <a:lumMod val="65000"/>
                    <a:lumOff val="35000"/>
                  </a:schemeClr>
                </a:solidFill>
              </a:rPr>
              <a:t>is estimated that 11 to 22 per cent of hospital admissions for exacerbations of chronic disease are a direct result of non-compliance with </a:t>
            </a:r>
            <a:r>
              <a:rPr lang="en-GB" dirty="0" smtClean="0">
                <a:solidFill>
                  <a:schemeClr val="tx1">
                    <a:lumMod val="65000"/>
                    <a:lumOff val="35000"/>
                  </a:schemeClr>
                </a:solidFill>
              </a:rPr>
              <a:t>medication.</a:t>
            </a:r>
            <a:r>
              <a:rPr lang="en-GB" baseline="30000" dirty="0" smtClean="0">
                <a:solidFill>
                  <a:schemeClr val="tx1">
                    <a:lumMod val="65000"/>
                    <a:lumOff val="35000"/>
                  </a:schemeClr>
                </a:solidFill>
              </a:rPr>
              <a:t>5</a:t>
            </a:r>
          </a:p>
          <a:p>
            <a:pPr marL="0" indent="0" eaLnBrk="1" fontAlgn="auto" hangingPunct="1">
              <a:spcAft>
                <a:spcPts val="0"/>
              </a:spcAft>
              <a:buFont typeface="Arial" pitchFamily="34" charset="0"/>
              <a:buNone/>
              <a:defRPr/>
            </a:pPr>
            <a:endParaRPr lang="en-GB" sz="1000" dirty="0" smtClean="0">
              <a:solidFill>
                <a:schemeClr val="tx1">
                  <a:lumMod val="65000"/>
                  <a:lumOff val="35000"/>
                </a:schemeClr>
              </a:solidFill>
            </a:endParaRPr>
          </a:p>
          <a:p>
            <a:pPr marL="0" indent="0" eaLnBrk="1" fontAlgn="auto" hangingPunct="1">
              <a:spcAft>
                <a:spcPts val="0"/>
              </a:spcAft>
              <a:buFont typeface="Arial" pitchFamily="34" charset="0"/>
              <a:buNone/>
              <a:defRPr/>
            </a:pPr>
            <a:r>
              <a:rPr lang="en-GB" sz="1000" dirty="0" smtClean="0">
                <a:solidFill>
                  <a:schemeClr val="tx1">
                    <a:lumMod val="65000"/>
                    <a:lumOff val="35000"/>
                  </a:schemeClr>
                </a:solidFill>
              </a:rPr>
              <a:t>4 </a:t>
            </a:r>
            <a:r>
              <a:rPr lang="en-GB" sz="1000" dirty="0">
                <a:solidFill>
                  <a:schemeClr val="tx1">
                    <a:lumMod val="65000"/>
                    <a:lumOff val="35000"/>
                  </a:schemeClr>
                </a:solidFill>
              </a:rPr>
              <a:t>Drug changes at the interface between primary and secondary care. International Journal of Clinical Pharmacology and Therapeutics 2004;42:103-9.</a:t>
            </a:r>
            <a:br>
              <a:rPr lang="en-GB" sz="1000" dirty="0">
                <a:solidFill>
                  <a:schemeClr val="tx1">
                    <a:lumMod val="65000"/>
                    <a:lumOff val="35000"/>
                  </a:schemeClr>
                </a:solidFill>
              </a:rPr>
            </a:br>
            <a:r>
              <a:rPr lang="en-GB" sz="1000" dirty="0">
                <a:solidFill>
                  <a:schemeClr val="tx1">
                    <a:lumMod val="65000"/>
                    <a:lumOff val="35000"/>
                  </a:schemeClr>
                </a:solidFill>
              </a:rPr>
              <a:t>5 Health care system vulnerabilities: understanding the root causes of patient harm. American Journal of Health-</a:t>
            </a:r>
            <a:r>
              <a:rPr lang="en-GB" sz="1000" dirty="0" err="1">
                <a:solidFill>
                  <a:schemeClr val="tx1">
                    <a:lumMod val="65000"/>
                    <a:lumOff val="35000"/>
                  </a:schemeClr>
                </a:solidFill>
              </a:rPr>
              <a:t>Syst</a:t>
            </a:r>
            <a:r>
              <a:rPr lang="en-GB" sz="1000" dirty="0">
                <a:solidFill>
                  <a:schemeClr val="tx1">
                    <a:lumMod val="65000"/>
                    <a:lumOff val="35000"/>
                  </a:schemeClr>
                </a:solidFill>
              </a:rPr>
              <a:t> Pharmacy 2012;69:43-5.</a:t>
            </a:r>
          </a:p>
        </p:txBody>
      </p:sp>
    </p:spTree>
    <p:extLst>
      <p:ext uri="{BB962C8B-B14F-4D97-AF65-F5344CB8AC3E}">
        <p14:creationId xmlns:p14="http://schemas.microsoft.com/office/powerpoint/2010/main" val="2219531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altLang="en-US" smtClean="0"/>
              <a:t>The challenge</a:t>
            </a:r>
          </a:p>
        </p:txBody>
      </p:sp>
      <p:sp>
        <p:nvSpPr>
          <p:cNvPr id="7171" name="Content Placeholder 2"/>
          <p:cNvSpPr>
            <a:spLocks noGrp="1"/>
          </p:cNvSpPr>
          <p:nvPr>
            <p:ph idx="1"/>
          </p:nvPr>
        </p:nvSpPr>
        <p:spPr>
          <a:xfrm>
            <a:off x="468313" y="1844675"/>
            <a:ext cx="8496300" cy="4094163"/>
          </a:xfrm>
        </p:spPr>
        <p:txBody>
          <a:bodyPr/>
          <a:lstStyle/>
          <a:p>
            <a:pPr eaLnBrk="1" hangingPunct="1"/>
            <a:r>
              <a:rPr lang="en-GB" altLang="en-US" smtClean="0"/>
              <a:t>Improving the transfer of information about medicines across all care settings would help to</a:t>
            </a:r>
          </a:p>
          <a:p>
            <a:pPr lvl="1" eaLnBrk="1" hangingPunct="1"/>
            <a:r>
              <a:rPr lang="en-GB" altLang="en-US" smtClean="0"/>
              <a:t>reduce incidents of avoidable harm to patients</a:t>
            </a:r>
          </a:p>
          <a:p>
            <a:pPr lvl="1" eaLnBrk="1" hangingPunct="1"/>
            <a:r>
              <a:rPr lang="en-GB" altLang="en-US" smtClean="0"/>
              <a:t>contribute to a reduction avoidable medicines-related admissions and re-admissions to hospital</a:t>
            </a:r>
          </a:p>
          <a:p>
            <a:pPr eaLnBrk="1" hangingPunct="1"/>
            <a:endParaRPr lang="en-GB" altLang="en-US" baseline="30000" smtClean="0"/>
          </a:p>
        </p:txBody>
      </p:sp>
    </p:spTree>
    <p:extLst>
      <p:ext uri="{BB962C8B-B14F-4D97-AF65-F5344CB8AC3E}">
        <p14:creationId xmlns:p14="http://schemas.microsoft.com/office/powerpoint/2010/main" val="1831519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altLang="en-US" smtClean="0"/>
              <a:t>How community pharmacies can help</a:t>
            </a:r>
          </a:p>
        </p:txBody>
      </p:sp>
      <p:sp>
        <p:nvSpPr>
          <p:cNvPr id="8195" name="Content Placeholder 2"/>
          <p:cNvSpPr>
            <a:spLocks noGrp="1"/>
          </p:cNvSpPr>
          <p:nvPr>
            <p:ph idx="1"/>
          </p:nvPr>
        </p:nvSpPr>
        <p:spPr/>
        <p:txBody>
          <a:bodyPr/>
          <a:lstStyle/>
          <a:p>
            <a:pPr eaLnBrk="1" hangingPunct="1"/>
            <a:r>
              <a:rPr lang="en-GB" altLang="en-US" smtClean="0"/>
              <a:t>The New Medicine Service (NMS) and targeted Medicines Use Reviews (MURs) can:</a:t>
            </a:r>
          </a:p>
          <a:p>
            <a:pPr lvl="1" eaLnBrk="1" hangingPunct="1"/>
            <a:r>
              <a:rPr lang="en-GB" altLang="en-US" smtClean="0"/>
              <a:t>support patients who have recently been discharged from hospital and</a:t>
            </a:r>
          </a:p>
          <a:p>
            <a:pPr lvl="1" eaLnBrk="1" hangingPunct="1"/>
            <a:r>
              <a:rPr lang="en-GB" altLang="en-US" smtClean="0"/>
              <a:t>can help to improve the transfer of care between the hospital and the community setting</a:t>
            </a:r>
          </a:p>
        </p:txBody>
      </p:sp>
    </p:spTree>
    <p:extLst>
      <p:ext uri="{BB962C8B-B14F-4D97-AF65-F5344CB8AC3E}">
        <p14:creationId xmlns:p14="http://schemas.microsoft.com/office/powerpoint/2010/main" val="3935806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GB" altLang="en-US" smtClean="0"/>
              <a:t>How community pharmacies can help</a:t>
            </a:r>
          </a:p>
        </p:txBody>
      </p:sp>
      <p:sp>
        <p:nvSpPr>
          <p:cNvPr id="9219" name="Content Placeholder 2"/>
          <p:cNvSpPr>
            <a:spLocks noGrp="1"/>
          </p:cNvSpPr>
          <p:nvPr>
            <p:ph idx="1"/>
          </p:nvPr>
        </p:nvSpPr>
        <p:spPr/>
        <p:txBody>
          <a:bodyPr/>
          <a:lstStyle/>
          <a:p>
            <a:pPr eaLnBrk="1" hangingPunct="1"/>
            <a:r>
              <a:rPr lang="en-GB" altLang="en-US" smtClean="0"/>
              <a:t>Under the NMS, a community pharmacist provides support for patients starting certain new medicines</a:t>
            </a:r>
          </a:p>
          <a:p>
            <a:pPr eaLnBrk="1" hangingPunct="1"/>
            <a:r>
              <a:rPr lang="en-GB" altLang="en-US" smtClean="0"/>
              <a:t>In an MUR a pharmacist conducts an in-depth review of a patient’s medicines to ensure that they understand how to use their medicines and why they should take them. </a:t>
            </a:r>
          </a:p>
        </p:txBody>
      </p:sp>
    </p:spTree>
    <p:extLst>
      <p:ext uri="{BB962C8B-B14F-4D97-AF65-F5344CB8AC3E}">
        <p14:creationId xmlns:p14="http://schemas.microsoft.com/office/powerpoint/2010/main" val="4249741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250825" y="333375"/>
            <a:ext cx="6192838" cy="893763"/>
          </a:xfrm>
        </p:spPr>
        <p:txBody>
          <a:bodyPr/>
          <a:lstStyle/>
          <a:p>
            <a:pPr algn="l" eaLnBrk="1" hangingPunct="1"/>
            <a:r>
              <a:rPr lang="en-GB" altLang="en-US" smtClean="0"/>
              <a:t>Benefits of working together</a:t>
            </a:r>
          </a:p>
        </p:txBody>
      </p:sp>
      <p:sp>
        <p:nvSpPr>
          <p:cNvPr id="3" name="Subtitle 2"/>
          <p:cNvSpPr>
            <a:spLocks noGrp="1"/>
          </p:cNvSpPr>
          <p:nvPr>
            <p:ph type="subTitle" idx="1"/>
          </p:nvPr>
        </p:nvSpPr>
        <p:spPr>
          <a:xfrm>
            <a:off x="179388" y="1484313"/>
            <a:ext cx="6800850" cy="4465637"/>
          </a:xfrm>
        </p:spPr>
        <p:txBody>
          <a:bodyPr rtlCol="0">
            <a:normAutofit fontScale="85000" lnSpcReduction="10000"/>
          </a:bodyPr>
          <a:lstStyle/>
          <a:p>
            <a:pPr marL="457200" indent="-457200" algn="l" eaLnBrk="1" fontAlgn="auto" hangingPunct="1">
              <a:spcAft>
                <a:spcPts val="0"/>
              </a:spcAft>
              <a:buFont typeface="Arial" pitchFamily="34" charset="0"/>
              <a:buChar char="•"/>
              <a:defRPr/>
            </a:pPr>
            <a:r>
              <a:rPr lang="en-GB" sz="3800" dirty="0" smtClean="0">
                <a:solidFill>
                  <a:schemeClr val="tx1">
                    <a:lumMod val="65000"/>
                    <a:lumOff val="35000"/>
                  </a:schemeClr>
                </a:solidFill>
              </a:rPr>
              <a:t>Referring patients to their community pharmacy following discharge from hospital for MUR or NMS can:</a:t>
            </a:r>
          </a:p>
          <a:p>
            <a:pPr marL="914400" lvl="1" indent="-457200" algn="l" eaLnBrk="1" fontAlgn="auto" hangingPunct="1">
              <a:spcAft>
                <a:spcPts val="0"/>
              </a:spcAft>
              <a:buFont typeface="Calibri" pitchFamily="34" charset="0"/>
              <a:buChar char="‒"/>
              <a:defRPr/>
            </a:pPr>
            <a:r>
              <a:rPr lang="en-GB" sz="3000" dirty="0" smtClean="0">
                <a:solidFill>
                  <a:schemeClr val="tx1">
                    <a:lumMod val="65000"/>
                    <a:lumOff val="35000"/>
                  </a:schemeClr>
                </a:solidFill>
              </a:rPr>
              <a:t>help address many of the problems that arise with medicines following discharge</a:t>
            </a:r>
          </a:p>
          <a:p>
            <a:pPr marL="914400" lvl="1" indent="-457200" algn="l" eaLnBrk="1" fontAlgn="auto" hangingPunct="1">
              <a:spcAft>
                <a:spcPts val="0"/>
              </a:spcAft>
              <a:buFont typeface="Calibri" pitchFamily="34" charset="0"/>
              <a:buChar char="‒"/>
              <a:defRPr/>
            </a:pPr>
            <a:r>
              <a:rPr lang="en-GB" sz="3000" dirty="0" smtClean="0">
                <a:solidFill>
                  <a:schemeClr val="tx1">
                    <a:lumMod val="65000"/>
                    <a:lumOff val="35000"/>
                  </a:schemeClr>
                </a:solidFill>
              </a:rPr>
              <a:t>contribute </a:t>
            </a:r>
            <a:r>
              <a:rPr lang="en-GB" sz="3000" dirty="0">
                <a:solidFill>
                  <a:schemeClr val="tx1">
                    <a:lumMod val="65000"/>
                    <a:lumOff val="35000"/>
                  </a:schemeClr>
                </a:solidFill>
              </a:rPr>
              <a:t>to the Quality, Innovation, Productivity and Prevention (QIPP) </a:t>
            </a:r>
            <a:r>
              <a:rPr lang="en-GB" sz="3000" dirty="0" smtClean="0">
                <a:solidFill>
                  <a:schemeClr val="tx1">
                    <a:lumMod val="65000"/>
                    <a:lumOff val="35000"/>
                  </a:schemeClr>
                </a:solidFill>
              </a:rPr>
              <a:t>challenge</a:t>
            </a:r>
          </a:p>
          <a:p>
            <a:pPr marL="914400" lvl="1" indent="-457200" algn="l" eaLnBrk="1" fontAlgn="auto" hangingPunct="1">
              <a:spcAft>
                <a:spcPts val="0"/>
              </a:spcAft>
              <a:buFont typeface="Calibri" pitchFamily="34" charset="0"/>
              <a:buChar char="‒"/>
              <a:defRPr/>
            </a:pPr>
            <a:r>
              <a:rPr lang="en-GB" sz="3000" dirty="0">
                <a:solidFill>
                  <a:schemeClr val="tx1">
                    <a:lumMod val="65000"/>
                    <a:lumOff val="35000"/>
                  </a:schemeClr>
                </a:solidFill>
              </a:rPr>
              <a:t>s</a:t>
            </a:r>
            <a:r>
              <a:rPr lang="en-GB" sz="3000" dirty="0" smtClean="0">
                <a:solidFill>
                  <a:schemeClr val="tx1">
                    <a:lumMod val="65000"/>
                    <a:lumOff val="35000"/>
                  </a:schemeClr>
                </a:solidFill>
              </a:rPr>
              <a:t>upport </a:t>
            </a:r>
            <a:r>
              <a:rPr lang="en-GB" sz="3000" dirty="0">
                <a:solidFill>
                  <a:schemeClr val="tx1">
                    <a:lumMod val="65000"/>
                    <a:lumOff val="35000"/>
                  </a:schemeClr>
                </a:solidFill>
              </a:rPr>
              <a:t>the optimisation of medicines </a:t>
            </a:r>
            <a:r>
              <a:rPr lang="en-GB" sz="3000" dirty="0" smtClean="0">
                <a:solidFill>
                  <a:schemeClr val="tx1">
                    <a:lumMod val="65000"/>
                    <a:lumOff val="35000"/>
                  </a:schemeClr>
                </a:solidFill>
              </a:rPr>
              <a:t>use</a:t>
            </a:r>
          </a:p>
        </p:txBody>
      </p:sp>
      <p:pic>
        <p:nvPicPr>
          <p:cNvPr id="1024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2565400"/>
            <a:ext cx="1711325"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644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PSNC template Aug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PSNC template Aug 2013</Template>
  <TotalTime>4</TotalTime>
  <Words>1442</Words>
  <Application>Microsoft Office PowerPoint</Application>
  <PresentationFormat>On-screen Show (4:3)</PresentationFormat>
  <Paragraphs>114</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PSNC template Aug 2013</vt:lpstr>
      <vt:lpstr>Read and delete this slide…</vt:lpstr>
      <vt:lpstr>Read and delete this slide…</vt:lpstr>
      <vt:lpstr>PowerPoint Presentation</vt:lpstr>
      <vt:lpstr>The challenge</vt:lpstr>
      <vt:lpstr>The challenge</vt:lpstr>
      <vt:lpstr>The challenge</vt:lpstr>
      <vt:lpstr>How community pharmacies can help</vt:lpstr>
      <vt:lpstr>How community pharmacies can help</vt:lpstr>
      <vt:lpstr>Benefits of working together</vt:lpstr>
      <vt:lpstr>Case Study</vt:lpstr>
      <vt:lpstr>Case Study</vt:lpstr>
      <vt:lpstr>Template Referral Form</vt:lpstr>
      <vt:lpstr>Template Patient Leaflet</vt:lpstr>
      <vt:lpstr>Discussion / Action points</vt:lpstr>
      <vt:lpstr>Discussion / Action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 and delete this slide…</dc:title>
  <dc:creator>Alastair Buxton</dc:creator>
  <cp:lastModifiedBy>Alastair Buxton</cp:lastModifiedBy>
  <cp:revision>1</cp:revision>
  <dcterms:created xsi:type="dcterms:W3CDTF">2014-11-10T15:48:45Z</dcterms:created>
  <dcterms:modified xsi:type="dcterms:W3CDTF">2014-11-10T15:53:27Z</dcterms:modified>
</cp:coreProperties>
</file>