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6" r:id="rId2"/>
    <p:sldId id="320" r:id="rId3"/>
    <p:sldId id="256" r:id="rId4"/>
    <p:sldId id="318" r:id="rId5"/>
    <p:sldId id="287" r:id="rId6"/>
    <p:sldId id="288" r:id="rId7"/>
    <p:sldId id="289" r:id="rId8"/>
    <p:sldId id="290" r:id="rId9"/>
    <p:sldId id="321" r:id="rId10"/>
    <p:sldId id="291" r:id="rId11"/>
    <p:sldId id="292" r:id="rId12"/>
    <p:sldId id="293" r:id="rId13"/>
    <p:sldId id="294" r:id="rId14"/>
    <p:sldId id="295" r:id="rId15"/>
    <p:sldId id="301" r:id="rId16"/>
    <p:sldId id="302" r:id="rId17"/>
    <p:sldId id="311" r:id="rId18"/>
    <p:sldId id="312" r:id="rId19"/>
    <p:sldId id="317" r:id="rId20"/>
    <p:sldId id="273" r:id="rId21"/>
    <p:sldId id="329" r:id="rId22"/>
    <p:sldId id="330" r:id="rId23"/>
    <p:sldId id="331" r:id="rId24"/>
    <p:sldId id="332" r:id="rId25"/>
    <p:sldId id="333" r:id="rId26"/>
    <p:sldId id="334" r:id="rId27"/>
    <p:sldId id="335" r:id="rId28"/>
    <p:sldId id="336" r:id="rId29"/>
    <p:sldId id="337" r:id="rId30"/>
    <p:sldId id="338" r:id="rId31"/>
    <p:sldId id="339" r:id="rId32"/>
    <p:sldId id="350" r:id="rId33"/>
    <p:sldId id="340" r:id="rId34"/>
    <p:sldId id="341" r:id="rId35"/>
    <p:sldId id="342" r:id="rId36"/>
    <p:sldId id="343" r:id="rId37"/>
    <p:sldId id="344" r:id="rId38"/>
    <p:sldId id="345" r:id="rId39"/>
    <p:sldId id="346" r:id="rId40"/>
    <p:sldId id="347" r:id="rId41"/>
    <p:sldId id="348" r:id="rId42"/>
    <p:sldId id="349" r:id="rId43"/>
    <p:sldId id="351" r:id="rId44"/>
    <p:sldId id="355" r:id="rId45"/>
    <p:sldId id="352" r:id="rId46"/>
    <p:sldId id="353" r:id="rId47"/>
    <p:sldId id="35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18E"/>
    <a:srgbClr val="D58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73" autoAdjust="0"/>
  </p:normalViewPr>
  <p:slideViewPr>
    <p:cSldViewPr>
      <p:cViewPr varScale="1">
        <p:scale>
          <a:sx n="96" d="100"/>
          <a:sy n="96" d="100"/>
        </p:scale>
        <p:origin x="-4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35B2A-D1CD-41E7-BF70-43B68354BE58}" type="datetimeFigureOut">
              <a:rPr lang="en-GB" smtClean="0"/>
              <a:t>17/12/2013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8C82B-0D04-4153-8F6A-D589B8C234E3}" type="slidenum">
              <a:rPr lang="en-GB" smtClean="0"/>
              <a:t>‹#›</a:t>
            </a:fld>
            <a:endParaRPr lang="en-GB"/>
          </a:p>
        </p:txBody>
      </p:sp>
    </p:spTree>
    <p:extLst>
      <p:ext uri="{BB962C8B-B14F-4D97-AF65-F5344CB8AC3E}">
        <p14:creationId xmlns:p14="http://schemas.microsoft.com/office/powerpoint/2010/main" val="326461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responses to the CTA build on PSNC’s vision for community pharmacy service development, which has received the support of the majority of contractors and that is articulated in the PSNC Vision narrative. Responses should aim to build the credibility of the community pharmacy offer in the eyes of NHS England</a:t>
            </a:r>
          </a:p>
        </p:txBody>
      </p:sp>
      <p:sp>
        <p:nvSpPr>
          <p:cNvPr id="4" name="Slide Number Placeholder 3"/>
          <p:cNvSpPr>
            <a:spLocks noGrp="1"/>
          </p:cNvSpPr>
          <p:nvPr>
            <p:ph type="sldNum" sz="quarter" idx="10"/>
          </p:nvPr>
        </p:nvSpPr>
        <p:spPr/>
        <p:txBody>
          <a:bodyPr/>
          <a:lstStyle/>
          <a:p>
            <a:fld id="{7C68C82B-0D04-4153-8F6A-D589B8C234E3}" type="slidenum">
              <a:rPr lang="en-GB" smtClean="0"/>
              <a:t>19</a:t>
            </a:fld>
            <a:endParaRPr lang="en-GB"/>
          </a:p>
        </p:txBody>
      </p:sp>
    </p:spTree>
    <p:extLst>
      <p:ext uri="{BB962C8B-B14F-4D97-AF65-F5344CB8AC3E}">
        <p14:creationId xmlns:p14="http://schemas.microsoft.com/office/powerpoint/2010/main" val="186425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text is taken from the CTA document</a:t>
            </a:r>
          </a:p>
          <a:p>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30</a:t>
            </a:fld>
            <a:endParaRPr lang="en-GB"/>
          </a:p>
        </p:txBody>
      </p:sp>
    </p:spTree>
    <p:extLst>
      <p:ext uri="{BB962C8B-B14F-4D97-AF65-F5344CB8AC3E}">
        <p14:creationId xmlns:p14="http://schemas.microsoft.com/office/powerpoint/2010/main" val="215472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de-DE"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text is taken from the CTA document</a:t>
            </a:r>
          </a:p>
          <a:p>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22</a:t>
            </a:fld>
            <a:endParaRPr lang="en-GB"/>
          </a:p>
        </p:txBody>
      </p:sp>
    </p:spTree>
    <p:extLst>
      <p:ext uri="{BB962C8B-B14F-4D97-AF65-F5344CB8AC3E}">
        <p14:creationId xmlns:p14="http://schemas.microsoft.com/office/powerpoint/2010/main" val="350386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text is taken from the CTA document</a:t>
            </a:r>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23</a:t>
            </a:fld>
            <a:endParaRPr lang="en-GB"/>
          </a:p>
        </p:txBody>
      </p:sp>
    </p:spTree>
    <p:extLst>
      <p:ext uri="{BB962C8B-B14F-4D97-AF65-F5344CB8AC3E}">
        <p14:creationId xmlns:p14="http://schemas.microsoft.com/office/powerpoint/2010/main" val="247001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text is taken from the CTA document</a:t>
            </a:r>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24</a:t>
            </a:fld>
            <a:endParaRPr lang="en-GB"/>
          </a:p>
        </p:txBody>
      </p:sp>
    </p:spTree>
    <p:extLst>
      <p:ext uri="{BB962C8B-B14F-4D97-AF65-F5344CB8AC3E}">
        <p14:creationId xmlns:p14="http://schemas.microsoft.com/office/powerpoint/2010/main" val="402127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text is taken from the CTA document</a:t>
            </a:r>
          </a:p>
          <a:p>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25</a:t>
            </a:fld>
            <a:endParaRPr lang="en-GB"/>
          </a:p>
        </p:txBody>
      </p:sp>
    </p:spTree>
    <p:extLst>
      <p:ext uri="{BB962C8B-B14F-4D97-AF65-F5344CB8AC3E}">
        <p14:creationId xmlns:p14="http://schemas.microsoft.com/office/powerpoint/2010/main" val="221175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text is taken from the CTA document</a:t>
            </a:r>
          </a:p>
          <a:p>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26</a:t>
            </a:fld>
            <a:endParaRPr lang="en-GB"/>
          </a:p>
        </p:txBody>
      </p:sp>
    </p:spTree>
    <p:extLst>
      <p:ext uri="{BB962C8B-B14F-4D97-AF65-F5344CB8AC3E}">
        <p14:creationId xmlns:p14="http://schemas.microsoft.com/office/powerpoint/2010/main" val="70411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text is taken from the CTA document</a:t>
            </a:r>
          </a:p>
          <a:p>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27</a:t>
            </a:fld>
            <a:endParaRPr lang="en-GB"/>
          </a:p>
        </p:txBody>
      </p:sp>
    </p:spTree>
    <p:extLst>
      <p:ext uri="{BB962C8B-B14F-4D97-AF65-F5344CB8AC3E}">
        <p14:creationId xmlns:p14="http://schemas.microsoft.com/office/powerpoint/2010/main" val="110324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text is taken from the CTA document</a:t>
            </a:r>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28</a:t>
            </a:fld>
            <a:endParaRPr lang="en-GB"/>
          </a:p>
        </p:txBody>
      </p:sp>
    </p:spTree>
    <p:extLst>
      <p:ext uri="{BB962C8B-B14F-4D97-AF65-F5344CB8AC3E}">
        <p14:creationId xmlns:p14="http://schemas.microsoft.com/office/powerpoint/2010/main" val="308503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text is taken from the CTA document</a:t>
            </a:r>
          </a:p>
          <a:p>
            <a:endParaRPr lang="en-GB" dirty="0"/>
          </a:p>
        </p:txBody>
      </p:sp>
      <p:sp>
        <p:nvSpPr>
          <p:cNvPr id="4" name="Slide Number Placeholder 3"/>
          <p:cNvSpPr>
            <a:spLocks noGrp="1"/>
          </p:cNvSpPr>
          <p:nvPr>
            <p:ph type="sldNum" sz="quarter" idx="10"/>
          </p:nvPr>
        </p:nvSpPr>
        <p:spPr/>
        <p:txBody>
          <a:bodyPr/>
          <a:lstStyle/>
          <a:p>
            <a:fld id="{7C68C82B-0D04-4153-8F6A-D589B8C234E3}" type="slidenum">
              <a:rPr lang="en-GB" smtClean="0"/>
              <a:t>29</a:t>
            </a:fld>
            <a:endParaRPr lang="en-GB"/>
          </a:p>
        </p:txBody>
      </p:sp>
    </p:spTree>
    <p:extLst>
      <p:ext uri="{BB962C8B-B14F-4D97-AF65-F5344CB8AC3E}">
        <p14:creationId xmlns:p14="http://schemas.microsoft.com/office/powerpoint/2010/main" val="349906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692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6356350"/>
            <a:ext cx="2133600" cy="365125"/>
          </a:xfrm>
          <a:prstGeom prst="rect">
            <a:avLst/>
          </a:prstGeom>
        </p:spPr>
        <p:txBody>
          <a:bodyPr/>
          <a:lstStyle/>
          <a:p>
            <a:fld id="{E373F149-83C4-4179-9681-702531CCFDAC}" type="datetimeFigureOut">
              <a:rPr lang="de-DE" smtClean="0"/>
              <a:pPr/>
              <a:t>17.12.2013</a:t>
            </a:fld>
            <a:endParaRPr lang="de-DE"/>
          </a:p>
        </p:txBody>
      </p:sp>
      <p:sp>
        <p:nvSpPr>
          <p:cNvPr id="4" name="Fußzeilenplatzhalter 3"/>
          <p:cNvSpPr>
            <a:spLocks noGrp="1"/>
          </p:cNvSpPr>
          <p:nvPr>
            <p:ph type="ftr" sz="quarter" idx="11"/>
          </p:nvPr>
        </p:nvSpPr>
        <p:spPr>
          <a:xfrm>
            <a:off x="2457449" y="6356350"/>
            <a:ext cx="4229894"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687343" y="6356350"/>
            <a:ext cx="2133600" cy="365125"/>
          </a:xfrm>
          <a:prstGeom prst="rect">
            <a:avLst/>
          </a:prstGeom>
        </p:spPr>
        <p:txBody>
          <a:bodyPr/>
          <a:lstStyle/>
          <a:p>
            <a:fld id="{9DC1E638-3F78-4E0D-883A-B278700C48C0}" type="slidenum">
              <a:rPr lang="de-DE" smtClean="0"/>
              <a:pPr/>
              <a:t>‹#›</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4536082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842992" cy="1426170"/>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67544" y="1844824"/>
            <a:ext cx="8229600" cy="41044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4368" y="188640"/>
            <a:ext cx="1122602" cy="80237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t="1" b="8936"/>
          <a:stretch/>
        </p:blipFill>
        <p:spPr>
          <a:xfrm>
            <a:off x="7804583" y="991012"/>
            <a:ext cx="1282172" cy="720068"/>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533258"/>
            <a:ext cx="9144000" cy="311112"/>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Lst>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age.england.nhs.uk/survey/7980adc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ike.king@psnc.org.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psnc.org.uk/vis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england.nhs.uk/2013/07/11/call-to-action/" TargetMode="External"/><Relationship Id="rId2" Type="http://schemas.openxmlformats.org/officeDocument/2006/relationships/hyperlink" Target="http://www.england.nhs.uk/ourwork/qual-clin-lead/calltoaction/pharm-cta/" TargetMode="External"/><Relationship Id="rId1" Type="http://schemas.openxmlformats.org/officeDocument/2006/relationships/slideLayout" Target="../slideLayouts/slideLayout2.xml"/><Relationship Id="rId4" Type="http://schemas.openxmlformats.org/officeDocument/2006/relationships/hyperlink" Target="http://www.england.nhs.uk/ourwork/com-dev/igp-ct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GB" sz="4400" dirty="0" smtClean="0"/>
              <a:t>Read and then delete this slide</a:t>
            </a:r>
          </a:p>
        </p:txBody>
      </p:sp>
      <p:sp>
        <p:nvSpPr>
          <p:cNvPr id="5123" name="Content Placeholder 2"/>
          <p:cNvSpPr>
            <a:spLocks noGrp="1"/>
          </p:cNvSpPr>
          <p:nvPr>
            <p:ph idx="1"/>
          </p:nvPr>
        </p:nvSpPr>
        <p:spPr>
          <a:xfrm>
            <a:off x="467544" y="1844824"/>
            <a:ext cx="8424936" cy="4094170"/>
          </a:xfrm>
        </p:spPr>
        <p:txBody>
          <a:bodyPr>
            <a:normAutofit lnSpcReduction="10000"/>
          </a:bodyPr>
          <a:lstStyle/>
          <a:p>
            <a:pPr eaLnBrk="1" hangingPunct="1"/>
            <a:r>
              <a:rPr lang="en-GB" dirty="0" smtClean="0"/>
              <a:t>This PSNC slide deck contains information on NHS England’s Community Pharmacy Call to Action (CTA)</a:t>
            </a:r>
          </a:p>
          <a:p>
            <a:pPr eaLnBrk="1" hangingPunct="1"/>
            <a:r>
              <a:rPr lang="en-GB" dirty="0" smtClean="0"/>
              <a:t>It is designed to be used by LPCs during local meetings for pharmacy teams on the CTA</a:t>
            </a:r>
          </a:p>
          <a:p>
            <a:pPr eaLnBrk="1" hangingPunct="1"/>
            <a:r>
              <a:rPr lang="en-GB" dirty="0" smtClean="0"/>
              <a:t>If you have time for a more detailed presentation, supplementary slides can be found at the end</a:t>
            </a:r>
          </a:p>
          <a:p>
            <a:pPr eaLnBrk="1" hangingPunct="1"/>
            <a:endParaRPr lang="en-GB" dirty="0" smtClean="0"/>
          </a:p>
        </p:txBody>
      </p:sp>
    </p:spTree>
    <p:extLst>
      <p:ext uri="{BB962C8B-B14F-4D97-AF65-F5344CB8AC3E}">
        <p14:creationId xmlns:p14="http://schemas.microsoft.com/office/powerpoint/2010/main" val="404309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happen nationally?</a:t>
            </a:r>
            <a:endParaRPr lang="en-GB" dirty="0"/>
          </a:p>
        </p:txBody>
      </p:sp>
      <p:sp>
        <p:nvSpPr>
          <p:cNvPr id="3" name="Content Placeholder 2"/>
          <p:cNvSpPr>
            <a:spLocks noGrp="1"/>
          </p:cNvSpPr>
          <p:nvPr>
            <p:ph idx="1"/>
          </p:nvPr>
        </p:nvSpPr>
        <p:spPr/>
        <p:txBody>
          <a:bodyPr>
            <a:normAutofit lnSpcReduction="10000"/>
          </a:bodyPr>
          <a:lstStyle/>
          <a:p>
            <a:r>
              <a:rPr lang="en-GB" dirty="0" smtClean="0"/>
              <a:t>NHS England will work closely with a range of national partners including PSNC and the other pharmacy organisations, the Department of Health, Public Health England, Health Education England, Local Government Association, patient groups, employers and pharmacy educators to develop its strategic approach to commissioning community pharmacy services</a:t>
            </a:r>
            <a:endParaRPr lang="en-GB" dirty="0"/>
          </a:p>
        </p:txBody>
      </p:sp>
    </p:spTree>
    <p:extLst>
      <p:ext uri="{BB962C8B-B14F-4D97-AF65-F5344CB8AC3E}">
        <p14:creationId xmlns:p14="http://schemas.microsoft.com/office/powerpoint/2010/main" val="196496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it matter?</a:t>
            </a:r>
            <a:endParaRPr lang="en-GB" dirty="0"/>
          </a:p>
        </p:txBody>
      </p:sp>
      <p:sp>
        <p:nvSpPr>
          <p:cNvPr id="3" name="Content Placeholder 2"/>
          <p:cNvSpPr>
            <a:spLocks noGrp="1"/>
          </p:cNvSpPr>
          <p:nvPr>
            <p:ph idx="1"/>
          </p:nvPr>
        </p:nvSpPr>
        <p:spPr/>
        <p:txBody>
          <a:bodyPr/>
          <a:lstStyle/>
          <a:p>
            <a:r>
              <a:rPr lang="en-GB" dirty="0" smtClean="0"/>
              <a:t>Following the CTA, NHS England will </a:t>
            </a:r>
            <a:r>
              <a:rPr lang="en-GB" dirty="0" smtClean="0"/>
              <a:t>publish more detail on how it plans to commission </a:t>
            </a:r>
            <a:r>
              <a:rPr lang="en-GB" dirty="0" smtClean="0"/>
              <a:t>community pharmacy </a:t>
            </a:r>
            <a:r>
              <a:rPr lang="en-GB" dirty="0" smtClean="0"/>
              <a:t>services nationally</a:t>
            </a:r>
            <a:endParaRPr lang="en-GB" dirty="0" smtClean="0"/>
          </a:p>
          <a:p>
            <a:r>
              <a:rPr lang="en-GB" dirty="0" smtClean="0"/>
              <a:t>This will link to its approach to commissioning general </a:t>
            </a:r>
            <a:r>
              <a:rPr lang="en-GB" dirty="0" smtClean="0"/>
              <a:t>practice and other services</a:t>
            </a:r>
            <a:endParaRPr lang="en-GB" dirty="0"/>
          </a:p>
        </p:txBody>
      </p:sp>
    </p:spTree>
    <p:extLst>
      <p:ext uri="{BB962C8B-B14F-4D97-AF65-F5344CB8AC3E}">
        <p14:creationId xmlns:p14="http://schemas.microsoft.com/office/powerpoint/2010/main" val="2898239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it matter?</a:t>
            </a:r>
            <a:endParaRPr lang="en-GB" dirty="0"/>
          </a:p>
        </p:txBody>
      </p:sp>
      <p:sp>
        <p:nvSpPr>
          <p:cNvPr id="3" name="Content Placeholder 2"/>
          <p:cNvSpPr>
            <a:spLocks noGrp="1"/>
          </p:cNvSpPr>
          <p:nvPr>
            <p:ph idx="1"/>
          </p:nvPr>
        </p:nvSpPr>
        <p:spPr>
          <a:xfrm>
            <a:off x="467544" y="1844824"/>
            <a:ext cx="8229600" cy="4464496"/>
          </a:xfrm>
        </p:spPr>
        <p:txBody>
          <a:bodyPr>
            <a:normAutofit fontScale="85000" lnSpcReduction="10000"/>
          </a:bodyPr>
          <a:lstStyle/>
          <a:p>
            <a:r>
              <a:rPr lang="en-GB" dirty="0"/>
              <a:t>This is our greatest opportunity to persuade the NHS of the credibility of community pharmacies as providers of </a:t>
            </a:r>
            <a:r>
              <a:rPr lang="en-GB" dirty="0" smtClean="0"/>
              <a:t>services</a:t>
            </a:r>
            <a:r>
              <a:rPr lang="en-GB" dirty="0"/>
              <a:t>, commissioned at national or local </a:t>
            </a:r>
            <a:r>
              <a:rPr lang="en-GB" dirty="0" smtClean="0"/>
              <a:t>level</a:t>
            </a:r>
            <a:endParaRPr lang="en-GB" dirty="0"/>
          </a:p>
          <a:p>
            <a:r>
              <a:rPr lang="en-GB" dirty="0" smtClean="0"/>
              <a:t>There </a:t>
            </a:r>
            <a:r>
              <a:rPr lang="en-GB" dirty="0"/>
              <a:t>will undoubtedly be responses arguing against expanding community pharmacy services, and that resources should be given to </a:t>
            </a:r>
            <a:r>
              <a:rPr lang="en-GB" dirty="0" smtClean="0"/>
              <a:t>CCGs</a:t>
            </a:r>
          </a:p>
          <a:p>
            <a:r>
              <a:rPr lang="en-GB" dirty="0" smtClean="0"/>
              <a:t>Community pharmacy </a:t>
            </a:r>
            <a:r>
              <a:rPr lang="en-GB" dirty="0"/>
              <a:t>must counter </a:t>
            </a:r>
            <a:r>
              <a:rPr lang="en-GB" dirty="0" smtClean="0"/>
              <a:t>those!</a:t>
            </a:r>
            <a:endParaRPr lang="en-GB" dirty="0" smtClean="0"/>
          </a:p>
          <a:p>
            <a:r>
              <a:rPr lang="en-GB" dirty="0" smtClean="0"/>
              <a:t>The </a:t>
            </a:r>
            <a:r>
              <a:rPr lang="en-GB" dirty="0"/>
              <a:t>results of the </a:t>
            </a:r>
            <a:r>
              <a:rPr lang="en-GB" dirty="0" smtClean="0"/>
              <a:t>CTA </a:t>
            </a:r>
            <a:r>
              <a:rPr lang="en-GB" dirty="0"/>
              <a:t>will determine policy on future commissioning of community pharmacy </a:t>
            </a:r>
            <a:r>
              <a:rPr lang="en-GB" dirty="0" smtClean="0"/>
              <a:t>services</a:t>
            </a:r>
          </a:p>
          <a:p>
            <a:r>
              <a:rPr lang="en-GB" b="1" dirty="0" smtClean="0"/>
              <a:t>It </a:t>
            </a:r>
            <a:r>
              <a:rPr lang="en-GB" b="1" dirty="0"/>
              <a:t>is an opportunity we cannot afford to </a:t>
            </a:r>
            <a:r>
              <a:rPr lang="en-GB" b="1" dirty="0" smtClean="0"/>
              <a:t>miss!</a:t>
            </a:r>
            <a:endParaRPr lang="en-GB" b="1" dirty="0"/>
          </a:p>
        </p:txBody>
      </p:sp>
    </p:spTree>
    <p:extLst>
      <p:ext uri="{BB962C8B-B14F-4D97-AF65-F5344CB8AC3E}">
        <p14:creationId xmlns:p14="http://schemas.microsoft.com/office/powerpoint/2010/main" val="27634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discussions</a:t>
            </a:r>
            <a:endParaRPr lang="en-GB" dirty="0"/>
          </a:p>
        </p:txBody>
      </p:sp>
      <p:sp>
        <p:nvSpPr>
          <p:cNvPr id="3" name="Content Placeholder 2"/>
          <p:cNvSpPr>
            <a:spLocks noGrp="1"/>
          </p:cNvSpPr>
          <p:nvPr>
            <p:ph idx="1"/>
          </p:nvPr>
        </p:nvSpPr>
        <p:spPr/>
        <p:txBody>
          <a:bodyPr/>
          <a:lstStyle/>
          <a:p>
            <a:r>
              <a:rPr lang="en-GB" dirty="0" smtClean="0"/>
              <a:t>Key questions will be aimed at agreeing how best to develop high quality, efficient services that can improve patient outcomes and can be provided by pharmacists and their teams in a community pharmacy setting</a:t>
            </a:r>
          </a:p>
          <a:p>
            <a:r>
              <a:rPr lang="en-GB" dirty="0" smtClean="0"/>
              <a:t>Also, how NHS England can best support these local changes, e.g. through the way the CPCF is developed</a:t>
            </a:r>
            <a:endParaRPr lang="en-GB" dirty="0"/>
          </a:p>
        </p:txBody>
      </p:sp>
    </p:spTree>
    <p:extLst>
      <p:ext uri="{BB962C8B-B14F-4D97-AF65-F5344CB8AC3E}">
        <p14:creationId xmlns:p14="http://schemas.microsoft.com/office/powerpoint/2010/main" val="1539522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discussions</a:t>
            </a:r>
            <a:endParaRPr lang="en-GB" dirty="0"/>
          </a:p>
        </p:txBody>
      </p:sp>
      <p:sp>
        <p:nvSpPr>
          <p:cNvPr id="3" name="Content Placeholder 2"/>
          <p:cNvSpPr>
            <a:spLocks noGrp="1"/>
          </p:cNvSpPr>
          <p:nvPr>
            <p:ph idx="1"/>
          </p:nvPr>
        </p:nvSpPr>
        <p:spPr/>
        <p:txBody>
          <a:bodyPr/>
          <a:lstStyle/>
          <a:p>
            <a:r>
              <a:rPr lang="en-GB" dirty="0" smtClean="0"/>
              <a:t>Area teams will work with local communities to develop strategies based on the emerging principles set out in the Call to Action</a:t>
            </a:r>
          </a:p>
          <a:p>
            <a:r>
              <a:rPr lang="en-GB" dirty="0"/>
              <a:t>The Local Professional Network chair (</a:t>
            </a:r>
            <a:r>
              <a:rPr lang="en-GB" dirty="0">
                <a:solidFill>
                  <a:srgbClr val="FF0000"/>
                </a:solidFill>
              </a:rPr>
              <a:t>add name</a:t>
            </a:r>
            <a:r>
              <a:rPr lang="en-GB" dirty="0"/>
              <a:t>) will discuss what changes need to be made to support these local needs and emerging strategies </a:t>
            </a:r>
            <a:r>
              <a:rPr lang="en-GB" dirty="0" smtClean="0"/>
              <a:t>with other local commissioners</a:t>
            </a:r>
            <a:endParaRPr lang="en-GB" dirty="0"/>
          </a:p>
        </p:txBody>
      </p:sp>
    </p:spTree>
    <p:extLst>
      <p:ext uri="{BB962C8B-B14F-4D97-AF65-F5344CB8AC3E}">
        <p14:creationId xmlns:p14="http://schemas.microsoft.com/office/powerpoint/2010/main" val="3393379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England’s aims for community pharmacy</a:t>
            </a:r>
            <a:endParaRPr lang="en-GB" dirty="0"/>
          </a:p>
        </p:txBody>
      </p:sp>
      <p:sp>
        <p:nvSpPr>
          <p:cNvPr id="3" name="Content Placeholder 2"/>
          <p:cNvSpPr>
            <a:spLocks noGrp="1"/>
          </p:cNvSpPr>
          <p:nvPr>
            <p:ph idx="1"/>
          </p:nvPr>
        </p:nvSpPr>
        <p:spPr/>
        <p:txBody>
          <a:bodyPr/>
          <a:lstStyle/>
          <a:p>
            <a:r>
              <a:rPr lang="en-GB" dirty="0" smtClean="0"/>
              <a:t>Develop the role of the pharmacy team to provide personalised care</a:t>
            </a:r>
          </a:p>
          <a:p>
            <a:r>
              <a:rPr lang="en-GB" dirty="0" smtClean="0"/>
              <a:t>Play an even stronger role at the heart of more integrated out-of-hospital services</a:t>
            </a:r>
          </a:p>
          <a:p>
            <a:r>
              <a:rPr lang="en-GB" dirty="0" smtClean="0"/>
              <a:t>Provide a greater role in healthy living advice, improving health and reducing health inequalities</a:t>
            </a:r>
            <a:endParaRPr lang="en-GB" dirty="0"/>
          </a:p>
        </p:txBody>
      </p:sp>
    </p:spTree>
    <p:extLst>
      <p:ext uri="{BB962C8B-B14F-4D97-AF65-F5344CB8AC3E}">
        <p14:creationId xmlns:p14="http://schemas.microsoft.com/office/powerpoint/2010/main" val="149475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England’s aims for community pharmacy</a:t>
            </a:r>
            <a:endParaRPr lang="en-GB" dirty="0"/>
          </a:p>
        </p:txBody>
      </p:sp>
      <p:sp>
        <p:nvSpPr>
          <p:cNvPr id="3" name="Content Placeholder 2"/>
          <p:cNvSpPr>
            <a:spLocks noGrp="1"/>
          </p:cNvSpPr>
          <p:nvPr>
            <p:ph idx="1"/>
          </p:nvPr>
        </p:nvSpPr>
        <p:spPr/>
        <p:txBody>
          <a:bodyPr/>
          <a:lstStyle/>
          <a:p>
            <a:r>
              <a:rPr lang="en-GB" dirty="0" smtClean="0"/>
              <a:t>Deliver excellent patient experience which helps people to get the most from their medicines</a:t>
            </a:r>
          </a:p>
          <a:p>
            <a:r>
              <a:rPr lang="en-GB" dirty="0" smtClean="0"/>
              <a:t>NHS England wants to develop a contractual framework that better supports these aims and secures the most efficient possible use of NHS and taxpayer resources</a:t>
            </a:r>
            <a:endParaRPr lang="en-GB" dirty="0"/>
          </a:p>
        </p:txBody>
      </p:sp>
    </p:spTree>
    <p:extLst>
      <p:ext uri="{BB962C8B-B14F-4D97-AF65-F5344CB8AC3E}">
        <p14:creationId xmlns:p14="http://schemas.microsoft.com/office/powerpoint/2010/main" val="3088262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a:t>
            </a:r>
            <a:r>
              <a:rPr lang="en-GB" dirty="0" smtClean="0"/>
              <a:t>questions</a:t>
            </a:r>
            <a:endParaRPr lang="en-GB" dirty="0"/>
          </a:p>
        </p:txBody>
      </p:sp>
      <p:sp>
        <p:nvSpPr>
          <p:cNvPr id="3" name="Content Placeholder 2"/>
          <p:cNvSpPr>
            <a:spLocks noGrp="1"/>
          </p:cNvSpPr>
          <p:nvPr>
            <p:ph idx="1"/>
          </p:nvPr>
        </p:nvSpPr>
        <p:spPr>
          <a:xfrm>
            <a:off x="467544" y="1844824"/>
            <a:ext cx="8229600" cy="4536504"/>
          </a:xfrm>
        </p:spPr>
        <p:txBody>
          <a:bodyPr>
            <a:noAutofit/>
          </a:bodyPr>
          <a:lstStyle/>
          <a:p>
            <a:pPr marL="514350" indent="-514350">
              <a:buAutoNum type="arabicParenR"/>
            </a:pPr>
            <a:r>
              <a:rPr lang="en-GB" sz="2900" dirty="0" smtClean="0"/>
              <a:t>How </a:t>
            </a:r>
            <a:r>
              <a:rPr lang="en-GB" sz="2900" dirty="0"/>
              <a:t>can we create a culture where the public in England are aware of and utilise fully the range of services available from their local community pharmacy now and in the </a:t>
            </a:r>
            <a:r>
              <a:rPr lang="en-GB" sz="2900" dirty="0" smtClean="0"/>
              <a:t>future?</a:t>
            </a:r>
          </a:p>
          <a:p>
            <a:pPr marL="514350" indent="-514350">
              <a:buAutoNum type="arabicParenR"/>
            </a:pPr>
            <a:endParaRPr lang="en-GB" sz="2900" dirty="0" smtClean="0"/>
          </a:p>
          <a:p>
            <a:pPr marL="514350" indent="-514350">
              <a:buFont typeface="Arial" pitchFamily="34" charset="0"/>
              <a:buAutoNum type="arabicParenR"/>
            </a:pPr>
            <a:r>
              <a:rPr lang="en-GB" sz="2900" dirty="0" smtClean="0"/>
              <a:t>How </a:t>
            </a:r>
            <a:r>
              <a:rPr lang="en-GB" sz="2900" dirty="0"/>
              <a:t>can the way we commission services from community pharmacy maximise the potential for community pharmacy to support patients to get more from their medicines</a:t>
            </a:r>
            <a:r>
              <a:rPr lang="en-GB" sz="2900" dirty="0" smtClean="0"/>
              <a:t>?</a:t>
            </a:r>
            <a:endParaRPr lang="en-GB" sz="2900" dirty="0"/>
          </a:p>
        </p:txBody>
      </p:sp>
    </p:spTree>
    <p:extLst>
      <p:ext uri="{BB962C8B-B14F-4D97-AF65-F5344CB8AC3E}">
        <p14:creationId xmlns:p14="http://schemas.microsoft.com/office/powerpoint/2010/main" val="246712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a:t>
            </a:r>
            <a:r>
              <a:rPr lang="en-GB" dirty="0" smtClean="0"/>
              <a:t>questions</a:t>
            </a:r>
            <a:endParaRPr lang="en-GB" dirty="0"/>
          </a:p>
        </p:txBody>
      </p:sp>
      <p:sp>
        <p:nvSpPr>
          <p:cNvPr id="3" name="Content Placeholder 2"/>
          <p:cNvSpPr>
            <a:spLocks noGrp="1"/>
          </p:cNvSpPr>
          <p:nvPr>
            <p:ph idx="1"/>
          </p:nvPr>
        </p:nvSpPr>
        <p:spPr>
          <a:xfrm>
            <a:off x="467544" y="1844824"/>
            <a:ext cx="8229600" cy="4536504"/>
          </a:xfrm>
        </p:spPr>
        <p:txBody>
          <a:bodyPr>
            <a:noAutofit/>
          </a:bodyPr>
          <a:lstStyle/>
          <a:p>
            <a:pPr marL="514350" indent="-514350">
              <a:buFont typeface="+mj-lt"/>
              <a:buAutoNum type="arabicParenR" startAt="3"/>
            </a:pPr>
            <a:r>
              <a:rPr lang="en-GB" sz="2900" dirty="0" smtClean="0"/>
              <a:t>How </a:t>
            </a:r>
            <a:r>
              <a:rPr lang="en-GB" sz="2900" dirty="0"/>
              <a:t>can we better integrate community pharmacy services into the patient care </a:t>
            </a:r>
            <a:r>
              <a:rPr lang="en-GB" sz="2900" dirty="0" smtClean="0"/>
              <a:t>pathway?</a:t>
            </a:r>
          </a:p>
          <a:p>
            <a:pPr marL="514350" indent="-514350">
              <a:buFont typeface="+mj-lt"/>
              <a:buAutoNum type="arabicParenR" startAt="3"/>
            </a:pPr>
            <a:endParaRPr lang="en-GB" sz="2900" dirty="0" smtClean="0"/>
          </a:p>
          <a:p>
            <a:pPr marL="514350" indent="-514350">
              <a:buFont typeface="+mj-lt"/>
              <a:buAutoNum type="arabicParenR" startAt="3"/>
            </a:pPr>
            <a:r>
              <a:rPr lang="en-GB" sz="2900" dirty="0" smtClean="0"/>
              <a:t>How </a:t>
            </a:r>
            <a:r>
              <a:rPr lang="en-GB" sz="2900" dirty="0"/>
              <a:t>can the use of a range of technologies increase the safety of dispensing?</a:t>
            </a:r>
          </a:p>
          <a:p>
            <a:pPr marL="0" indent="0">
              <a:buNone/>
            </a:pPr>
            <a:endParaRPr lang="en-GB" sz="2900" dirty="0"/>
          </a:p>
        </p:txBody>
      </p:sp>
    </p:spTree>
    <p:extLst>
      <p:ext uri="{BB962C8B-B14F-4D97-AF65-F5344CB8AC3E}">
        <p14:creationId xmlns:p14="http://schemas.microsoft.com/office/powerpoint/2010/main" val="2491107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pharmacy teams do to help?</a:t>
            </a:r>
            <a:endParaRPr lang="en-GB" dirty="0"/>
          </a:p>
        </p:txBody>
      </p:sp>
      <p:sp>
        <p:nvSpPr>
          <p:cNvPr id="3" name="Content Placeholder 2"/>
          <p:cNvSpPr>
            <a:spLocks noGrp="1"/>
          </p:cNvSpPr>
          <p:nvPr>
            <p:ph idx="1"/>
          </p:nvPr>
        </p:nvSpPr>
        <p:spPr>
          <a:xfrm>
            <a:off x="467544" y="1844824"/>
            <a:ext cx="8496944" cy="4536504"/>
          </a:xfrm>
        </p:spPr>
        <p:txBody>
          <a:bodyPr>
            <a:normAutofit fontScale="92500" lnSpcReduction="10000"/>
          </a:bodyPr>
          <a:lstStyle/>
          <a:p>
            <a:pPr lvl="0"/>
            <a:r>
              <a:rPr lang="en-GB" dirty="0" smtClean="0"/>
              <a:t>Participate in the </a:t>
            </a:r>
            <a:r>
              <a:rPr lang="en-GB" dirty="0" err="1" smtClean="0"/>
              <a:t>AT’s</a:t>
            </a:r>
            <a:r>
              <a:rPr lang="en-GB" dirty="0" smtClean="0"/>
              <a:t> local CTA event</a:t>
            </a:r>
          </a:p>
          <a:p>
            <a:pPr lvl="0"/>
            <a:r>
              <a:rPr lang="en-GB" dirty="0" smtClean="0"/>
              <a:t>Submit your ideas on how to improve patient outcomes to the AT</a:t>
            </a:r>
          </a:p>
          <a:p>
            <a:r>
              <a:rPr lang="en-GB" dirty="0"/>
              <a:t>Complete </a:t>
            </a:r>
            <a:r>
              <a:rPr lang="en-GB" u="sng" dirty="0">
                <a:hlinkClick r:id="rId3"/>
              </a:rPr>
              <a:t>the online questionnaire</a:t>
            </a:r>
            <a:r>
              <a:rPr lang="en-GB" dirty="0"/>
              <a:t> by 18</a:t>
            </a:r>
            <a:r>
              <a:rPr lang="en-GB" baseline="30000" dirty="0"/>
              <a:t>th</a:t>
            </a:r>
            <a:r>
              <a:rPr lang="en-GB" dirty="0"/>
              <a:t> March </a:t>
            </a:r>
            <a:r>
              <a:rPr lang="en-GB" dirty="0" smtClean="0"/>
              <a:t>2014</a:t>
            </a:r>
            <a:endParaRPr lang="en-GB" dirty="0"/>
          </a:p>
          <a:p>
            <a:pPr lvl="0"/>
            <a:r>
              <a:rPr lang="en-GB" dirty="0"/>
              <a:t>Help the LPC construct its response to the local CTA</a:t>
            </a:r>
          </a:p>
          <a:p>
            <a:pPr lvl="0"/>
            <a:r>
              <a:rPr lang="en-GB" dirty="0"/>
              <a:t>Identify good examples of pharmacy services that demonstrate how pharmacy services can help the NHS provide better, more accessible patient care</a:t>
            </a:r>
          </a:p>
          <a:p>
            <a:endParaRPr lang="en-GB" dirty="0"/>
          </a:p>
          <a:p>
            <a:pPr lvl="0"/>
            <a:endParaRPr lang="en-GB" dirty="0" smtClean="0"/>
          </a:p>
        </p:txBody>
      </p:sp>
    </p:spTree>
    <p:extLst>
      <p:ext uri="{BB962C8B-B14F-4D97-AF65-F5344CB8AC3E}">
        <p14:creationId xmlns:p14="http://schemas.microsoft.com/office/powerpoint/2010/main" val="288268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GB" sz="4400" dirty="0" smtClean="0"/>
              <a:t>Read and then delete this slide</a:t>
            </a:r>
          </a:p>
        </p:txBody>
      </p:sp>
      <p:sp>
        <p:nvSpPr>
          <p:cNvPr id="5123" name="Content Placeholder 2"/>
          <p:cNvSpPr>
            <a:spLocks noGrp="1"/>
          </p:cNvSpPr>
          <p:nvPr>
            <p:ph idx="1"/>
          </p:nvPr>
        </p:nvSpPr>
        <p:spPr>
          <a:xfrm>
            <a:off x="467544" y="1844824"/>
            <a:ext cx="8424936" cy="4094170"/>
          </a:xfrm>
        </p:spPr>
        <p:txBody>
          <a:bodyPr>
            <a:normAutofit fontScale="92500"/>
          </a:bodyPr>
          <a:lstStyle/>
          <a:p>
            <a:r>
              <a:rPr lang="en-GB" dirty="0" smtClean="0"/>
              <a:t>Local meetings may be held before the AT holds their event, in order to introduce the CTA to contractors and prepare them to participate in the AT meeting and complete the online questionnaire</a:t>
            </a:r>
          </a:p>
          <a:p>
            <a:r>
              <a:rPr lang="en-GB" dirty="0" smtClean="0"/>
              <a:t>Need </a:t>
            </a:r>
            <a:r>
              <a:rPr lang="en-GB" dirty="0"/>
              <a:t>more help </a:t>
            </a:r>
            <a:r>
              <a:rPr lang="en-GB" dirty="0" smtClean="0"/>
              <a:t>with </a:t>
            </a:r>
            <a:r>
              <a:rPr lang="en-GB" dirty="0"/>
              <a:t>a presentation? Contact</a:t>
            </a:r>
            <a:r>
              <a:rPr lang="en-GB" dirty="0" smtClean="0"/>
              <a:t>: </a:t>
            </a:r>
            <a:r>
              <a:rPr lang="en-GB" dirty="0" smtClean="0">
                <a:hlinkClick r:id="rId2"/>
              </a:rPr>
              <a:t>mike.king@psnc.org.uk</a:t>
            </a:r>
            <a:endParaRPr lang="en-GB" dirty="0"/>
          </a:p>
          <a:p>
            <a:pPr marL="3175" lvl="1" indent="0" algn="r">
              <a:buNone/>
            </a:pPr>
            <a:endParaRPr lang="en-GB" dirty="0" smtClean="0"/>
          </a:p>
          <a:p>
            <a:pPr marL="3175" lvl="1" indent="0" algn="r">
              <a:buNone/>
            </a:pPr>
            <a:r>
              <a:rPr lang="en-GB" dirty="0" smtClean="0"/>
              <a:t>Last </a:t>
            </a:r>
            <a:r>
              <a:rPr lang="en-GB" dirty="0"/>
              <a:t>updated </a:t>
            </a:r>
            <a:r>
              <a:rPr lang="en-GB" dirty="0" smtClean="0"/>
              <a:t>17</a:t>
            </a:r>
            <a:r>
              <a:rPr lang="en-GB" baseline="30000" dirty="0" smtClean="0"/>
              <a:t>th</a:t>
            </a:r>
            <a:r>
              <a:rPr lang="en-GB" dirty="0" smtClean="0"/>
              <a:t> </a:t>
            </a:r>
            <a:r>
              <a:rPr lang="en-GB" dirty="0"/>
              <a:t>December 2013</a:t>
            </a:r>
            <a:endParaRPr lang="en-US" dirty="0"/>
          </a:p>
          <a:p>
            <a:pPr eaLnBrk="1" hangingPunct="1"/>
            <a:endParaRPr lang="en-GB" dirty="0" smtClean="0"/>
          </a:p>
        </p:txBody>
      </p:sp>
    </p:spTree>
    <p:extLst>
      <p:ext uri="{BB962C8B-B14F-4D97-AF65-F5344CB8AC3E}">
        <p14:creationId xmlns:p14="http://schemas.microsoft.com/office/powerpoint/2010/main" val="3791163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48655"/>
          <a:stretch>
            <a:fillRect/>
          </a:stretch>
        </p:blipFill>
        <p:spPr bwMode="gray">
          <a:xfrm>
            <a:off x="2181737" y="3865775"/>
            <a:ext cx="4975225" cy="2992225"/>
          </a:xfrm>
          <a:prstGeom prst="rect">
            <a:avLst/>
          </a:prstGeom>
          <a:noFill/>
          <a:ln w="9525">
            <a:noFill/>
            <a:miter lim="800000"/>
            <a:headEnd/>
            <a:tailEnd/>
          </a:ln>
          <a:effectLst/>
        </p:spPr>
      </p:pic>
      <p:sp>
        <p:nvSpPr>
          <p:cNvPr id="29" name="Abgerundetes Rechteck 28"/>
          <p:cNvSpPr/>
          <p:nvPr/>
        </p:nvSpPr>
        <p:spPr bwMode="gray">
          <a:xfrm rot="7805840">
            <a:off x="4791105" y="-268195"/>
            <a:ext cx="371488" cy="1448802"/>
          </a:xfrm>
          <a:prstGeom prst="roundRect">
            <a:avLst>
              <a:gd name="adj" fmla="val 50000"/>
            </a:avLst>
          </a:prstGeom>
          <a:gradFill flip="none" rotWithShape="1">
            <a:gsLst>
              <a:gs pos="0">
                <a:schemeClr val="bg1">
                  <a:lumMod val="85000"/>
                </a:schemeClr>
              </a:gs>
              <a:gs pos="49000">
                <a:schemeClr val="bg1">
                  <a:lumMod val="85000"/>
                </a:schemeClr>
              </a:gs>
              <a:gs pos="50000">
                <a:srgbClr val="7A0000"/>
              </a:gs>
              <a:gs pos="100000">
                <a:srgbClr val="7A0000"/>
              </a:gs>
            </a:gsLst>
            <a:lin ang="5400000" scaled="1"/>
            <a:tileRect/>
          </a:gradFill>
          <a:ln w="12700">
            <a:noFill/>
            <a:round/>
            <a:headEnd/>
            <a:tailEnd/>
          </a:ln>
          <a:effectLst/>
          <a:scene3d>
            <a:camera prst="perspectiveRelaxed" fov="3900000">
              <a:rot lat="20331177" lon="17539695" rev="4492795"/>
            </a:camera>
            <a:lightRig rig="balanced" dir="t"/>
          </a:scene3d>
          <a:sp3d prstMaterial="plastic">
            <a:bevelT w="190500" h="190500"/>
            <a:bevelB w="190500" h="190500"/>
          </a:sp3d>
        </p:spPr>
        <p:txBody>
          <a:bodyPr rtlCol="0" anchor="ctr"/>
          <a:lstStyle/>
          <a:p>
            <a:pPr algn="ctr"/>
            <a:endParaRPr lang="en-US" dirty="0"/>
          </a:p>
        </p:txBody>
      </p:sp>
      <p:sp>
        <p:nvSpPr>
          <p:cNvPr id="4" name="Titel 3"/>
          <p:cNvSpPr>
            <a:spLocks noGrp="1"/>
          </p:cNvSpPr>
          <p:nvPr>
            <p:ph type="title"/>
          </p:nvPr>
        </p:nvSpPr>
        <p:spPr bwMode="gray">
          <a:xfrm>
            <a:off x="395535" y="260648"/>
            <a:ext cx="3600401" cy="3736882"/>
          </a:xfrm>
        </p:spPr>
        <p:txBody>
          <a:bodyPr/>
          <a:lstStyle/>
          <a:p>
            <a:r>
              <a:rPr lang="en-US" sz="6000" dirty="0" smtClean="0"/>
              <a:t>Q&amp;A and discussion</a:t>
            </a:r>
            <a:endParaRPr lang="en-US" sz="6000" dirty="0"/>
          </a:p>
        </p:txBody>
      </p:sp>
      <p:sp>
        <p:nvSpPr>
          <p:cNvPr id="28" name="Abgerundetes Rechteck 27"/>
          <p:cNvSpPr/>
          <p:nvPr/>
        </p:nvSpPr>
        <p:spPr bwMode="gray">
          <a:xfrm rot="5400000">
            <a:off x="5001234" y="466837"/>
            <a:ext cx="371488" cy="1448802"/>
          </a:xfrm>
          <a:prstGeom prst="roundRect">
            <a:avLst>
              <a:gd name="adj" fmla="val 50000"/>
            </a:avLst>
          </a:prstGeom>
          <a:gradFill flip="none" rotWithShape="1">
            <a:gsLst>
              <a:gs pos="0">
                <a:schemeClr val="bg1">
                  <a:lumMod val="85000"/>
                </a:schemeClr>
              </a:gs>
              <a:gs pos="49000">
                <a:schemeClr val="bg1">
                  <a:lumMod val="85000"/>
                </a:schemeClr>
              </a:gs>
              <a:gs pos="50000">
                <a:schemeClr val="bg1">
                  <a:lumMod val="50000"/>
                </a:schemeClr>
              </a:gs>
              <a:gs pos="100000">
                <a:schemeClr val="bg1">
                  <a:lumMod val="50000"/>
                </a:schemeClr>
              </a:gs>
            </a:gsLst>
            <a:lin ang="16200000" scaled="1"/>
            <a:tileRect/>
          </a:gradFill>
          <a:ln w="12700">
            <a:noFill/>
            <a:round/>
            <a:headEnd/>
            <a:tailEnd/>
          </a:ln>
          <a:effectLst/>
          <a:scene3d>
            <a:camera prst="perspectiveRelaxed" fov="3900000">
              <a:rot lat="19740934" lon="21160183" rev="608339"/>
            </a:camera>
            <a:lightRig rig="balanced" dir="t"/>
          </a:scene3d>
          <a:sp3d prstMaterial="plastic">
            <a:bevelT w="190500" h="190500"/>
            <a:bevelB w="190500" h="190500"/>
          </a:sp3d>
        </p:spPr>
        <p:txBody>
          <a:bodyPr rtlCol="0" anchor="ctr"/>
          <a:lstStyle/>
          <a:p>
            <a:pPr algn="ctr"/>
            <a:endParaRPr lang="en-US" dirty="0"/>
          </a:p>
        </p:txBody>
      </p:sp>
      <p:sp>
        <p:nvSpPr>
          <p:cNvPr id="30" name="Abgerundetes Rechteck 29"/>
          <p:cNvSpPr/>
          <p:nvPr/>
        </p:nvSpPr>
        <p:spPr bwMode="gray">
          <a:xfrm rot="3055896">
            <a:off x="5080257" y="1951449"/>
            <a:ext cx="371487" cy="1448798"/>
          </a:xfrm>
          <a:prstGeom prst="roundRect">
            <a:avLst>
              <a:gd name="adj" fmla="val 50000"/>
            </a:avLst>
          </a:prstGeom>
          <a:gradFill flip="none" rotWithShape="1">
            <a:gsLst>
              <a:gs pos="0">
                <a:schemeClr val="bg1">
                  <a:lumMod val="85000"/>
                </a:schemeClr>
              </a:gs>
              <a:gs pos="49000">
                <a:schemeClr val="bg1">
                  <a:lumMod val="85000"/>
                </a:schemeClr>
              </a:gs>
              <a:gs pos="50000">
                <a:schemeClr val="accent1"/>
              </a:gs>
              <a:gs pos="100000">
                <a:schemeClr val="accent1"/>
              </a:gs>
            </a:gsLst>
            <a:lin ang="16200000" scaled="1"/>
            <a:tileRect/>
          </a:gradFill>
          <a:ln w="12700">
            <a:noFill/>
            <a:round/>
            <a:headEnd/>
            <a:tailEnd/>
          </a:ln>
          <a:effectLst/>
          <a:scene3d>
            <a:camera prst="perspectiveRelaxed" fov="3900000">
              <a:rot lat="21260796" lon="15704269" rev="19550896"/>
            </a:camera>
            <a:lightRig rig="balanced" dir="t"/>
          </a:scene3d>
          <a:sp3d prstMaterial="plastic">
            <a:bevelT w="190500" h="190500"/>
            <a:bevelB w="190500" h="190500"/>
          </a:sp3d>
        </p:spPr>
        <p:txBody>
          <a:bodyPr rtlCol="0" anchor="ctr"/>
          <a:lstStyle/>
          <a:p>
            <a:pPr algn="ctr"/>
            <a:endParaRPr lang="en-US" dirty="0"/>
          </a:p>
        </p:txBody>
      </p:sp>
      <p:sp>
        <p:nvSpPr>
          <p:cNvPr id="32" name="Abgerundetes Rechteck 31"/>
          <p:cNvSpPr/>
          <p:nvPr/>
        </p:nvSpPr>
        <p:spPr bwMode="gray">
          <a:xfrm rot="5400000">
            <a:off x="5131057" y="2107711"/>
            <a:ext cx="371488" cy="1448802"/>
          </a:xfrm>
          <a:prstGeom prst="roundRect">
            <a:avLst>
              <a:gd name="adj" fmla="val 50000"/>
            </a:avLst>
          </a:prstGeom>
          <a:gradFill flip="none" rotWithShape="1">
            <a:gsLst>
              <a:gs pos="0">
                <a:schemeClr val="bg1">
                  <a:lumMod val="85000"/>
                </a:schemeClr>
              </a:gs>
              <a:gs pos="49000">
                <a:schemeClr val="bg1">
                  <a:lumMod val="85000"/>
                </a:schemeClr>
              </a:gs>
              <a:gs pos="50000">
                <a:schemeClr val="bg1">
                  <a:lumMod val="50000"/>
                </a:schemeClr>
              </a:gs>
              <a:gs pos="100000">
                <a:schemeClr val="bg1">
                  <a:lumMod val="50000"/>
                </a:schemeClr>
              </a:gs>
            </a:gsLst>
            <a:lin ang="16200000" scaled="1"/>
            <a:tileRect/>
          </a:gradFill>
          <a:ln w="12700">
            <a:noFill/>
            <a:round/>
            <a:headEnd/>
            <a:tailEnd/>
          </a:ln>
          <a:effectLst/>
          <a:scene3d>
            <a:camera prst="perspectiveRelaxed" fov="3900000">
              <a:rot lat="18273603" lon="0" rev="0"/>
            </a:camera>
            <a:lightRig rig="balanced" dir="t"/>
          </a:scene3d>
          <a:sp3d prstMaterial="plastic">
            <a:bevelT w="190500" h="190500"/>
            <a:bevelB w="190500" h="190500"/>
          </a:sp3d>
        </p:spPr>
        <p:txBody>
          <a:bodyPr rtlCol="0" anchor="ctr"/>
          <a:lstStyle/>
          <a:p>
            <a:pPr algn="ctr"/>
            <a:endParaRPr lang="en-US" dirty="0"/>
          </a:p>
        </p:txBody>
      </p:sp>
      <p:sp>
        <p:nvSpPr>
          <p:cNvPr id="33" name="Abgerundetes Rechteck 32"/>
          <p:cNvSpPr/>
          <p:nvPr/>
        </p:nvSpPr>
        <p:spPr bwMode="gray">
          <a:xfrm rot="5400000">
            <a:off x="5001234" y="2993079"/>
            <a:ext cx="371488" cy="1448802"/>
          </a:xfrm>
          <a:prstGeom prst="roundRect">
            <a:avLst>
              <a:gd name="adj" fmla="val 50000"/>
            </a:avLst>
          </a:prstGeom>
          <a:gradFill flip="none" rotWithShape="1">
            <a:gsLst>
              <a:gs pos="0">
                <a:schemeClr val="bg1">
                  <a:lumMod val="85000"/>
                </a:schemeClr>
              </a:gs>
              <a:gs pos="49000">
                <a:schemeClr val="bg1">
                  <a:lumMod val="85000"/>
                </a:schemeClr>
              </a:gs>
              <a:gs pos="50000">
                <a:schemeClr val="bg1">
                  <a:lumMod val="50000"/>
                </a:schemeClr>
              </a:gs>
              <a:gs pos="100000">
                <a:schemeClr val="bg1">
                  <a:lumMod val="50000"/>
                </a:schemeClr>
              </a:gs>
            </a:gsLst>
            <a:lin ang="5400000" scaled="1"/>
            <a:tileRect/>
          </a:gradFill>
          <a:ln w="12700">
            <a:noFill/>
            <a:round/>
            <a:headEnd/>
            <a:tailEnd/>
          </a:ln>
          <a:effectLst/>
          <a:scene3d>
            <a:camera prst="perspectiveRelaxed" fov="3900000">
              <a:rot lat="18273603" lon="0" rev="16800000"/>
            </a:camera>
            <a:lightRig rig="balanced" dir="t"/>
          </a:scene3d>
          <a:sp3d prstMaterial="plastic">
            <a:bevelT w="190500" h="190500"/>
            <a:bevelB w="190500" h="190500"/>
          </a:sp3d>
        </p:spPr>
        <p:txBody>
          <a:bodyPr rtlCol="0" anchor="ctr"/>
          <a:lstStyle/>
          <a:p>
            <a:pPr algn="ctr"/>
            <a:endParaRPr lang="en-US" dirty="0"/>
          </a:p>
        </p:txBody>
      </p:sp>
      <p:sp>
        <p:nvSpPr>
          <p:cNvPr id="34" name="Abgerundetes Rechteck 33"/>
          <p:cNvSpPr/>
          <p:nvPr/>
        </p:nvSpPr>
        <p:spPr bwMode="gray">
          <a:xfrm rot="5400000" flipH="1">
            <a:off x="3965257" y="1152980"/>
            <a:ext cx="371490" cy="1448811"/>
          </a:xfrm>
          <a:prstGeom prst="roundRect">
            <a:avLst>
              <a:gd name="adj" fmla="val 50000"/>
            </a:avLst>
          </a:prstGeom>
          <a:gradFill flip="none" rotWithShape="1">
            <a:gsLst>
              <a:gs pos="0">
                <a:schemeClr val="bg1">
                  <a:lumMod val="85000"/>
                </a:schemeClr>
              </a:gs>
              <a:gs pos="49000">
                <a:schemeClr val="bg1">
                  <a:lumMod val="85000"/>
                </a:schemeClr>
              </a:gs>
              <a:gs pos="50000">
                <a:schemeClr val="accent1"/>
              </a:gs>
              <a:gs pos="100000">
                <a:schemeClr val="accent1"/>
              </a:gs>
            </a:gsLst>
            <a:lin ang="5400000" scaled="1"/>
            <a:tileRect/>
          </a:gradFill>
          <a:ln w="12700">
            <a:noFill/>
            <a:round/>
            <a:headEnd/>
            <a:tailEnd/>
          </a:ln>
          <a:effectLst/>
          <a:scene3d>
            <a:camera prst="perspectiveRelaxed" fov="3900000">
              <a:rot lat="20463912" lon="19503820" rev="17859036"/>
            </a:camera>
            <a:lightRig rig="balanced" dir="t"/>
          </a:scene3d>
          <a:sp3d prstMaterial="plastic">
            <a:bevelT w="190500" h="190500"/>
            <a:bevelB w="190500" h="190500"/>
          </a:sp3d>
        </p:spPr>
        <p:txBody>
          <a:bodyPr rtlCol="0" anchor="ctr"/>
          <a:lstStyle/>
          <a:p>
            <a:pPr algn="ctr"/>
            <a:endParaRPr lang="en-US" dirty="0"/>
          </a:p>
        </p:txBody>
      </p:sp>
      <p:sp>
        <p:nvSpPr>
          <p:cNvPr id="35" name="Abgerundetes Rechteck 34"/>
          <p:cNvSpPr/>
          <p:nvPr/>
        </p:nvSpPr>
        <p:spPr bwMode="gray">
          <a:xfrm rot="3705645" flipH="1">
            <a:off x="4079398" y="2548888"/>
            <a:ext cx="371490" cy="1448811"/>
          </a:xfrm>
          <a:prstGeom prst="roundRect">
            <a:avLst>
              <a:gd name="adj" fmla="val 50000"/>
            </a:avLst>
          </a:prstGeom>
          <a:gradFill flip="none" rotWithShape="1">
            <a:gsLst>
              <a:gs pos="0">
                <a:schemeClr val="bg1">
                  <a:lumMod val="85000"/>
                </a:schemeClr>
              </a:gs>
              <a:gs pos="49000">
                <a:schemeClr val="bg1">
                  <a:lumMod val="85000"/>
                </a:schemeClr>
              </a:gs>
              <a:gs pos="50000">
                <a:srgbClr val="7A0000"/>
              </a:gs>
              <a:gs pos="100000">
                <a:srgbClr val="7A0000"/>
              </a:gs>
            </a:gsLst>
            <a:lin ang="16200000" scaled="1"/>
            <a:tileRect/>
          </a:gradFill>
          <a:ln w="12700">
            <a:noFill/>
            <a:round/>
            <a:headEnd/>
            <a:tailEnd/>
          </a:ln>
          <a:effectLst/>
          <a:scene3d>
            <a:camera prst="perspectiveRelaxed" fov="3900000">
              <a:rot lat="19908735" lon="17499791" rev="2996375"/>
            </a:camera>
            <a:lightRig rig="balanced" dir="t"/>
          </a:scene3d>
          <a:sp3d prstMaterial="plastic">
            <a:bevelT w="190500" h="190500"/>
            <a:bevelB w="190500" h="190500"/>
          </a:sp3d>
        </p:spPr>
        <p:txBody>
          <a:bodyPr rtlCol="0" anchor="ctr"/>
          <a:lstStyle/>
          <a:p>
            <a:pPr algn="ctr"/>
            <a:endParaRPr lang="en-US" dirty="0"/>
          </a:p>
        </p:txBody>
      </p:sp>
      <p:sp>
        <p:nvSpPr>
          <p:cNvPr id="31" name="Abgerundetes Rechteck 30"/>
          <p:cNvSpPr/>
          <p:nvPr/>
        </p:nvSpPr>
        <p:spPr bwMode="gray">
          <a:xfrm rot="5400000">
            <a:off x="4277115" y="3273129"/>
            <a:ext cx="371488" cy="1448803"/>
          </a:xfrm>
          <a:prstGeom prst="roundRect">
            <a:avLst>
              <a:gd name="adj" fmla="val 50000"/>
            </a:avLst>
          </a:prstGeom>
          <a:gradFill flip="none" rotWithShape="1">
            <a:gsLst>
              <a:gs pos="0">
                <a:schemeClr val="bg1">
                  <a:lumMod val="85000"/>
                </a:schemeClr>
              </a:gs>
              <a:gs pos="49000">
                <a:schemeClr val="bg1">
                  <a:lumMod val="85000"/>
                </a:schemeClr>
              </a:gs>
              <a:gs pos="50000">
                <a:schemeClr val="accent1"/>
              </a:gs>
              <a:gs pos="100000">
                <a:schemeClr val="accent1"/>
              </a:gs>
            </a:gsLst>
            <a:lin ang="5400000" scaled="1"/>
            <a:tileRect/>
          </a:gradFill>
          <a:ln w="12700">
            <a:noFill/>
            <a:round/>
            <a:headEnd/>
            <a:tailEnd/>
          </a:ln>
          <a:effectLst/>
          <a:scene3d>
            <a:camera prst="perspectiveRelaxed" fov="3900000">
              <a:rot lat="19754786" lon="19134364" rev="9658099"/>
            </a:camera>
            <a:lightRig rig="balanced" dir="t"/>
          </a:scene3d>
          <a:sp3d prstMaterial="plastic">
            <a:bevelT w="190500" h="190500"/>
            <a:bevelB w="190500" h="190500"/>
          </a:sp3d>
        </p:spPr>
        <p:txBody>
          <a:bodyPr rtlCol="0" anchor="ctr"/>
          <a:lstStyle/>
          <a:p>
            <a:pPr algn="ctr"/>
            <a:endParaRPr lang="en-US" dirty="0"/>
          </a:p>
        </p:txBody>
      </p:sp>
      <p:pic>
        <p:nvPicPr>
          <p:cNvPr id="1027" name="Picture 3" descr="C:\Users\bastian.k\Desktop\Bild1.png"/>
          <p:cNvPicPr>
            <a:picLocks noChangeAspect="1" noChangeArrowheads="1"/>
          </p:cNvPicPr>
          <p:nvPr/>
        </p:nvPicPr>
        <p:blipFill>
          <a:blip r:embed="rId3" cstate="print"/>
          <a:srcRect/>
          <a:stretch>
            <a:fillRect/>
          </a:stretch>
        </p:blipFill>
        <p:spPr bwMode="gray">
          <a:xfrm>
            <a:off x="2175387" y="3852424"/>
            <a:ext cx="4975200" cy="3005576"/>
          </a:xfrm>
          <a:prstGeom prst="rect">
            <a:avLst/>
          </a:prstGeom>
          <a:noFill/>
        </p:spPr>
      </p:pic>
      <p:grpSp>
        <p:nvGrpSpPr>
          <p:cNvPr id="13" name="Gruppieren 77"/>
          <p:cNvGrpSpPr/>
          <p:nvPr/>
        </p:nvGrpSpPr>
        <p:grpSpPr bwMode="gray">
          <a:xfrm>
            <a:off x="0" y="3521573"/>
            <a:ext cx="9144000" cy="1488734"/>
            <a:chOff x="0" y="3521573"/>
            <a:chExt cx="9144000" cy="1488734"/>
          </a:xfrm>
        </p:grpSpPr>
        <p:sp>
          <p:nvSpPr>
            <p:cNvPr id="14" name="Rechteck 6"/>
            <p:cNvSpPr/>
            <p:nvPr/>
          </p:nvSpPr>
          <p:spPr bwMode="gray">
            <a:xfrm>
              <a:off x="0" y="3710499"/>
              <a:ext cx="9144000" cy="1299808"/>
            </a:xfrm>
            <a:prstGeom prst="rect">
              <a:avLst/>
            </a:prstGeom>
            <a:gradFill>
              <a:gsLst>
                <a:gs pos="0">
                  <a:schemeClr val="tx1">
                    <a:alpha val="20000"/>
                  </a:schemeClr>
                </a:gs>
                <a:gs pos="100000">
                  <a:schemeClr val="accent1">
                    <a:tint val="23500"/>
                    <a:satMod val="160000"/>
                    <a:alpha val="0"/>
                  </a:schemeClr>
                </a:gs>
              </a:gsLst>
              <a:lin ang="5400000" scaled="0"/>
            </a:gradFill>
            <a:ln w="12700">
              <a:noFill/>
              <a:round/>
              <a:headEnd/>
              <a:tailEnd/>
            </a:ln>
          </p:spPr>
          <p:txBody>
            <a:bodyPr rtlCol="0" anchor="ctr"/>
            <a:lstStyle/>
            <a:p>
              <a:pPr algn="ctr"/>
              <a:endParaRPr lang="en-US" dirty="0"/>
            </a:p>
          </p:txBody>
        </p:sp>
        <p:sp>
          <p:nvSpPr>
            <p:cNvPr id="15" name="Rechteck 7"/>
            <p:cNvSpPr/>
            <p:nvPr/>
          </p:nvSpPr>
          <p:spPr bwMode="gray">
            <a:xfrm flipV="1">
              <a:off x="0" y="3521573"/>
              <a:ext cx="9144000" cy="188925"/>
            </a:xfrm>
            <a:prstGeom prst="rect">
              <a:avLst/>
            </a:prstGeom>
            <a:gradFill>
              <a:gsLst>
                <a:gs pos="0">
                  <a:schemeClr val="tx1">
                    <a:alpha val="20000"/>
                  </a:schemeClr>
                </a:gs>
                <a:gs pos="100000">
                  <a:schemeClr val="accent1">
                    <a:tint val="23500"/>
                    <a:satMod val="160000"/>
                    <a:alpha val="0"/>
                  </a:schemeClr>
                </a:gs>
              </a:gsLst>
              <a:lin ang="5400000" scaled="0"/>
            </a:gradFill>
            <a:ln w="12700">
              <a:noFill/>
              <a:round/>
              <a:headEnd/>
              <a:tailEnd/>
            </a:ln>
          </p:spPr>
          <p:txBody>
            <a:bodyPr rtlCol="0" anchor="ctr"/>
            <a:lstStyle/>
            <a:p>
              <a:pPr algn="ctr"/>
              <a:endParaRPr lang="en-US" dirty="0"/>
            </a:p>
          </p:txBody>
        </p:sp>
      </p:grpSp>
    </p:spTree>
    <p:extLst>
      <p:ext uri="{BB962C8B-B14F-4D97-AF65-F5344CB8AC3E}">
        <p14:creationId xmlns:p14="http://schemas.microsoft.com/office/powerpoint/2010/main" val="130491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Supplementary slides</a:t>
            </a:r>
            <a:endParaRPr lang="en-GB" dirty="0"/>
          </a:p>
        </p:txBody>
      </p:sp>
      <p:sp>
        <p:nvSpPr>
          <p:cNvPr id="5" name="Subtitle 4"/>
          <p:cNvSpPr>
            <a:spLocks noGrp="1"/>
          </p:cNvSpPr>
          <p:nvPr>
            <p:ph type="subTitle" idx="1"/>
          </p:nvPr>
        </p:nvSpPr>
        <p:spPr/>
        <p:txBody>
          <a:bodyPr/>
          <a:lstStyle/>
          <a:p>
            <a:r>
              <a:rPr lang="en-GB" dirty="0" smtClean="0"/>
              <a:t>These slides could be used in a presentation where time allows for more detail to be provided</a:t>
            </a:r>
            <a:endParaRPr lang="en-GB" dirty="0"/>
          </a:p>
        </p:txBody>
      </p:sp>
    </p:spTree>
    <p:extLst>
      <p:ext uri="{BB962C8B-B14F-4D97-AF65-F5344CB8AC3E}">
        <p14:creationId xmlns:p14="http://schemas.microsoft.com/office/powerpoint/2010/main" val="269946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change needed?</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NHS England states that:</a:t>
            </a:r>
          </a:p>
          <a:p>
            <a:r>
              <a:rPr lang="en-GB" dirty="0" smtClean="0"/>
              <a:t>Primary care services face increasingly unsustainable pressures</a:t>
            </a:r>
          </a:p>
          <a:p>
            <a:r>
              <a:rPr lang="en-GB" dirty="0" smtClean="0"/>
              <a:t>Community pharmacy can play its role in transforming the NHS to cope with these pressures by:</a:t>
            </a:r>
          </a:p>
          <a:p>
            <a:pPr lvl="1"/>
            <a:r>
              <a:rPr lang="en-GB" dirty="0" smtClean="0"/>
              <a:t>Providing a range of clinical and public health services that will deliver improved health and consistently high quality</a:t>
            </a:r>
            <a:endParaRPr lang="en-GB" dirty="0"/>
          </a:p>
        </p:txBody>
      </p:sp>
    </p:spTree>
    <p:extLst>
      <p:ext uri="{BB962C8B-B14F-4D97-AF65-F5344CB8AC3E}">
        <p14:creationId xmlns:p14="http://schemas.microsoft.com/office/powerpoint/2010/main" val="86996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change needed?</a:t>
            </a:r>
          </a:p>
        </p:txBody>
      </p:sp>
      <p:sp>
        <p:nvSpPr>
          <p:cNvPr id="3" name="Content Placeholder 2"/>
          <p:cNvSpPr>
            <a:spLocks noGrp="1"/>
          </p:cNvSpPr>
          <p:nvPr>
            <p:ph idx="1"/>
          </p:nvPr>
        </p:nvSpPr>
        <p:spPr/>
        <p:txBody>
          <a:bodyPr>
            <a:normAutofit lnSpcReduction="10000"/>
          </a:bodyPr>
          <a:lstStyle/>
          <a:p>
            <a:pPr lvl="1"/>
            <a:r>
              <a:rPr lang="en-GB" dirty="0" smtClean="0"/>
              <a:t>Playing a stronger role in the management of long term conditions</a:t>
            </a:r>
          </a:p>
          <a:p>
            <a:pPr lvl="1"/>
            <a:r>
              <a:rPr lang="en-GB" dirty="0" smtClean="0"/>
              <a:t>Playing a significant role in a new approach to urgent and emergency care and access to general practice</a:t>
            </a:r>
          </a:p>
          <a:p>
            <a:pPr lvl="1"/>
            <a:r>
              <a:rPr lang="en-GB" dirty="0" smtClean="0"/>
              <a:t>Providing services that will contribute more to out of hospital care</a:t>
            </a:r>
          </a:p>
          <a:p>
            <a:pPr lvl="1"/>
            <a:r>
              <a:rPr lang="en-GB" dirty="0" smtClean="0"/>
              <a:t>Supporting the delivery of improved efficiencies across a range of services</a:t>
            </a:r>
            <a:endParaRPr lang="en-GB" dirty="0"/>
          </a:p>
        </p:txBody>
      </p:sp>
    </p:spTree>
    <p:extLst>
      <p:ext uri="{BB962C8B-B14F-4D97-AF65-F5344CB8AC3E}">
        <p14:creationId xmlns:p14="http://schemas.microsoft.com/office/powerpoint/2010/main" val="67841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this mean for patients and the public? (1)</a:t>
            </a:r>
            <a:endParaRPr lang="en-GB" dirty="0"/>
          </a:p>
        </p:txBody>
      </p:sp>
      <p:sp>
        <p:nvSpPr>
          <p:cNvPr id="3" name="Content Placeholder 2"/>
          <p:cNvSpPr>
            <a:spLocks noGrp="1"/>
          </p:cNvSpPr>
          <p:nvPr>
            <p:ph idx="1"/>
          </p:nvPr>
        </p:nvSpPr>
        <p:spPr>
          <a:xfrm>
            <a:off x="467544" y="1844824"/>
            <a:ext cx="8229600" cy="4608512"/>
          </a:xfrm>
        </p:spPr>
        <p:txBody>
          <a:bodyPr>
            <a:normAutofit/>
          </a:bodyPr>
          <a:lstStyle/>
          <a:p>
            <a:r>
              <a:rPr lang="en-GB" dirty="0" smtClean="0"/>
              <a:t>I have easy access, online or in person, to information, advice and support to help me manage my medicines and receive support for better health and self care</a:t>
            </a:r>
          </a:p>
          <a:p>
            <a:r>
              <a:rPr lang="en-GB" dirty="0" smtClean="0"/>
              <a:t>There is a wide range of services accessible through my local community pharmacies, both to help keep me and my family healthy and to provide personalised care and support when I am unwell – “the same day, every day”</a:t>
            </a:r>
            <a:endParaRPr lang="en-GB" dirty="0"/>
          </a:p>
        </p:txBody>
      </p:sp>
    </p:spTree>
    <p:extLst>
      <p:ext uri="{BB962C8B-B14F-4D97-AF65-F5344CB8AC3E}">
        <p14:creationId xmlns:p14="http://schemas.microsoft.com/office/powerpoint/2010/main" val="308200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this mean for patients and the public? (2)</a:t>
            </a:r>
            <a:endParaRPr lang="en-GB" dirty="0"/>
          </a:p>
        </p:txBody>
      </p:sp>
      <p:sp>
        <p:nvSpPr>
          <p:cNvPr id="3" name="Content Placeholder 2"/>
          <p:cNvSpPr>
            <a:spLocks noGrp="1"/>
          </p:cNvSpPr>
          <p:nvPr>
            <p:ph idx="1"/>
          </p:nvPr>
        </p:nvSpPr>
        <p:spPr>
          <a:xfrm>
            <a:off x="467544" y="1844824"/>
            <a:ext cx="8229600" cy="4608512"/>
          </a:xfrm>
        </p:spPr>
        <p:txBody>
          <a:bodyPr>
            <a:normAutofit/>
          </a:bodyPr>
          <a:lstStyle/>
          <a:p>
            <a:r>
              <a:rPr lang="en-GB" dirty="0" smtClean="0"/>
              <a:t>My community pharmacy will work with my family doctor, community nurse, hospital and social services to make sure my care is joined up and effective and then I only have to tell my story ONCE</a:t>
            </a:r>
          </a:p>
          <a:p>
            <a:r>
              <a:rPr lang="en-GB" dirty="0" smtClean="0"/>
              <a:t>I have good information about the services, in addition to dispensing, that all of my local community pharmacies provide and that I am free to choose to use</a:t>
            </a:r>
            <a:endParaRPr lang="en-GB" dirty="0"/>
          </a:p>
        </p:txBody>
      </p:sp>
    </p:spTree>
    <p:extLst>
      <p:ext uri="{BB962C8B-B14F-4D97-AF65-F5344CB8AC3E}">
        <p14:creationId xmlns:p14="http://schemas.microsoft.com/office/powerpoint/2010/main" val="3994114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this mean for patients and the public? (3)</a:t>
            </a:r>
            <a:endParaRPr lang="en-GB" dirty="0"/>
          </a:p>
        </p:txBody>
      </p:sp>
      <p:sp>
        <p:nvSpPr>
          <p:cNvPr id="3" name="Content Placeholder 2"/>
          <p:cNvSpPr>
            <a:spLocks noGrp="1"/>
          </p:cNvSpPr>
          <p:nvPr>
            <p:ph idx="1"/>
          </p:nvPr>
        </p:nvSpPr>
        <p:spPr>
          <a:xfrm>
            <a:off x="467544" y="1844824"/>
            <a:ext cx="8229600" cy="4608512"/>
          </a:xfrm>
        </p:spPr>
        <p:txBody>
          <a:bodyPr>
            <a:normAutofit/>
          </a:bodyPr>
          <a:lstStyle/>
          <a:p>
            <a:r>
              <a:rPr lang="en-GB" dirty="0" smtClean="0"/>
              <a:t>I am aware that community pharmacists and their teams can be a source of advice to help me care for myself and treat minor ailments</a:t>
            </a:r>
          </a:p>
          <a:p>
            <a:r>
              <a:rPr lang="en-GB" dirty="0" smtClean="0"/>
              <a:t>I feel empowered to look after my own health</a:t>
            </a:r>
          </a:p>
          <a:p>
            <a:r>
              <a:rPr lang="en-GB" dirty="0" smtClean="0"/>
              <a:t>If I need to go into a care home, my health needs can be fully met in that setting, where appropriate</a:t>
            </a:r>
          </a:p>
          <a:p>
            <a:endParaRPr lang="en-GB" dirty="0"/>
          </a:p>
        </p:txBody>
      </p:sp>
    </p:spTree>
    <p:extLst>
      <p:ext uri="{BB962C8B-B14F-4D97-AF65-F5344CB8AC3E}">
        <p14:creationId xmlns:p14="http://schemas.microsoft.com/office/powerpoint/2010/main" val="3391245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this mean for patients and the public? (4)</a:t>
            </a:r>
            <a:endParaRPr lang="en-GB" dirty="0"/>
          </a:p>
        </p:txBody>
      </p:sp>
      <p:sp>
        <p:nvSpPr>
          <p:cNvPr id="3" name="Content Placeholder 2"/>
          <p:cNvSpPr>
            <a:spLocks noGrp="1"/>
          </p:cNvSpPr>
          <p:nvPr>
            <p:ph idx="1"/>
          </p:nvPr>
        </p:nvSpPr>
        <p:spPr>
          <a:xfrm>
            <a:off x="467544" y="1844824"/>
            <a:ext cx="8229600" cy="4608512"/>
          </a:xfrm>
        </p:spPr>
        <p:txBody>
          <a:bodyPr>
            <a:normAutofit/>
          </a:bodyPr>
          <a:lstStyle/>
          <a:p>
            <a:r>
              <a:rPr lang="en-GB" dirty="0" smtClean="0"/>
              <a:t>All members of the pharmacy team will have a professional relationship with me and, where appropriate, my carers</a:t>
            </a:r>
          </a:p>
          <a:p>
            <a:r>
              <a:rPr lang="en-GB" dirty="0" smtClean="0"/>
              <a:t>I can be confident that, whichever community pharmacy I visit, it will meet essential quality standards and I will be treated and cared for in a safe environment</a:t>
            </a:r>
          </a:p>
          <a:p>
            <a:r>
              <a:rPr lang="en-GB" dirty="0" smtClean="0"/>
              <a:t>I have good and timely access to my medicines</a:t>
            </a:r>
          </a:p>
          <a:p>
            <a:endParaRPr lang="en-GB" dirty="0"/>
          </a:p>
        </p:txBody>
      </p:sp>
    </p:spTree>
    <p:extLst>
      <p:ext uri="{BB962C8B-B14F-4D97-AF65-F5344CB8AC3E}">
        <p14:creationId xmlns:p14="http://schemas.microsoft.com/office/powerpoint/2010/main" val="3018088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Underlying objectives for community pharmacy (1)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091083"/>
              </p:ext>
            </p:extLst>
          </p:nvPr>
        </p:nvGraphicFramePr>
        <p:xfrm>
          <a:off x="467544" y="2276872"/>
          <a:ext cx="8229600" cy="292608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en-GB" dirty="0" smtClean="0"/>
                        <a:t>Objective</a:t>
                      </a:r>
                      <a:endParaRPr lang="en-GB" dirty="0"/>
                    </a:p>
                  </a:txBody>
                  <a:tcPr/>
                </a:tc>
                <a:tc>
                  <a:txBody>
                    <a:bodyPr/>
                    <a:lstStyle/>
                    <a:p>
                      <a:r>
                        <a:rPr lang="en-GB" dirty="0" smtClean="0"/>
                        <a:t>Community pharmacy unique strength</a:t>
                      </a:r>
                      <a:endParaRPr lang="en-GB" dirty="0"/>
                    </a:p>
                  </a:txBody>
                  <a:tcPr/>
                </a:tc>
                <a:tc>
                  <a:txBody>
                    <a:bodyPr/>
                    <a:lstStyle/>
                    <a:p>
                      <a:r>
                        <a:rPr lang="en-GB" dirty="0" smtClean="0"/>
                        <a:t>Opportunity for the next five years</a:t>
                      </a:r>
                      <a:endParaRPr lang="en-GB" dirty="0"/>
                    </a:p>
                  </a:txBody>
                  <a:tcPr/>
                </a:tc>
              </a:tr>
              <a:tr h="370840">
                <a:tc>
                  <a:txBody>
                    <a:bodyPr/>
                    <a:lstStyle/>
                    <a:p>
                      <a:r>
                        <a:rPr lang="en-GB" dirty="0" smtClean="0">
                          <a:solidFill>
                            <a:schemeClr val="tx1">
                              <a:lumMod val="65000"/>
                              <a:lumOff val="35000"/>
                            </a:schemeClr>
                          </a:solidFill>
                        </a:rPr>
                        <a:t>Ensuring patient safety</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Medicines expertise</a:t>
                      </a:r>
                    </a:p>
                    <a:p>
                      <a:pPr marL="285750" indent="-285750">
                        <a:buFont typeface="Arial" panose="020B0604020202020204" pitchFamily="34" charset="0"/>
                        <a:buChar char="•"/>
                      </a:pPr>
                      <a:r>
                        <a:rPr lang="en-GB" dirty="0" smtClean="0">
                          <a:solidFill>
                            <a:schemeClr val="tx1">
                              <a:lumMod val="65000"/>
                              <a:lumOff val="35000"/>
                            </a:schemeClr>
                          </a:solidFill>
                        </a:rPr>
                        <a:t>Reduces harm from medicines</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Reduce medication errors especially in vulnerable patient groups (e.g. frail older people, children, people with mental</a:t>
                      </a:r>
                      <a:r>
                        <a:rPr lang="en-GB" baseline="0" dirty="0" smtClean="0">
                          <a:solidFill>
                            <a:schemeClr val="tx1">
                              <a:lumMod val="65000"/>
                              <a:lumOff val="35000"/>
                            </a:schemeClr>
                          </a:solidFill>
                        </a:rPr>
                        <a:t> health issues or those with learning disabilities)</a:t>
                      </a:r>
                      <a:endParaRPr lang="en-GB" dirty="0">
                        <a:solidFill>
                          <a:schemeClr val="tx1">
                            <a:lumMod val="65000"/>
                            <a:lumOff val="35000"/>
                          </a:schemeClr>
                        </a:solidFill>
                      </a:endParaRPr>
                    </a:p>
                  </a:txBody>
                  <a:tcPr/>
                </a:tc>
              </a:tr>
            </a:tbl>
          </a:graphicData>
        </a:graphic>
      </p:graphicFrame>
    </p:spTree>
    <p:extLst>
      <p:ext uri="{BB962C8B-B14F-4D97-AF65-F5344CB8AC3E}">
        <p14:creationId xmlns:p14="http://schemas.microsoft.com/office/powerpoint/2010/main" val="4145185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Underlying objectives for community pharmacy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522815"/>
              </p:ext>
            </p:extLst>
          </p:nvPr>
        </p:nvGraphicFramePr>
        <p:xfrm>
          <a:off x="468313" y="1844675"/>
          <a:ext cx="8229600" cy="429768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en-GB" dirty="0" smtClean="0"/>
                        <a:t>Objective</a:t>
                      </a:r>
                      <a:endParaRPr lang="en-GB" dirty="0"/>
                    </a:p>
                  </a:txBody>
                  <a:tcPr/>
                </a:tc>
                <a:tc>
                  <a:txBody>
                    <a:bodyPr/>
                    <a:lstStyle/>
                    <a:p>
                      <a:r>
                        <a:rPr lang="en-GB" dirty="0" smtClean="0"/>
                        <a:t>Community pharmacy unique strength</a:t>
                      </a:r>
                      <a:endParaRPr lang="en-GB" dirty="0"/>
                    </a:p>
                  </a:txBody>
                  <a:tcPr/>
                </a:tc>
                <a:tc>
                  <a:txBody>
                    <a:bodyPr/>
                    <a:lstStyle/>
                    <a:p>
                      <a:r>
                        <a:rPr lang="en-GB" dirty="0" smtClean="0"/>
                        <a:t>Opportunity for the next five years</a:t>
                      </a:r>
                      <a:endParaRPr lang="en-GB" dirty="0"/>
                    </a:p>
                  </a:txBody>
                  <a:tcPr/>
                </a:tc>
              </a:tr>
              <a:tr h="370840">
                <a:tc>
                  <a:txBody>
                    <a:bodyPr/>
                    <a:lstStyle/>
                    <a:p>
                      <a:r>
                        <a:rPr lang="en-GB" dirty="0" smtClean="0">
                          <a:solidFill>
                            <a:schemeClr val="tx1">
                              <a:lumMod val="65000"/>
                              <a:lumOff val="35000"/>
                            </a:schemeClr>
                          </a:solidFill>
                        </a:rPr>
                        <a:t>Ensuring best value from taxpayer resources</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Efficient medicines supply chain</a:t>
                      </a:r>
                    </a:p>
                    <a:p>
                      <a:pPr marL="285750" indent="-285750">
                        <a:buFont typeface="Arial" panose="020B0604020202020204" pitchFamily="34" charset="0"/>
                        <a:buChar char="•"/>
                      </a:pPr>
                      <a:r>
                        <a:rPr lang="en-GB" dirty="0" smtClean="0">
                          <a:solidFill>
                            <a:schemeClr val="tx1">
                              <a:lumMod val="65000"/>
                              <a:lumOff val="35000"/>
                            </a:schemeClr>
                          </a:solidFill>
                        </a:rPr>
                        <a:t>Enables out of hospital care</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Wider role supporting patients with long term conditions</a:t>
                      </a:r>
                    </a:p>
                    <a:p>
                      <a:pPr marL="285750" indent="-285750">
                        <a:buFont typeface="Arial" panose="020B0604020202020204" pitchFamily="34" charset="0"/>
                        <a:buChar char="•"/>
                      </a:pPr>
                      <a:r>
                        <a:rPr lang="en-GB" dirty="0" smtClean="0">
                          <a:solidFill>
                            <a:schemeClr val="tx1">
                              <a:lumMod val="65000"/>
                              <a:lumOff val="35000"/>
                            </a:schemeClr>
                          </a:solidFill>
                        </a:rPr>
                        <a:t>Reduction of avoidable medicines waste</a:t>
                      </a:r>
                    </a:p>
                    <a:p>
                      <a:pPr marL="285750" indent="-285750">
                        <a:buFont typeface="Arial" panose="020B0604020202020204" pitchFamily="34" charset="0"/>
                        <a:buChar char="•"/>
                      </a:pPr>
                      <a:r>
                        <a:rPr lang="en-GB" dirty="0" smtClean="0">
                          <a:solidFill>
                            <a:schemeClr val="tx1">
                              <a:lumMod val="65000"/>
                              <a:lumOff val="35000"/>
                            </a:schemeClr>
                          </a:solidFill>
                        </a:rPr>
                        <a:t>Greater use of technology</a:t>
                      </a:r>
                      <a:r>
                        <a:rPr lang="en-GB" baseline="0" dirty="0" smtClean="0">
                          <a:solidFill>
                            <a:schemeClr val="tx1">
                              <a:lumMod val="65000"/>
                              <a:lumOff val="35000"/>
                            </a:schemeClr>
                          </a:solidFill>
                        </a:rPr>
                        <a:t> and skill mix</a:t>
                      </a:r>
                    </a:p>
                    <a:p>
                      <a:pPr marL="285750" indent="-285750">
                        <a:buFont typeface="Arial" panose="020B0604020202020204" pitchFamily="34" charset="0"/>
                        <a:buChar char="•"/>
                      </a:pPr>
                      <a:r>
                        <a:rPr lang="en-GB" baseline="0" dirty="0" smtClean="0">
                          <a:solidFill>
                            <a:schemeClr val="tx1">
                              <a:lumMod val="65000"/>
                              <a:lumOff val="35000"/>
                            </a:schemeClr>
                          </a:solidFill>
                        </a:rPr>
                        <a:t>Continue to drive procurement efficiencies</a:t>
                      </a:r>
                    </a:p>
                    <a:p>
                      <a:pPr marL="285750" indent="-285750">
                        <a:buFont typeface="Arial" panose="020B0604020202020204" pitchFamily="34" charset="0"/>
                        <a:buChar char="•"/>
                      </a:pPr>
                      <a:r>
                        <a:rPr lang="en-GB" baseline="0" dirty="0" smtClean="0">
                          <a:solidFill>
                            <a:schemeClr val="tx1">
                              <a:lumMod val="65000"/>
                              <a:lumOff val="35000"/>
                            </a:schemeClr>
                          </a:solidFill>
                        </a:rPr>
                        <a:t>Greater role in prevention and early intervention</a:t>
                      </a:r>
                      <a:endParaRPr lang="en-GB" dirty="0">
                        <a:solidFill>
                          <a:schemeClr val="tx1">
                            <a:lumMod val="65000"/>
                            <a:lumOff val="35000"/>
                          </a:schemeClr>
                        </a:solidFill>
                      </a:endParaRPr>
                    </a:p>
                  </a:txBody>
                  <a:tcPr/>
                </a:tc>
              </a:tr>
            </a:tbl>
          </a:graphicData>
        </a:graphic>
      </p:graphicFrame>
    </p:spTree>
    <p:extLst>
      <p:ext uri="{BB962C8B-B14F-4D97-AF65-F5344CB8AC3E}">
        <p14:creationId xmlns:p14="http://schemas.microsoft.com/office/powerpoint/2010/main" val="337901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470025"/>
          </a:xfrm>
        </p:spPr>
        <p:txBody>
          <a:bodyPr/>
          <a:lstStyle/>
          <a:p>
            <a:r>
              <a:rPr lang="en-GB" b="1" dirty="0"/>
              <a:t>NHS England’s </a:t>
            </a:r>
            <a:r>
              <a:rPr lang="en-GB" b="1" dirty="0" smtClean="0"/>
              <a:t>Community </a:t>
            </a:r>
            <a:r>
              <a:rPr lang="en-GB" b="1" dirty="0"/>
              <a:t>Pharmacy Call to Action</a:t>
            </a:r>
          </a:p>
        </p:txBody>
      </p:sp>
      <p:sp>
        <p:nvSpPr>
          <p:cNvPr id="3" name="Subtitle 2"/>
          <p:cNvSpPr>
            <a:spLocks noGrp="1"/>
          </p:cNvSpPr>
          <p:nvPr>
            <p:ph type="subTitle" idx="1"/>
          </p:nvPr>
        </p:nvSpPr>
        <p:spPr>
          <a:xfrm>
            <a:off x="971600" y="3573016"/>
            <a:ext cx="3888432" cy="1752600"/>
          </a:xfrm>
        </p:spPr>
        <p:txBody>
          <a:bodyPr/>
          <a:lstStyle/>
          <a:p>
            <a:pPr algn="l"/>
            <a:r>
              <a:rPr lang="en-GB" dirty="0" smtClean="0"/>
              <a:t>XXX LPC</a:t>
            </a:r>
          </a:p>
          <a:p>
            <a:pPr algn="l"/>
            <a:r>
              <a:rPr lang="en-GB" dirty="0" smtClean="0"/>
              <a:t>Pharmacy Team Meeting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4427">
            <a:off x="4999809" y="3305329"/>
            <a:ext cx="3933294" cy="2928916"/>
          </a:xfrm>
          <a:prstGeom prst="rect">
            <a:avLst/>
          </a:prstGeom>
          <a:ln>
            <a:solidFill>
              <a:schemeClr val="bg2">
                <a:lumMod val="25000"/>
              </a:schemeClr>
            </a:solidFill>
          </a:ln>
        </p:spPr>
      </p:pic>
    </p:spTree>
    <p:extLst>
      <p:ext uri="{BB962C8B-B14F-4D97-AF65-F5344CB8AC3E}">
        <p14:creationId xmlns:p14="http://schemas.microsoft.com/office/powerpoint/2010/main" val="4109335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Underlying objectives for community pharmacy (3)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055257"/>
              </p:ext>
            </p:extLst>
          </p:nvPr>
        </p:nvGraphicFramePr>
        <p:xfrm>
          <a:off x="468313" y="1844675"/>
          <a:ext cx="8229600" cy="237744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en-GB" dirty="0" smtClean="0"/>
                        <a:t>Objective</a:t>
                      </a:r>
                      <a:endParaRPr lang="en-GB" dirty="0"/>
                    </a:p>
                  </a:txBody>
                  <a:tcPr/>
                </a:tc>
                <a:tc>
                  <a:txBody>
                    <a:bodyPr/>
                    <a:lstStyle/>
                    <a:p>
                      <a:r>
                        <a:rPr lang="en-GB" dirty="0" smtClean="0"/>
                        <a:t>Community pharmacy unique strength</a:t>
                      </a:r>
                      <a:endParaRPr lang="en-GB" dirty="0"/>
                    </a:p>
                  </a:txBody>
                  <a:tcPr/>
                </a:tc>
                <a:tc>
                  <a:txBody>
                    <a:bodyPr/>
                    <a:lstStyle/>
                    <a:p>
                      <a:r>
                        <a:rPr lang="en-GB" dirty="0" smtClean="0"/>
                        <a:t>Opportunity for the next five years</a:t>
                      </a:r>
                      <a:endParaRPr lang="en-GB" dirty="0"/>
                    </a:p>
                  </a:txBody>
                  <a:tcPr/>
                </a:tc>
              </a:tr>
              <a:tr h="370840">
                <a:tc>
                  <a:txBody>
                    <a:bodyPr/>
                    <a:lstStyle/>
                    <a:p>
                      <a:r>
                        <a:rPr lang="en-GB" dirty="0" smtClean="0">
                          <a:solidFill>
                            <a:schemeClr val="tx1">
                              <a:lumMod val="65000"/>
                              <a:lumOff val="35000"/>
                            </a:schemeClr>
                          </a:solidFill>
                        </a:rPr>
                        <a:t>Improving patient experience</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Open access to a pharmacist (or e.g. health champion)</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Relieving pressure on other key NHS services</a:t>
                      </a:r>
                    </a:p>
                    <a:p>
                      <a:pPr marL="285750" indent="-285750">
                        <a:buFont typeface="Arial" panose="020B0604020202020204" pitchFamily="34" charset="0"/>
                        <a:buChar char="•"/>
                      </a:pPr>
                      <a:r>
                        <a:rPr lang="en-GB" dirty="0" smtClean="0">
                          <a:solidFill>
                            <a:schemeClr val="tx1">
                              <a:lumMod val="65000"/>
                              <a:lumOff val="35000"/>
                            </a:schemeClr>
                          </a:solidFill>
                        </a:rPr>
                        <a:t>Pharmacy</a:t>
                      </a:r>
                      <a:r>
                        <a:rPr lang="en-GB" baseline="0" dirty="0" smtClean="0">
                          <a:solidFill>
                            <a:schemeClr val="tx1">
                              <a:lumMod val="65000"/>
                              <a:lumOff val="35000"/>
                            </a:schemeClr>
                          </a:solidFill>
                        </a:rPr>
                        <a:t> becomes the first port of call</a:t>
                      </a:r>
                    </a:p>
                    <a:p>
                      <a:pPr marL="285750" indent="-285750">
                        <a:buFont typeface="Arial" panose="020B0604020202020204" pitchFamily="34" charset="0"/>
                        <a:buChar char="•"/>
                      </a:pPr>
                      <a:r>
                        <a:rPr lang="en-GB" baseline="0" dirty="0" smtClean="0">
                          <a:solidFill>
                            <a:schemeClr val="tx1">
                              <a:lumMod val="65000"/>
                              <a:lumOff val="35000"/>
                            </a:schemeClr>
                          </a:solidFill>
                        </a:rPr>
                        <a:t>Improved support for self care</a:t>
                      </a:r>
                      <a:endParaRPr lang="en-GB" dirty="0">
                        <a:solidFill>
                          <a:schemeClr val="tx1">
                            <a:lumMod val="65000"/>
                            <a:lumOff val="35000"/>
                          </a:schemeClr>
                        </a:solidFill>
                      </a:endParaRPr>
                    </a:p>
                  </a:txBody>
                  <a:tcPr/>
                </a:tc>
              </a:tr>
            </a:tbl>
          </a:graphicData>
        </a:graphic>
      </p:graphicFrame>
    </p:spTree>
    <p:extLst>
      <p:ext uri="{BB962C8B-B14F-4D97-AF65-F5344CB8AC3E}">
        <p14:creationId xmlns:p14="http://schemas.microsoft.com/office/powerpoint/2010/main" val="1886068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Underlying objectives for community pharmacy (4)</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078451"/>
              </p:ext>
            </p:extLst>
          </p:nvPr>
        </p:nvGraphicFramePr>
        <p:xfrm>
          <a:off x="468313" y="1844675"/>
          <a:ext cx="8229600" cy="402336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en-GB" dirty="0" smtClean="0"/>
                        <a:t>Objective</a:t>
                      </a:r>
                      <a:endParaRPr lang="en-GB" dirty="0"/>
                    </a:p>
                  </a:txBody>
                  <a:tcPr/>
                </a:tc>
                <a:tc>
                  <a:txBody>
                    <a:bodyPr/>
                    <a:lstStyle/>
                    <a:p>
                      <a:r>
                        <a:rPr lang="en-GB" dirty="0" smtClean="0"/>
                        <a:t>Community pharmacy unique strength</a:t>
                      </a:r>
                      <a:endParaRPr lang="en-GB" dirty="0"/>
                    </a:p>
                  </a:txBody>
                  <a:tcPr/>
                </a:tc>
                <a:tc>
                  <a:txBody>
                    <a:bodyPr/>
                    <a:lstStyle/>
                    <a:p>
                      <a:r>
                        <a:rPr lang="en-GB" dirty="0" smtClean="0"/>
                        <a:t>Opportunity for the next five years</a:t>
                      </a:r>
                      <a:endParaRPr lang="en-GB" dirty="0"/>
                    </a:p>
                  </a:txBody>
                  <a:tcPr/>
                </a:tc>
              </a:tr>
              <a:tr h="370840">
                <a:tc>
                  <a:txBody>
                    <a:bodyPr/>
                    <a:lstStyle/>
                    <a:p>
                      <a:r>
                        <a:rPr lang="en-GB" dirty="0" smtClean="0">
                          <a:solidFill>
                            <a:schemeClr val="tx1">
                              <a:lumMod val="65000"/>
                              <a:lumOff val="35000"/>
                            </a:schemeClr>
                          </a:solidFill>
                        </a:rPr>
                        <a:t>Improving</a:t>
                      </a:r>
                      <a:r>
                        <a:rPr lang="en-GB" baseline="0" dirty="0" smtClean="0">
                          <a:solidFill>
                            <a:schemeClr val="tx1">
                              <a:lumMod val="65000"/>
                              <a:lumOff val="35000"/>
                            </a:schemeClr>
                          </a:solidFill>
                        </a:rPr>
                        <a:t> patient outcomes and reducing inequalities</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Patients</a:t>
                      </a:r>
                      <a:r>
                        <a:rPr lang="en-GB" baseline="0" dirty="0" smtClean="0">
                          <a:solidFill>
                            <a:schemeClr val="tx1">
                              <a:lumMod val="65000"/>
                              <a:lumOff val="35000"/>
                            </a:schemeClr>
                          </a:solidFill>
                        </a:rPr>
                        <a:t> in the community supported to take medicines correctly</a:t>
                      </a:r>
                    </a:p>
                    <a:p>
                      <a:pPr marL="285750" indent="-285750">
                        <a:buFont typeface="Arial" panose="020B0604020202020204" pitchFamily="34" charset="0"/>
                        <a:buChar char="•"/>
                      </a:pPr>
                      <a:r>
                        <a:rPr lang="en-GB" baseline="0" dirty="0" smtClean="0">
                          <a:solidFill>
                            <a:schemeClr val="tx1">
                              <a:lumMod val="65000"/>
                              <a:lumOff val="35000"/>
                            </a:schemeClr>
                          </a:solidFill>
                        </a:rPr>
                        <a:t>Public has easy access to healthy living advice</a:t>
                      </a:r>
                    </a:p>
                    <a:p>
                      <a:pPr marL="285750" indent="-285750">
                        <a:buFont typeface="Arial" panose="020B0604020202020204" pitchFamily="34" charset="0"/>
                        <a:buChar char="•"/>
                      </a:pPr>
                      <a:r>
                        <a:rPr lang="en-GB" baseline="0" dirty="0" smtClean="0">
                          <a:solidFill>
                            <a:schemeClr val="tx1">
                              <a:lumMod val="65000"/>
                              <a:lumOff val="35000"/>
                            </a:schemeClr>
                          </a:solidFill>
                        </a:rPr>
                        <a:t>People from deprived backgrounds more likely to access pharmacy than other services</a:t>
                      </a:r>
                      <a:endParaRPr lang="en-GB" dirty="0">
                        <a:solidFill>
                          <a:schemeClr val="tx1">
                            <a:lumMod val="65000"/>
                            <a:lumOff val="35000"/>
                          </a:schemeClr>
                        </a:solidFill>
                      </a:endParaRPr>
                    </a:p>
                  </a:txBody>
                  <a:tcPr/>
                </a:tc>
                <a:tc>
                  <a:txBody>
                    <a:bodyPr/>
                    <a:lstStyle/>
                    <a:p>
                      <a:pPr marL="285750" indent="-285750">
                        <a:buFont typeface="Arial" panose="020B0604020202020204" pitchFamily="34" charset="0"/>
                        <a:buChar char="•"/>
                      </a:pPr>
                      <a:r>
                        <a:rPr lang="en-GB" dirty="0" smtClean="0">
                          <a:solidFill>
                            <a:schemeClr val="tx1">
                              <a:lumMod val="65000"/>
                              <a:lumOff val="35000"/>
                            </a:schemeClr>
                          </a:solidFill>
                        </a:rPr>
                        <a:t>Further</a:t>
                      </a:r>
                      <a:r>
                        <a:rPr lang="en-GB" baseline="0" dirty="0" smtClean="0">
                          <a:solidFill>
                            <a:schemeClr val="tx1">
                              <a:lumMod val="65000"/>
                              <a:lumOff val="35000"/>
                            </a:schemeClr>
                          </a:solidFill>
                        </a:rPr>
                        <a:t> reduce avoidable admissions to hospital</a:t>
                      </a:r>
                    </a:p>
                    <a:p>
                      <a:pPr marL="285750" indent="-285750">
                        <a:buFont typeface="Arial" panose="020B0604020202020204" pitchFamily="34" charset="0"/>
                        <a:buChar char="•"/>
                      </a:pPr>
                      <a:r>
                        <a:rPr lang="en-GB" baseline="0" dirty="0" smtClean="0">
                          <a:solidFill>
                            <a:schemeClr val="tx1">
                              <a:lumMod val="65000"/>
                              <a:lumOff val="35000"/>
                            </a:schemeClr>
                          </a:solidFill>
                        </a:rPr>
                        <a:t>Improving health from better medicines taking and healthier lifestyles, supported by access to care records</a:t>
                      </a:r>
                    </a:p>
                    <a:p>
                      <a:pPr marL="285750" indent="-285750">
                        <a:buFont typeface="Arial" panose="020B0604020202020204" pitchFamily="34" charset="0"/>
                        <a:buChar char="•"/>
                      </a:pPr>
                      <a:r>
                        <a:rPr lang="en-GB" baseline="0" dirty="0" smtClean="0">
                          <a:solidFill>
                            <a:schemeClr val="tx1">
                              <a:lumMod val="65000"/>
                              <a:lumOff val="35000"/>
                            </a:schemeClr>
                          </a:solidFill>
                        </a:rPr>
                        <a:t>Particular opportunities to improve health for people in deprived communities</a:t>
                      </a:r>
                      <a:endParaRPr lang="en-GB" dirty="0">
                        <a:solidFill>
                          <a:schemeClr val="tx1">
                            <a:lumMod val="65000"/>
                            <a:lumOff val="35000"/>
                          </a:schemeClr>
                        </a:solidFill>
                      </a:endParaRPr>
                    </a:p>
                  </a:txBody>
                  <a:tcPr/>
                </a:tc>
              </a:tr>
            </a:tbl>
          </a:graphicData>
        </a:graphic>
      </p:graphicFrame>
    </p:spTree>
    <p:extLst>
      <p:ext uri="{BB962C8B-B14F-4D97-AF65-F5344CB8AC3E}">
        <p14:creationId xmlns:p14="http://schemas.microsoft.com/office/powerpoint/2010/main" val="2377642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following slides contain NHS England’s questions and the prompts for discussion</a:t>
            </a:r>
            <a:endParaRPr lang="en-GB" dirty="0"/>
          </a:p>
        </p:txBody>
      </p:sp>
    </p:spTree>
    <p:extLst>
      <p:ext uri="{BB962C8B-B14F-4D97-AF65-F5344CB8AC3E}">
        <p14:creationId xmlns:p14="http://schemas.microsoft.com/office/powerpoint/2010/main" val="3033423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467544" y="1844824"/>
            <a:ext cx="8229600" cy="4536504"/>
          </a:xfrm>
        </p:spPr>
        <p:txBody>
          <a:bodyPr>
            <a:noAutofit/>
          </a:bodyPr>
          <a:lstStyle/>
          <a:p>
            <a:pPr marL="0" indent="0">
              <a:buNone/>
            </a:pPr>
            <a:r>
              <a:rPr lang="en-GB" sz="2900" b="1" dirty="0" smtClean="0"/>
              <a:t>1) How </a:t>
            </a:r>
            <a:r>
              <a:rPr lang="en-GB" sz="2900" b="1" dirty="0"/>
              <a:t>can we create a culture where the public in England are aware of and utilise fully the range of services available from their local community pharmacy now and in the </a:t>
            </a:r>
            <a:r>
              <a:rPr lang="en-GB" sz="2900" b="1" dirty="0" smtClean="0"/>
              <a:t>future?</a:t>
            </a:r>
            <a:endParaRPr lang="en-GB" sz="2900" dirty="0" smtClean="0"/>
          </a:p>
          <a:p>
            <a:pPr lvl="0"/>
            <a:r>
              <a:rPr lang="en-GB" sz="2900" dirty="0" smtClean="0"/>
              <a:t>How the NHS can work with local authorities to enhance the public health role of community pharmacies, including making every contact count and the concept of Healthy Living Pharmacies</a:t>
            </a:r>
          </a:p>
        </p:txBody>
      </p:sp>
    </p:spTree>
    <p:extLst>
      <p:ext uri="{BB962C8B-B14F-4D97-AF65-F5344CB8AC3E}">
        <p14:creationId xmlns:p14="http://schemas.microsoft.com/office/powerpoint/2010/main" val="4136577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179512" y="1700808"/>
            <a:ext cx="8856984" cy="4752528"/>
          </a:xfrm>
        </p:spPr>
        <p:txBody>
          <a:bodyPr>
            <a:noAutofit/>
          </a:bodyPr>
          <a:lstStyle/>
          <a:p>
            <a:r>
              <a:rPr lang="en-GB" sz="2900" dirty="0"/>
              <a:t>Community pharmacy teams as the first port of call for minor ailments and better use of community pharmacy for the management of stable long term </a:t>
            </a:r>
            <a:r>
              <a:rPr lang="en-GB" sz="2900" dirty="0" smtClean="0"/>
              <a:t>conditions</a:t>
            </a:r>
            <a:endParaRPr lang="en-GB" sz="2900" dirty="0"/>
          </a:p>
          <a:p>
            <a:pPr lvl="0"/>
            <a:r>
              <a:rPr lang="en-GB" sz="2900" dirty="0" smtClean="0"/>
              <a:t>Better </a:t>
            </a:r>
            <a:r>
              <a:rPr lang="en-GB" sz="2900" dirty="0"/>
              <a:t>marketing of clinical and public health services to ensure the public and patients are fully informed of the range of services that community pharmacies offer?</a:t>
            </a:r>
          </a:p>
          <a:p>
            <a:r>
              <a:rPr lang="en-GB" sz="2900" dirty="0"/>
              <a:t>How the public expects pharmacists to work together with GPs, hospitals, community nurses and care homes to improve health </a:t>
            </a:r>
            <a:r>
              <a:rPr lang="en-GB" sz="2900" dirty="0" smtClean="0"/>
              <a:t>outcomes</a:t>
            </a:r>
            <a:endParaRPr lang="en-GB" sz="2900" dirty="0"/>
          </a:p>
        </p:txBody>
      </p:sp>
    </p:spTree>
    <p:extLst>
      <p:ext uri="{BB962C8B-B14F-4D97-AF65-F5344CB8AC3E}">
        <p14:creationId xmlns:p14="http://schemas.microsoft.com/office/powerpoint/2010/main" val="4223753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467544" y="1700808"/>
            <a:ext cx="8424936" cy="4680520"/>
          </a:xfrm>
        </p:spPr>
        <p:txBody>
          <a:bodyPr>
            <a:noAutofit/>
          </a:bodyPr>
          <a:lstStyle/>
          <a:p>
            <a:pPr marL="0" indent="0">
              <a:buNone/>
            </a:pPr>
            <a:r>
              <a:rPr lang="en-GB" sz="2900" b="1" dirty="0"/>
              <a:t>2) How can the way we commission services from community pharmacy maximise the potential for community pharmacy to support patients to get more from their </a:t>
            </a:r>
            <a:r>
              <a:rPr lang="en-GB" sz="2900" b="1" dirty="0" smtClean="0"/>
              <a:t>medicines?</a:t>
            </a:r>
            <a:endParaRPr lang="en-GB" sz="2900" dirty="0"/>
          </a:p>
          <a:p>
            <a:pPr lvl="0"/>
            <a:r>
              <a:rPr lang="en-GB" sz="2900" dirty="0"/>
              <a:t>National versus local </a:t>
            </a:r>
            <a:r>
              <a:rPr lang="en-GB" sz="2900" dirty="0" smtClean="0"/>
              <a:t>commissioning</a:t>
            </a:r>
            <a:endParaRPr lang="en-GB" sz="2900" dirty="0"/>
          </a:p>
          <a:p>
            <a:pPr lvl="0"/>
            <a:r>
              <a:rPr lang="en-GB" sz="2900" dirty="0"/>
              <a:t>Whether pharmacies are in the right place locally and whether we have the right </a:t>
            </a:r>
            <a:r>
              <a:rPr lang="en-GB" sz="2900" dirty="0" smtClean="0"/>
              <a:t>number</a:t>
            </a:r>
          </a:p>
          <a:p>
            <a:r>
              <a:rPr lang="en-GB" sz="2900" dirty="0"/>
              <a:t>The balance of medicines supply role and provision of clinical </a:t>
            </a:r>
            <a:r>
              <a:rPr lang="en-GB" sz="2900" dirty="0" smtClean="0"/>
              <a:t>services</a:t>
            </a:r>
            <a:endParaRPr lang="en-GB" sz="2900" dirty="0"/>
          </a:p>
          <a:p>
            <a:pPr lvl="0"/>
            <a:endParaRPr lang="en-GB" sz="2900" dirty="0"/>
          </a:p>
        </p:txBody>
      </p:sp>
    </p:spTree>
    <p:extLst>
      <p:ext uri="{BB962C8B-B14F-4D97-AF65-F5344CB8AC3E}">
        <p14:creationId xmlns:p14="http://schemas.microsoft.com/office/powerpoint/2010/main" val="3223372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467544" y="1844824"/>
            <a:ext cx="8229600" cy="4536504"/>
          </a:xfrm>
        </p:spPr>
        <p:txBody>
          <a:bodyPr>
            <a:noAutofit/>
          </a:bodyPr>
          <a:lstStyle/>
          <a:p>
            <a:pPr lvl="0"/>
            <a:r>
              <a:rPr lang="en-GB" sz="2900" dirty="0" smtClean="0"/>
              <a:t>Ways </a:t>
            </a:r>
            <a:r>
              <a:rPr lang="en-GB" sz="2900" dirty="0"/>
              <a:t>in which better alignment of the Community Pharmacy Contractual Framework and the General Medical Services contract could improve </a:t>
            </a:r>
            <a:r>
              <a:rPr lang="en-GB" sz="2900" dirty="0" smtClean="0"/>
              <a:t>outcomes, </a:t>
            </a:r>
            <a:r>
              <a:rPr lang="en-GB" sz="2900" dirty="0"/>
              <a:t>e.g. the management of repeat medicines and medication </a:t>
            </a:r>
            <a:r>
              <a:rPr lang="en-GB" sz="2900" dirty="0" smtClean="0"/>
              <a:t>review</a:t>
            </a:r>
            <a:endParaRPr lang="en-GB" sz="2900" dirty="0"/>
          </a:p>
          <a:p>
            <a:pPr lvl="0"/>
            <a:r>
              <a:rPr lang="en-GB" sz="2900" dirty="0" smtClean="0"/>
              <a:t>How </a:t>
            </a:r>
            <a:r>
              <a:rPr lang="en-GB" sz="2900" dirty="0"/>
              <a:t>we can work more effectively across the current commissioning landscape to ensure NHS and Local Government (public health) can commission services from community pharmacy more easily and avoid duplication</a:t>
            </a:r>
          </a:p>
        </p:txBody>
      </p:sp>
    </p:spTree>
    <p:extLst>
      <p:ext uri="{BB962C8B-B14F-4D97-AF65-F5344CB8AC3E}">
        <p14:creationId xmlns:p14="http://schemas.microsoft.com/office/powerpoint/2010/main" val="2801224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467544" y="1844824"/>
            <a:ext cx="8229600" cy="4536504"/>
          </a:xfrm>
        </p:spPr>
        <p:txBody>
          <a:bodyPr>
            <a:noAutofit/>
          </a:bodyPr>
          <a:lstStyle/>
          <a:p>
            <a:pPr marL="0" indent="0">
              <a:buNone/>
            </a:pPr>
            <a:r>
              <a:rPr lang="en-GB" sz="2900" b="1" dirty="0"/>
              <a:t>3) How can we better integrate community pharmacy services into the patient care </a:t>
            </a:r>
            <a:r>
              <a:rPr lang="en-GB" sz="2900" b="1" dirty="0" smtClean="0"/>
              <a:t>pathway?</a:t>
            </a:r>
            <a:endParaRPr lang="en-GB" sz="2900" dirty="0"/>
          </a:p>
          <a:p>
            <a:pPr lvl="0"/>
            <a:r>
              <a:rPr lang="en-GB" sz="2900" dirty="0"/>
              <a:t>Accelerate Pharmacists’ access to the Summary Care </a:t>
            </a:r>
            <a:r>
              <a:rPr lang="en-GB" sz="2900" dirty="0" smtClean="0"/>
              <a:t>Record</a:t>
            </a:r>
            <a:endParaRPr lang="en-GB" sz="2900" dirty="0"/>
          </a:p>
          <a:p>
            <a:pPr lvl="0"/>
            <a:r>
              <a:rPr lang="en-GB" sz="2900" dirty="0"/>
              <a:t>Better management of “high risk” or vulnerable </a:t>
            </a:r>
            <a:r>
              <a:rPr lang="en-GB" sz="2900" dirty="0" smtClean="0"/>
              <a:t>patients</a:t>
            </a:r>
            <a:endParaRPr lang="en-GB" sz="2900" dirty="0"/>
          </a:p>
          <a:p>
            <a:pPr lvl="0"/>
            <a:r>
              <a:rPr lang="en-GB" sz="2900" dirty="0"/>
              <a:t>How can collaboration on a population basis support  the  delivery of better health outcomes</a:t>
            </a:r>
            <a:r>
              <a:rPr lang="en-GB" dirty="0" smtClean="0"/>
              <a:t>?</a:t>
            </a:r>
            <a:endParaRPr lang="en-GB" dirty="0"/>
          </a:p>
        </p:txBody>
      </p:sp>
    </p:spTree>
    <p:extLst>
      <p:ext uri="{BB962C8B-B14F-4D97-AF65-F5344CB8AC3E}">
        <p14:creationId xmlns:p14="http://schemas.microsoft.com/office/powerpoint/2010/main" val="2585855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467544" y="1844824"/>
            <a:ext cx="8229600" cy="4536504"/>
          </a:xfrm>
        </p:spPr>
        <p:txBody>
          <a:bodyPr>
            <a:normAutofit/>
          </a:bodyPr>
          <a:lstStyle/>
          <a:p>
            <a:pPr lvl="0"/>
            <a:r>
              <a:rPr lang="en-GB" sz="2900" dirty="0" smtClean="0"/>
              <a:t>Improving </a:t>
            </a:r>
            <a:r>
              <a:rPr lang="en-GB" sz="2900" dirty="0"/>
              <a:t>the digital maturity of community </a:t>
            </a:r>
            <a:r>
              <a:rPr lang="en-GB" sz="2900" dirty="0" smtClean="0"/>
              <a:t>pharmacy</a:t>
            </a:r>
            <a:endParaRPr lang="en-GB" sz="2900" dirty="0"/>
          </a:p>
          <a:p>
            <a:pPr lvl="0"/>
            <a:r>
              <a:rPr lang="en-GB" sz="2900" dirty="0"/>
              <a:t>Community pharmacy’s role in the transformation and integration agenda for </a:t>
            </a:r>
            <a:r>
              <a:rPr lang="en-GB" sz="2900" dirty="0" smtClean="0"/>
              <a:t>out-of-hospital care</a:t>
            </a:r>
            <a:endParaRPr lang="en-GB" sz="2900" dirty="0"/>
          </a:p>
          <a:p>
            <a:pPr lvl="0"/>
            <a:r>
              <a:rPr lang="en-GB" sz="2900" dirty="0"/>
              <a:t>Data for commissioners to improve the population’s health, reduce inequalities and improve </a:t>
            </a:r>
            <a:r>
              <a:rPr lang="en-GB" sz="2900" dirty="0" smtClean="0"/>
              <a:t>quality</a:t>
            </a:r>
          </a:p>
          <a:p>
            <a:r>
              <a:rPr lang="en-GB" sz="2800" dirty="0"/>
              <a:t>Getting the most from the whole pharmacy team (skill mix</a:t>
            </a:r>
            <a:r>
              <a:rPr lang="en-GB" sz="2800" dirty="0" smtClean="0"/>
              <a:t>)</a:t>
            </a:r>
            <a:endParaRPr lang="en-GB" sz="2800" dirty="0"/>
          </a:p>
        </p:txBody>
      </p:sp>
    </p:spTree>
    <p:extLst>
      <p:ext uri="{BB962C8B-B14F-4D97-AF65-F5344CB8AC3E}">
        <p14:creationId xmlns:p14="http://schemas.microsoft.com/office/powerpoint/2010/main" val="1015791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323528" y="1844824"/>
            <a:ext cx="8640960" cy="4536504"/>
          </a:xfrm>
        </p:spPr>
        <p:txBody>
          <a:bodyPr>
            <a:noAutofit/>
          </a:bodyPr>
          <a:lstStyle/>
          <a:p>
            <a:pPr lvl="0"/>
            <a:r>
              <a:rPr lang="en-GB" sz="2900" dirty="0" smtClean="0"/>
              <a:t>Data </a:t>
            </a:r>
            <a:r>
              <a:rPr lang="en-GB" sz="2900" dirty="0"/>
              <a:t>for commissioners to improve the population’s health and ensure quality of service (including a role in research and development</a:t>
            </a:r>
            <a:r>
              <a:rPr lang="en-GB" sz="2900" dirty="0" smtClean="0"/>
              <a:t>)</a:t>
            </a:r>
            <a:endParaRPr lang="en-GB" sz="2900" dirty="0"/>
          </a:p>
          <a:p>
            <a:pPr lvl="0"/>
            <a:r>
              <a:rPr lang="en-GB" sz="2900" dirty="0"/>
              <a:t>How to ensure GPs have access to clinical pharmacy advice, for example in their </a:t>
            </a:r>
            <a:r>
              <a:rPr lang="en-GB" sz="2900" dirty="0" smtClean="0"/>
              <a:t>practices</a:t>
            </a:r>
            <a:endParaRPr lang="en-GB" sz="2900" dirty="0"/>
          </a:p>
          <a:p>
            <a:r>
              <a:rPr lang="en-GB" sz="2900" dirty="0" smtClean="0"/>
              <a:t>How </a:t>
            </a:r>
            <a:r>
              <a:rPr lang="en-GB" sz="2900" dirty="0"/>
              <a:t>best to secure pharmacy expertise in the care of vulnerable groups, including children, frail older people  in their own home/care home, those with mental health issues, dementia and those with learning </a:t>
            </a:r>
            <a:r>
              <a:rPr lang="en-GB" sz="2900" dirty="0" smtClean="0"/>
              <a:t>difficulties</a:t>
            </a:r>
            <a:endParaRPr lang="en-GB" sz="2900" dirty="0"/>
          </a:p>
        </p:txBody>
      </p:sp>
    </p:spTree>
    <p:extLst>
      <p:ext uri="{BB962C8B-B14F-4D97-AF65-F5344CB8AC3E}">
        <p14:creationId xmlns:p14="http://schemas.microsoft.com/office/powerpoint/2010/main" val="394411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r>
              <a:rPr lang="en-GB" dirty="0" smtClean="0"/>
              <a:t>of this event</a:t>
            </a:r>
            <a:endParaRPr lang="en-GB" dirty="0"/>
          </a:p>
        </p:txBody>
      </p:sp>
      <p:sp>
        <p:nvSpPr>
          <p:cNvPr id="3" name="Content Placeholder 2"/>
          <p:cNvSpPr>
            <a:spLocks noGrp="1"/>
          </p:cNvSpPr>
          <p:nvPr>
            <p:ph idx="1"/>
          </p:nvPr>
        </p:nvSpPr>
        <p:spPr/>
        <p:txBody>
          <a:bodyPr/>
          <a:lstStyle/>
          <a:p>
            <a:r>
              <a:rPr lang="en-GB" dirty="0" smtClean="0"/>
              <a:t>Introduce </a:t>
            </a:r>
            <a:r>
              <a:rPr lang="en-GB" dirty="0" smtClean="0"/>
              <a:t>NHS </a:t>
            </a:r>
            <a:r>
              <a:rPr lang="en-GB" dirty="0" smtClean="0"/>
              <a:t>England’s </a:t>
            </a:r>
            <a:r>
              <a:rPr lang="en-GB" dirty="0" smtClean="0"/>
              <a:t>Call to </a:t>
            </a:r>
            <a:r>
              <a:rPr lang="en-GB" dirty="0" smtClean="0"/>
              <a:t>Action (CTA)</a:t>
            </a:r>
            <a:endParaRPr lang="en-GB" dirty="0" smtClean="0"/>
          </a:p>
          <a:p>
            <a:r>
              <a:rPr lang="en-GB" dirty="0" smtClean="0"/>
              <a:t>Explain how the process will work locally</a:t>
            </a:r>
          </a:p>
          <a:p>
            <a:r>
              <a:rPr lang="en-GB" dirty="0" smtClean="0"/>
              <a:t>Explain why it is important that community pharmacy teams engage in the CTA</a:t>
            </a:r>
          </a:p>
          <a:p>
            <a:r>
              <a:rPr lang="en-GB" dirty="0" smtClean="0"/>
              <a:t>Provide suggestions on how pharmacy teams can engage in the CTA</a:t>
            </a:r>
            <a:endParaRPr lang="en-GB" dirty="0"/>
          </a:p>
        </p:txBody>
      </p:sp>
    </p:spTree>
    <p:extLst>
      <p:ext uri="{BB962C8B-B14F-4D97-AF65-F5344CB8AC3E}">
        <p14:creationId xmlns:p14="http://schemas.microsoft.com/office/powerpoint/2010/main" val="151520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323528" y="1844824"/>
            <a:ext cx="8640960" cy="4536504"/>
          </a:xfrm>
        </p:spPr>
        <p:txBody>
          <a:bodyPr>
            <a:noAutofit/>
          </a:bodyPr>
          <a:lstStyle/>
          <a:p>
            <a:pPr lvl="0"/>
            <a:r>
              <a:rPr lang="en-GB" sz="2900" dirty="0"/>
              <a:t>How to work with employers, training providers, Local Education and Training Boards and other commissioners to identify the development needs of the community pharmacy workforce to deliver high quality services and care across patient </a:t>
            </a:r>
            <a:r>
              <a:rPr lang="en-GB" sz="2900" dirty="0" smtClean="0"/>
              <a:t>pathways</a:t>
            </a:r>
            <a:endParaRPr lang="en-GB" sz="2900" dirty="0"/>
          </a:p>
        </p:txBody>
      </p:sp>
    </p:spTree>
    <p:extLst>
      <p:ext uri="{BB962C8B-B14F-4D97-AF65-F5344CB8AC3E}">
        <p14:creationId xmlns:p14="http://schemas.microsoft.com/office/powerpoint/2010/main" val="977322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England’s questions &amp; prompts for discussion</a:t>
            </a:r>
          </a:p>
        </p:txBody>
      </p:sp>
      <p:sp>
        <p:nvSpPr>
          <p:cNvPr id="3" name="Content Placeholder 2"/>
          <p:cNvSpPr>
            <a:spLocks noGrp="1"/>
          </p:cNvSpPr>
          <p:nvPr>
            <p:ph idx="1"/>
          </p:nvPr>
        </p:nvSpPr>
        <p:spPr>
          <a:xfrm>
            <a:off x="467544" y="1844824"/>
            <a:ext cx="8229600" cy="4536504"/>
          </a:xfrm>
        </p:spPr>
        <p:txBody>
          <a:bodyPr>
            <a:noAutofit/>
          </a:bodyPr>
          <a:lstStyle/>
          <a:p>
            <a:pPr marL="0" indent="0">
              <a:buNone/>
            </a:pPr>
            <a:r>
              <a:rPr lang="en-GB" sz="2900" b="1" dirty="0"/>
              <a:t>4) How can the use of a range of technologies increase the safety of </a:t>
            </a:r>
            <a:r>
              <a:rPr lang="en-GB" sz="2900" b="1" dirty="0" smtClean="0"/>
              <a:t>dispensing?</a:t>
            </a:r>
            <a:endParaRPr lang="en-GB" sz="2900" dirty="0"/>
          </a:p>
          <a:p>
            <a:pPr lvl="0"/>
            <a:r>
              <a:rPr lang="en-GB" sz="2900" dirty="0"/>
              <a:t>How can we best accelerate progress toward community pharmacy access to the Summary Care Record? This is considered pivotal to maximising the contribution of community pharmacy to patient </a:t>
            </a:r>
            <a:r>
              <a:rPr lang="en-GB" sz="2900" dirty="0" smtClean="0"/>
              <a:t>outcomes</a:t>
            </a:r>
            <a:endParaRPr lang="en-GB" sz="2900" dirty="0"/>
          </a:p>
          <a:p>
            <a:pPr lvl="0"/>
            <a:r>
              <a:rPr lang="en-GB" sz="2900" dirty="0"/>
              <a:t>A greater uptake and use of local and centralised robotics within the dispensing and supply </a:t>
            </a:r>
            <a:r>
              <a:rPr lang="en-GB" sz="2900" dirty="0" smtClean="0"/>
              <a:t>process</a:t>
            </a:r>
            <a:endParaRPr lang="en-GB" sz="2900" dirty="0"/>
          </a:p>
        </p:txBody>
      </p:sp>
    </p:spTree>
    <p:extLst>
      <p:ext uri="{BB962C8B-B14F-4D97-AF65-F5344CB8AC3E}">
        <p14:creationId xmlns:p14="http://schemas.microsoft.com/office/powerpoint/2010/main" val="3846147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England’s questions &amp; prompts for discussion</a:t>
            </a:r>
            <a:endParaRPr lang="en-GB" dirty="0"/>
          </a:p>
        </p:txBody>
      </p:sp>
      <p:sp>
        <p:nvSpPr>
          <p:cNvPr id="3" name="Content Placeholder 2"/>
          <p:cNvSpPr>
            <a:spLocks noGrp="1"/>
          </p:cNvSpPr>
          <p:nvPr>
            <p:ph idx="1"/>
          </p:nvPr>
        </p:nvSpPr>
        <p:spPr>
          <a:xfrm>
            <a:off x="467544" y="1844824"/>
            <a:ext cx="8229600" cy="4536504"/>
          </a:xfrm>
        </p:spPr>
        <p:txBody>
          <a:bodyPr>
            <a:normAutofit/>
          </a:bodyPr>
          <a:lstStyle/>
          <a:p>
            <a:pPr lvl="0"/>
            <a:r>
              <a:rPr lang="en-GB" sz="2900" dirty="0" smtClean="0"/>
              <a:t>Improving </a:t>
            </a:r>
            <a:r>
              <a:rPr lang="en-GB" sz="2900" dirty="0"/>
              <a:t>the cultural, operational and  IT systems to make medication safety incidents easier to report and share </a:t>
            </a:r>
            <a:r>
              <a:rPr lang="en-GB" sz="2900" dirty="0" smtClean="0"/>
              <a:t>learning</a:t>
            </a:r>
            <a:endParaRPr lang="en-GB" sz="2900" dirty="0"/>
          </a:p>
          <a:p>
            <a:pPr lvl="0"/>
            <a:r>
              <a:rPr lang="en-GB" sz="2900" dirty="0"/>
              <a:t>The design of pharmacy premises</a:t>
            </a:r>
          </a:p>
          <a:p>
            <a:pPr lvl="0"/>
            <a:r>
              <a:rPr lang="en-GB" sz="2900" dirty="0"/>
              <a:t>The role of digital technology in improving patient care</a:t>
            </a:r>
          </a:p>
        </p:txBody>
      </p:sp>
    </p:spTree>
    <p:extLst>
      <p:ext uri="{BB962C8B-B14F-4D97-AF65-F5344CB8AC3E}">
        <p14:creationId xmlns:p14="http://schemas.microsoft.com/office/powerpoint/2010/main" val="3522400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PSNC’s Vision for Community Pharmacy</a:t>
            </a:r>
            <a:endParaRPr lang="en-GB" dirty="0"/>
          </a:p>
        </p:txBody>
      </p:sp>
    </p:spTree>
    <p:extLst>
      <p:ext uri="{BB962C8B-B14F-4D97-AF65-F5344CB8AC3E}">
        <p14:creationId xmlns:p14="http://schemas.microsoft.com/office/powerpoint/2010/main" val="2081778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PSNC Vision</a:t>
            </a:r>
            <a:endParaRPr lang="en-GB" dirty="0"/>
          </a:p>
        </p:txBody>
      </p:sp>
      <p:sp>
        <p:nvSpPr>
          <p:cNvPr id="5" name="Content Placeholder 4"/>
          <p:cNvSpPr>
            <a:spLocks noGrp="1"/>
          </p:cNvSpPr>
          <p:nvPr>
            <p:ph idx="1"/>
          </p:nvPr>
        </p:nvSpPr>
        <p:spPr/>
        <p:txBody>
          <a:bodyPr/>
          <a:lstStyle/>
          <a:p>
            <a:r>
              <a:rPr lang="en-GB" dirty="0" smtClean="0">
                <a:solidFill>
                  <a:srgbClr val="FF0000"/>
                </a:solidFill>
              </a:rPr>
              <a:t>If you want to cover the PSNC Vision in more detail, a PowerPoint presentation can be downloaded from</a:t>
            </a:r>
          </a:p>
          <a:p>
            <a:r>
              <a:rPr lang="en-GB" dirty="0" smtClean="0">
                <a:hlinkClick r:id="rId2"/>
              </a:rPr>
              <a:t>www.psnc.org.uk/vision</a:t>
            </a:r>
            <a:endParaRPr lang="en-GB" dirty="0"/>
          </a:p>
        </p:txBody>
      </p:sp>
    </p:spTree>
    <p:extLst>
      <p:ext uri="{BB962C8B-B14F-4D97-AF65-F5344CB8AC3E}">
        <p14:creationId xmlns:p14="http://schemas.microsoft.com/office/powerpoint/2010/main" val="205911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Vision for 2016</a:t>
            </a:r>
            <a:endParaRPr lang="en-GB" dirty="0"/>
          </a:p>
        </p:txBody>
      </p:sp>
      <p:sp>
        <p:nvSpPr>
          <p:cNvPr id="3" name="Content Placeholder 2"/>
          <p:cNvSpPr>
            <a:spLocks noGrp="1"/>
          </p:cNvSpPr>
          <p:nvPr>
            <p:ph idx="1"/>
          </p:nvPr>
        </p:nvSpPr>
        <p:spPr>
          <a:xfrm>
            <a:off x="467544" y="1844824"/>
            <a:ext cx="5832648" cy="4392488"/>
          </a:xfrm>
        </p:spPr>
        <p:txBody>
          <a:bodyPr>
            <a:noAutofit/>
          </a:bodyPr>
          <a:lstStyle/>
          <a:p>
            <a:pPr marL="0" indent="0">
              <a:buNone/>
            </a:pPr>
            <a:r>
              <a:rPr lang="en-GB" sz="2400" dirty="0" smtClean="0"/>
              <a:t>Our aims and aspirations for the NHS community pharmacy service:</a:t>
            </a:r>
          </a:p>
          <a:p>
            <a:pPr marL="0" indent="0">
              <a:buNone/>
            </a:pPr>
            <a:endParaRPr lang="en-GB" sz="2400" dirty="0"/>
          </a:p>
          <a:p>
            <a:pPr marL="0" indent="0">
              <a:buNone/>
            </a:pPr>
            <a:r>
              <a:rPr lang="en-GB" sz="2400" dirty="0" smtClean="0"/>
              <a:t>The </a:t>
            </a:r>
            <a:r>
              <a:rPr lang="en-GB" sz="2400" dirty="0"/>
              <a:t>community pharmacy service in 2016 will offer support to our communities, helping people to optimise use of medicines to support their health and care for acute and long-term conditions, and providing individualised information, advice and assistance to support the public’s health and healthy living</a:t>
            </a:r>
            <a:r>
              <a:rPr lang="en-GB" sz="2400" dirty="0" smtClean="0"/>
              <a:t>.</a:t>
            </a:r>
            <a:endParaRPr lang="en-GB"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988840"/>
            <a:ext cx="2523984" cy="3579862"/>
          </a:xfrm>
          <a:prstGeom prst="rect">
            <a:avLst/>
          </a:prstGeom>
          <a:noFill/>
          <a:ln w="9525">
            <a:solidFill>
              <a:srgbClr val="4E3487"/>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815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5" name="Rectangle 3" descr="© INSCALE GmbH, 26.05.2010&#10;http://www.presentationload.com/"/>
          <p:cNvSpPr>
            <a:spLocks noGrp="1" noChangeArrowheads="1"/>
          </p:cNvSpPr>
          <p:nvPr>
            <p:ph type="title"/>
          </p:nvPr>
        </p:nvSpPr>
        <p:spPr bwMode="gray">
          <a:xfrm>
            <a:off x="297208" y="548680"/>
            <a:ext cx="6186357" cy="616455"/>
          </a:xfrm>
          <a:noFill/>
          <a:ln/>
        </p:spPr>
        <p:txBody>
          <a:bodyPr/>
          <a:lstStyle/>
          <a:p>
            <a:r>
              <a:rPr lang="en-GB" dirty="0"/>
              <a:t>Four domains of services</a:t>
            </a:r>
            <a:endParaRPr lang="en-US" b="0" dirty="0"/>
          </a:p>
        </p:txBody>
      </p:sp>
      <p:grpSp>
        <p:nvGrpSpPr>
          <p:cNvPr id="22" name="Gruppieren 159"/>
          <p:cNvGrpSpPr/>
          <p:nvPr/>
        </p:nvGrpSpPr>
        <p:grpSpPr bwMode="gray">
          <a:xfrm>
            <a:off x="1941466" y="2985339"/>
            <a:ext cx="5509260" cy="2133600"/>
            <a:chOff x="1909762" y="2352832"/>
            <a:chExt cx="5509260" cy="2133600"/>
          </a:xfrm>
          <a:scene3d>
            <a:camera prst="perspectiveRelaxed">
              <a:rot lat="19250200" lon="18737319" rev="3586381"/>
            </a:camera>
            <a:lightRig rig="balanced" dir="t">
              <a:rot lat="0" lon="0" rev="6000000"/>
            </a:lightRig>
          </a:scene3d>
        </p:grpSpPr>
        <p:sp>
          <p:nvSpPr>
            <p:cNvPr id="23" name="Abgerundetes Rechteck 22"/>
            <p:cNvSpPr/>
            <p:nvPr/>
          </p:nvSpPr>
          <p:spPr bwMode="gray">
            <a:xfrm>
              <a:off x="1909762" y="2352832"/>
              <a:ext cx="5509260" cy="2133600"/>
            </a:xfrm>
            <a:prstGeom prst="roundRect">
              <a:avLst>
                <a:gd name="adj" fmla="val 12024"/>
              </a:avLst>
            </a:prstGeom>
            <a:gradFill flip="none" rotWithShape="1">
              <a:gsLst>
                <a:gs pos="0">
                  <a:srgbClr val="D9D9D9"/>
                </a:gs>
                <a:gs pos="7001">
                  <a:srgbClr val="BFBFBF"/>
                </a:gs>
                <a:gs pos="32001">
                  <a:srgbClr val="FFFFFF"/>
                </a:gs>
                <a:gs pos="47000">
                  <a:srgbClr val="BFBFBF"/>
                </a:gs>
                <a:gs pos="85001">
                  <a:srgbClr val="D9D9D9"/>
                </a:gs>
                <a:gs pos="100000">
                  <a:srgbClr val="FFFFFF"/>
                </a:gs>
              </a:gsLst>
              <a:lin ang="2700000" scaled="0"/>
              <a:tileRect/>
            </a:gradFill>
            <a:ln w="12700">
              <a:noFill/>
              <a:round/>
              <a:headEnd/>
              <a:tailEnd/>
            </a:ln>
            <a:effectLst>
              <a:outerShdw blurRad="127000" sx="101000" sy="101000" algn="ctr" rotWithShape="0">
                <a:prstClr val="black">
                  <a:alpha val="40000"/>
                </a:prstClr>
              </a:outerShdw>
            </a:effectLst>
            <a:sp3d extrusionH="38100">
              <a:bevelT w="12700" h="12700"/>
            </a:sp3d>
          </p:spPr>
          <p:txBody>
            <a:bodyPr rtlCol="0" anchor="ctr"/>
            <a:lstStyle/>
            <a:p>
              <a:pPr algn="ctr"/>
              <a:endParaRPr lang="en-US" dirty="0"/>
            </a:p>
          </p:txBody>
        </p:sp>
        <p:sp>
          <p:nvSpPr>
            <p:cNvPr id="24" name="Ellipse 23"/>
            <p:cNvSpPr/>
            <p:nvPr/>
          </p:nvSpPr>
          <p:spPr bwMode="gray">
            <a:xfrm>
              <a:off x="2164496" y="2492808"/>
              <a:ext cx="813554" cy="813554"/>
            </a:xfrm>
            <a:prstGeom prst="ellipse">
              <a:avLst/>
            </a:prstGeom>
            <a:solidFill>
              <a:srgbClr val="BFBFBF"/>
            </a:solidFill>
            <a:ln w="12700">
              <a:noFill/>
              <a:round/>
              <a:headEnd/>
              <a:tailEnd/>
            </a:ln>
            <a:sp3d z="273050" extrusionH="241300" prstMaterial="translucentPowder">
              <a:bevelT w="57150" h="57150"/>
            </a:sp3d>
          </p:spPr>
          <p:txBody>
            <a:bodyPr rtlCol="0" anchor="ctr"/>
            <a:lstStyle/>
            <a:p>
              <a:pPr algn="ctr"/>
              <a:endParaRPr lang="en-US" dirty="0"/>
            </a:p>
          </p:txBody>
        </p:sp>
        <p:sp>
          <p:nvSpPr>
            <p:cNvPr id="26" name="Ellipse 25"/>
            <p:cNvSpPr/>
            <p:nvPr/>
          </p:nvSpPr>
          <p:spPr bwMode="gray">
            <a:xfrm>
              <a:off x="4955322" y="2492808"/>
              <a:ext cx="813554" cy="813554"/>
            </a:xfrm>
            <a:prstGeom prst="ellipse">
              <a:avLst/>
            </a:prstGeom>
            <a:solidFill>
              <a:srgbClr val="BFBFBF"/>
            </a:solidFill>
            <a:ln w="12700">
              <a:noFill/>
              <a:round/>
              <a:headEnd/>
              <a:tailEnd/>
            </a:ln>
            <a:sp3d z="273050" extrusionH="241300" prstMaterial="translucentPowder">
              <a:bevelT w="57150" h="57150"/>
            </a:sp3d>
          </p:spPr>
          <p:txBody>
            <a:bodyPr rtlCol="0" anchor="ctr"/>
            <a:lstStyle/>
            <a:p>
              <a:pPr algn="ctr"/>
              <a:endParaRPr lang="en-US" dirty="0"/>
            </a:p>
          </p:txBody>
        </p:sp>
        <p:sp>
          <p:nvSpPr>
            <p:cNvPr id="31" name="Ellipse 30"/>
            <p:cNvSpPr/>
            <p:nvPr/>
          </p:nvSpPr>
          <p:spPr bwMode="gray">
            <a:xfrm>
              <a:off x="6350734" y="3532903"/>
              <a:ext cx="813554" cy="813554"/>
            </a:xfrm>
            <a:prstGeom prst="ellipse">
              <a:avLst/>
            </a:prstGeom>
            <a:solidFill>
              <a:srgbClr val="BFBFBF"/>
            </a:solidFill>
            <a:ln w="12700">
              <a:noFill/>
              <a:round/>
              <a:headEnd/>
              <a:tailEnd/>
            </a:ln>
            <a:sp3d z="273050" extrusionH="241300" prstMaterial="translucentPowder">
              <a:bevelT w="57150" h="57150"/>
            </a:sp3d>
          </p:spPr>
          <p:txBody>
            <a:bodyPr rtlCol="0" anchor="ctr"/>
            <a:lstStyle/>
            <a:p>
              <a:pPr algn="ctr"/>
              <a:endParaRPr lang="en-US" dirty="0"/>
            </a:p>
          </p:txBody>
        </p:sp>
        <p:sp>
          <p:nvSpPr>
            <p:cNvPr id="32" name="Ellipse 31"/>
            <p:cNvSpPr/>
            <p:nvPr/>
          </p:nvSpPr>
          <p:spPr bwMode="gray">
            <a:xfrm>
              <a:off x="2265624" y="2593936"/>
              <a:ext cx="611298" cy="611298"/>
            </a:xfrm>
            <a:prstGeom prst="ellipse">
              <a:avLst/>
            </a:prstGeom>
            <a:solidFill>
              <a:srgbClr val="BFBFBF"/>
            </a:solidFill>
            <a:ln w="12700">
              <a:noFill/>
              <a:round/>
              <a:headEnd/>
              <a:tailEnd/>
            </a:ln>
            <a:sp3d z="228600" extrusionH="152400">
              <a:bevelT w="38100" h="38100" prst="coolSlant"/>
              <a:bevelB w="38100" h="38100" prst="coolSlant"/>
            </a:sp3d>
          </p:spPr>
          <p:txBody>
            <a:bodyPr rtlCol="0" anchor="ctr"/>
            <a:lstStyle/>
            <a:p>
              <a:pPr algn="ctr"/>
              <a:endParaRPr lang="en-US" dirty="0"/>
            </a:p>
          </p:txBody>
        </p:sp>
        <p:sp>
          <p:nvSpPr>
            <p:cNvPr id="34" name="Ellipse 33"/>
            <p:cNvSpPr/>
            <p:nvPr/>
          </p:nvSpPr>
          <p:spPr bwMode="gray">
            <a:xfrm>
              <a:off x="5056450" y="2593936"/>
              <a:ext cx="611298" cy="611298"/>
            </a:xfrm>
            <a:prstGeom prst="ellipse">
              <a:avLst/>
            </a:prstGeom>
            <a:solidFill>
              <a:srgbClr val="BFBFBF"/>
            </a:solidFill>
            <a:ln w="12700">
              <a:noFill/>
              <a:round/>
              <a:headEnd/>
              <a:tailEnd/>
            </a:ln>
            <a:sp3d z="228600" extrusionH="152400">
              <a:bevelT w="38100" h="38100" prst="coolSlant"/>
              <a:bevelB w="38100" h="38100" prst="coolSlant"/>
            </a:sp3d>
          </p:spPr>
          <p:txBody>
            <a:bodyPr rtlCol="0" anchor="ctr"/>
            <a:lstStyle/>
            <a:p>
              <a:pPr algn="ctr"/>
              <a:endParaRPr lang="en-US" dirty="0"/>
            </a:p>
          </p:txBody>
        </p:sp>
        <p:sp>
          <p:nvSpPr>
            <p:cNvPr id="35" name="Ellipse 34"/>
            <p:cNvSpPr/>
            <p:nvPr/>
          </p:nvSpPr>
          <p:spPr bwMode="gray">
            <a:xfrm>
              <a:off x="6451862" y="2593936"/>
              <a:ext cx="611298" cy="611298"/>
            </a:xfrm>
            <a:prstGeom prst="ellipse">
              <a:avLst/>
            </a:prstGeom>
            <a:solidFill>
              <a:srgbClr val="D58721"/>
            </a:solidFill>
            <a:ln w="12700">
              <a:noFill/>
              <a:round/>
              <a:headEnd/>
              <a:tailEnd/>
            </a:ln>
            <a:sp3d z="228600" extrusionH="152400">
              <a:bevelT w="38100" h="38100" prst="coolSlant"/>
              <a:bevelB w="38100" h="38100" prst="coolSlant"/>
            </a:sp3d>
          </p:spPr>
          <p:txBody>
            <a:bodyPr vert="horz" rtlCol="0" anchor="ctr"/>
            <a:lstStyle/>
            <a:p>
              <a:pPr algn="ctr"/>
              <a:endParaRPr lang="en-US" sz="2800" b="1" dirty="0">
                <a:solidFill>
                  <a:srgbClr val="FFFFFF"/>
                </a:solidFill>
                <a:effectLst>
                  <a:innerShdw blurRad="63500" dist="50800" dir="16200000">
                    <a:prstClr val="black">
                      <a:alpha val="50000"/>
                    </a:prstClr>
                  </a:innerShdw>
                </a:effectLst>
              </a:endParaRPr>
            </a:p>
          </p:txBody>
        </p:sp>
        <p:sp>
          <p:nvSpPr>
            <p:cNvPr id="40" name="Ellipse 39"/>
            <p:cNvSpPr/>
            <p:nvPr/>
          </p:nvSpPr>
          <p:spPr bwMode="gray">
            <a:xfrm>
              <a:off x="6451862" y="3634031"/>
              <a:ext cx="611298" cy="611298"/>
            </a:xfrm>
            <a:prstGeom prst="ellipse">
              <a:avLst/>
            </a:prstGeom>
            <a:solidFill>
              <a:srgbClr val="BFBFBF"/>
            </a:solidFill>
            <a:ln w="12700">
              <a:noFill/>
              <a:round/>
              <a:headEnd/>
              <a:tailEnd/>
            </a:ln>
            <a:sp3d z="228600" extrusionH="152400">
              <a:bevelT w="38100" h="38100" prst="coolSlant"/>
              <a:bevelB w="38100" h="38100" prst="coolSlant"/>
            </a:sp3d>
          </p:spPr>
          <p:txBody>
            <a:bodyPr rtlCol="0" anchor="ctr"/>
            <a:lstStyle/>
            <a:p>
              <a:pPr algn="ctr"/>
              <a:endParaRPr lang="en-US" dirty="0"/>
            </a:p>
          </p:txBody>
        </p:sp>
        <p:sp>
          <p:nvSpPr>
            <p:cNvPr id="44" name="Ellipse 43"/>
            <p:cNvSpPr/>
            <p:nvPr/>
          </p:nvSpPr>
          <p:spPr bwMode="gray">
            <a:xfrm>
              <a:off x="2164496" y="2492808"/>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45" name="Ellipse 44"/>
            <p:cNvSpPr/>
            <p:nvPr/>
          </p:nvSpPr>
          <p:spPr bwMode="gray">
            <a:xfrm>
              <a:off x="3559909" y="2492808"/>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46" name="Ellipse 45"/>
            <p:cNvSpPr/>
            <p:nvPr/>
          </p:nvSpPr>
          <p:spPr bwMode="gray">
            <a:xfrm>
              <a:off x="4955322" y="2492808"/>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47" name="Ellipse 46"/>
            <p:cNvSpPr/>
            <p:nvPr/>
          </p:nvSpPr>
          <p:spPr bwMode="gray">
            <a:xfrm>
              <a:off x="6350734" y="2492808"/>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48" name="Ellipse 47"/>
            <p:cNvSpPr/>
            <p:nvPr/>
          </p:nvSpPr>
          <p:spPr bwMode="gray">
            <a:xfrm>
              <a:off x="2164496" y="3532903"/>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49" name="Ellipse 48"/>
            <p:cNvSpPr/>
            <p:nvPr/>
          </p:nvSpPr>
          <p:spPr bwMode="gray">
            <a:xfrm>
              <a:off x="3559909" y="3532903"/>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50" name="Ellipse 49"/>
            <p:cNvSpPr/>
            <p:nvPr/>
          </p:nvSpPr>
          <p:spPr bwMode="gray">
            <a:xfrm>
              <a:off x="4955322" y="3532903"/>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sp>
          <p:nvSpPr>
            <p:cNvPr id="51" name="Ellipse 50"/>
            <p:cNvSpPr/>
            <p:nvPr/>
          </p:nvSpPr>
          <p:spPr bwMode="gray">
            <a:xfrm>
              <a:off x="6350734" y="3532903"/>
              <a:ext cx="813554" cy="813554"/>
            </a:xfrm>
            <a:prstGeom prst="ellipse">
              <a:avLst/>
            </a:prstGeom>
            <a:solidFill>
              <a:srgbClr val="000000">
                <a:alpha val="58824"/>
              </a:srgbClr>
            </a:solidFill>
            <a:ln w="12700">
              <a:noFill/>
              <a:round/>
              <a:headEnd/>
              <a:tailEnd/>
            </a:ln>
            <a:effectLst>
              <a:softEdge rad="63500"/>
            </a:effectLst>
            <a:sp3d/>
          </p:spPr>
          <p:txBody>
            <a:bodyPr rtlCol="0" anchor="ctr"/>
            <a:lstStyle/>
            <a:p>
              <a:pPr algn="ctr"/>
              <a:endParaRPr lang="en-US" dirty="0"/>
            </a:p>
          </p:txBody>
        </p:sp>
      </p:grpSp>
      <p:cxnSp>
        <p:nvCxnSpPr>
          <p:cNvPr id="53" name="Gerade Verbindung 52"/>
          <p:cNvCxnSpPr/>
          <p:nvPr/>
        </p:nvCxnSpPr>
        <p:spPr bwMode="gray">
          <a:xfrm>
            <a:off x="395536" y="3122581"/>
            <a:ext cx="4975096" cy="0"/>
          </a:xfrm>
          <a:prstGeom prst="line">
            <a:avLst/>
          </a:prstGeom>
          <a:noFill/>
          <a:ln w="19050">
            <a:solidFill>
              <a:srgbClr val="969696"/>
            </a:solidFill>
            <a:prstDash val="sysDot"/>
            <a:round/>
            <a:headEnd/>
            <a:tailEnd/>
          </a:ln>
        </p:spPr>
      </p:cxnSp>
      <p:sp>
        <p:nvSpPr>
          <p:cNvPr id="54" name="Textfeld 53"/>
          <p:cNvSpPr txBox="1"/>
          <p:nvPr/>
        </p:nvSpPr>
        <p:spPr bwMode="gray">
          <a:xfrm>
            <a:off x="395536" y="2721604"/>
            <a:ext cx="4345443" cy="365091"/>
          </a:xfrm>
          <a:prstGeom prst="rect">
            <a:avLst/>
          </a:prstGeom>
          <a:noFill/>
        </p:spPr>
        <p:txBody>
          <a:bodyPr wrap="square" lIns="0" rIns="0" bIns="72000" rtlCol="0" anchor="b" anchorCtr="0">
            <a:spAutoFit/>
          </a:bodyPr>
          <a:lstStyle/>
          <a:p>
            <a:r>
              <a:rPr lang="en-GB" sz="1600" b="1" dirty="0">
                <a:solidFill>
                  <a:srgbClr val="D58721"/>
                </a:solidFill>
              </a:rPr>
              <a:t>Optimising the use of medicines</a:t>
            </a:r>
            <a:endParaRPr lang="en-GB" sz="1400" dirty="0">
              <a:solidFill>
                <a:srgbClr val="D58721"/>
              </a:solidFill>
            </a:endParaRPr>
          </a:p>
        </p:txBody>
      </p:sp>
      <p:cxnSp>
        <p:nvCxnSpPr>
          <p:cNvPr id="61" name="Gerade Verbindung 60"/>
          <p:cNvCxnSpPr/>
          <p:nvPr/>
        </p:nvCxnSpPr>
        <p:spPr bwMode="gray">
          <a:xfrm flipV="1">
            <a:off x="5944855" y="4140285"/>
            <a:ext cx="2884976" cy="7558"/>
          </a:xfrm>
          <a:prstGeom prst="line">
            <a:avLst/>
          </a:prstGeom>
          <a:noFill/>
          <a:ln w="19050">
            <a:solidFill>
              <a:srgbClr val="969696"/>
            </a:solidFill>
            <a:prstDash val="sysDot"/>
            <a:round/>
            <a:headEnd/>
            <a:tailEnd/>
          </a:ln>
        </p:spPr>
      </p:cxnSp>
      <p:sp>
        <p:nvSpPr>
          <p:cNvPr id="63" name="Textfeld 62"/>
          <p:cNvSpPr txBox="1"/>
          <p:nvPr/>
        </p:nvSpPr>
        <p:spPr bwMode="gray">
          <a:xfrm>
            <a:off x="5640069" y="3501314"/>
            <a:ext cx="3189762" cy="611312"/>
          </a:xfrm>
          <a:prstGeom prst="rect">
            <a:avLst/>
          </a:prstGeom>
          <a:noFill/>
        </p:spPr>
        <p:txBody>
          <a:bodyPr wrap="square" rIns="0" bIns="72000" rtlCol="0" anchor="b" anchorCtr="0">
            <a:spAutoFit/>
          </a:bodyPr>
          <a:lstStyle/>
          <a:p>
            <a:pPr algn="r"/>
            <a:r>
              <a:rPr lang="en-US" sz="1600" b="1" dirty="0" smtClean="0">
                <a:solidFill>
                  <a:srgbClr val="65922E"/>
                </a:solidFill>
              </a:rPr>
              <a:t>Supporting people </a:t>
            </a:r>
          </a:p>
          <a:p>
            <a:pPr algn="r"/>
            <a:r>
              <a:rPr lang="en-US" sz="1600" b="1" dirty="0" smtClean="0">
                <a:solidFill>
                  <a:srgbClr val="65922E"/>
                </a:solidFill>
              </a:rPr>
              <a:t>to self-care</a:t>
            </a:r>
            <a:endParaRPr lang="en-US" sz="1600" dirty="0">
              <a:solidFill>
                <a:srgbClr val="65922E"/>
              </a:solidFill>
            </a:endParaRPr>
          </a:p>
        </p:txBody>
      </p:sp>
      <p:sp>
        <p:nvSpPr>
          <p:cNvPr id="39" name="Ellipse 28"/>
          <p:cNvSpPr/>
          <p:nvPr/>
        </p:nvSpPr>
        <p:spPr bwMode="gray">
          <a:xfrm>
            <a:off x="5166197" y="3645362"/>
            <a:ext cx="813554" cy="813554"/>
          </a:xfrm>
          <a:prstGeom prst="ellipse">
            <a:avLst/>
          </a:prstGeom>
          <a:solidFill>
            <a:srgbClr val="BFBFBF"/>
          </a:solidFill>
          <a:ln w="12700">
            <a:noFill/>
            <a:round/>
            <a:headEnd/>
            <a:tailEnd/>
          </a:ln>
          <a:scene3d>
            <a:camera prst="perspectiveRelaxed">
              <a:rot lat="19250200" lon="18737319" rev="3586381"/>
            </a:camera>
            <a:lightRig rig="balanced" dir="t">
              <a:rot lat="0" lon="0" rev="6000000"/>
            </a:lightRig>
          </a:scene3d>
          <a:sp3d z="273050" extrusionH="241300" prstMaterial="translucentPowder">
            <a:bevelT w="57150" h="57150"/>
          </a:sp3d>
        </p:spPr>
        <p:txBody>
          <a:bodyPr rtlCol="0" anchor="ctr"/>
          <a:lstStyle/>
          <a:p>
            <a:pPr algn="ctr"/>
            <a:endParaRPr lang="en-US" dirty="0"/>
          </a:p>
        </p:txBody>
      </p:sp>
      <p:sp>
        <p:nvSpPr>
          <p:cNvPr id="42" name="Ellipse 36"/>
          <p:cNvSpPr/>
          <p:nvPr/>
        </p:nvSpPr>
        <p:spPr bwMode="gray">
          <a:xfrm>
            <a:off x="5297655" y="3746490"/>
            <a:ext cx="611298" cy="611298"/>
          </a:xfrm>
          <a:prstGeom prst="ellipse">
            <a:avLst/>
          </a:prstGeom>
          <a:solidFill>
            <a:srgbClr val="65922E"/>
          </a:solidFill>
          <a:ln w="12700">
            <a:noFill/>
            <a:round/>
            <a:headEnd/>
            <a:tailEnd/>
          </a:ln>
          <a:scene3d>
            <a:camera prst="perspectiveRelaxed">
              <a:rot lat="19250200" lon="18737319" rev="3586381"/>
            </a:camera>
            <a:lightRig rig="balanced" dir="t">
              <a:rot lat="0" lon="0" rev="6000000"/>
            </a:lightRig>
          </a:scene3d>
          <a:sp3d z="228600" extrusionH="152400">
            <a:bevelT w="38100" h="38100" prst="coolSlant"/>
            <a:bevelB w="38100" h="38100" prst="coolSlant"/>
          </a:sp3d>
        </p:spPr>
        <p:txBody>
          <a:bodyPr rtlCol="0" anchor="ctr"/>
          <a:lstStyle/>
          <a:p>
            <a:pPr algn="ctr"/>
            <a:endParaRPr lang="en-US" sz="2800" b="1" dirty="0" smtClean="0">
              <a:solidFill>
                <a:srgbClr val="FFFFFF"/>
              </a:solidFill>
              <a:effectLst>
                <a:innerShdw blurRad="63500" dist="50800" dir="16200000">
                  <a:prstClr val="black">
                    <a:alpha val="50000"/>
                  </a:prstClr>
                </a:innerShdw>
              </a:effectLst>
            </a:endParaRPr>
          </a:p>
        </p:txBody>
      </p:sp>
      <p:sp>
        <p:nvSpPr>
          <p:cNvPr id="43" name="Ellipse 37"/>
          <p:cNvSpPr/>
          <p:nvPr/>
        </p:nvSpPr>
        <p:spPr bwMode="gray">
          <a:xfrm>
            <a:off x="4230203" y="4266538"/>
            <a:ext cx="611298" cy="611298"/>
          </a:xfrm>
          <a:prstGeom prst="ellipse">
            <a:avLst/>
          </a:prstGeom>
          <a:solidFill>
            <a:srgbClr val="BFBFBF"/>
          </a:solidFill>
          <a:ln w="12700">
            <a:noFill/>
            <a:round/>
            <a:headEnd/>
            <a:tailEnd/>
          </a:ln>
          <a:scene3d>
            <a:camera prst="perspectiveRelaxed">
              <a:rot lat="19250200" lon="18737319" rev="3586381"/>
            </a:camera>
            <a:lightRig rig="balanced" dir="t">
              <a:rot lat="0" lon="0" rev="6000000"/>
            </a:lightRig>
          </a:scene3d>
          <a:sp3d z="228600" extrusionH="152400">
            <a:bevelT w="38100" h="38100" prst="coolSlant"/>
            <a:bevelB w="38100" h="38100" prst="coolSlant"/>
          </a:sp3d>
        </p:spPr>
        <p:txBody>
          <a:bodyPr rtlCol="0" anchor="ctr"/>
          <a:lstStyle/>
          <a:p>
            <a:pPr algn="ctr"/>
            <a:endParaRPr lang="en-US" dirty="0"/>
          </a:p>
        </p:txBody>
      </p:sp>
      <p:sp>
        <p:nvSpPr>
          <p:cNvPr id="52" name="Ellipse 28"/>
          <p:cNvSpPr/>
          <p:nvPr/>
        </p:nvSpPr>
        <p:spPr bwMode="gray">
          <a:xfrm>
            <a:off x="4128884" y="4114852"/>
            <a:ext cx="813554" cy="813554"/>
          </a:xfrm>
          <a:prstGeom prst="ellipse">
            <a:avLst/>
          </a:prstGeom>
          <a:solidFill>
            <a:srgbClr val="BFBFBF"/>
          </a:solidFill>
          <a:ln w="12700">
            <a:noFill/>
            <a:round/>
            <a:headEnd/>
            <a:tailEnd/>
          </a:ln>
          <a:scene3d>
            <a:camera prst="perspectiveRelaxed">
              <a:rot lat="19250200" lon="18737319" rev="3586381"/>
            </a:camera>
            <a:lightRig rig="balanced" dir="t">
              <a:rot lat="0" lon="0" rev="6000000"/>
            </a:lightRig>
          </a:scene3d>
          <a:sp3d z="273050" extrusionH="241300" prstMaterial="translucentPowder">
            <a:bevelT w="57150" h="57150"/>
          </a:sp3d>
        </p:spPr>
        <p:txBody>
          <a:bodyPr rtlCol="0" anchor="ctr"/>
          <a:lstStyle/>
          <a:p>
            <a:pPr algn="ctr"/>
            <a:endParaRPr lang="en-US" dirty="0"/>
          </a:p>
        </p:txBody>
      </p:sp>
      <p:sp>
        <p:nvSpPr>
          <p:cNvPr id="56" name="Ellipse 26"/>
          <p:cNvSpPr/>
          <p:nvPr/>
        </p:nvSpPr>
        <p:spPr bwMode="gray">
          <a:xfrm>
            <a:off x="5370632" y="2819666"/>
            <a:ext cx="813554" cy="813554"/>
          </a:xfrm>
          <a:prstGeom prst="ellipse">
            <a:avLst/>
          </a:prstGeom>
          <a:solidFill>
            <a:srgbClr val="BFBFBF"/>
          </a:solidFill>
          <a:ln w="12700">
            <a:noFill/>
            <a:round/>
            <a:headEnd/>
            <a:tailEnd/>
          </a:ln>
          <a:scene3d>
            <a:camera prst="perspectiveRelaxed">
              <a:rot lat="19250200" lon="18737319" rev="3586381"/>
            </a:camera>
            <a:lightRig rig="balanced" dir="t">
              <a:rot lat="0" lon="0" rev="6000000"/>
            </a:lightRig>
          </a:scene3d>
          <a:sp3d z="273050" extrusionH="241300" prstMaterial="translucentPowder">
            <a:bevelT w="57150" h="57150"/>
          </a:sp3d>
        </p:spPr>
        <p:txBody>
          <a:bodyPr rtlCol="0" anchor="ctr"/>
          <a:lstStyle/>
          <a:p>
            <a:pPr algn="ctr"/>
            <a:endParaRPr lang="en-US" dirty="0"/>
          </a:p>
        </p:txBody>
      </p:sp>
      <p:sp>
        <p:nvSpPr>
          <p:cNvPr id="57" name="Ellipse 36"/>
          <p:cNvSpPr/>
          <p:nvPr/>
        </p:nvSpPr>
        <p:spPr bwMode="gray">
          <a:xfrm>
            <a:off x="3517586" y="3806977"/>
            <a:ext cx="611298" cy="611298"/>
          </a:xfrm>
          <a:prstGeom prst="ellipse">
            <a:avLst/>
          </a:prstGeom>
          <a:solidFill>
            <a:srgbClr val="5185C0"/>
          </a:solidFill>
          <a:ln w="12700">
            <a:noFill/>
            <a:round/>
            <a:headEnd/>
            <a:tailEnd/>
          </a:ln>
          <a:scene3d>
            <a:camera prst="perspectiveRelaxed">
              <a:rot lat="19250200" lon="18737319" rev="3586381"/>
            </a:camera>
            <a:lightRig rig="balanced" dir="t">
              <a:rot lat="0" lon="0" rev="6000000"/>
            </a:lightRig>
          </a:scene3d>
          <a:sp3d z="228600" extrusionH="152400">
            <a:bevelT w="38100" h="38100" prst="coolSlant"/>
            <a:bevelB w="38100" h="38100" prst="coolSlant"/>
          </a:sp3d>
        </p:spPr>
        <p:txBody>
          <a:bodyPr rtlCol="0" anchor="ctr"/>
          <a:lstStyle/>
          <a:p>
            <a:pPr algn="ctr"/>
            <a:endParaRPr lang="en-US" sz="2800" b="1" dirty="0" smtClean="0">
              <a:solidFill>
                <a:srgbClr val="FFFFFF"/>
              </a:solidFill>
              <a:effectLst>
                <a:innerShdw blurRad="63500" dist="50800" dir="16200000">
                  <a:prstClr val="black">
                    <a:alpha val="50000"/>
                  </a:prstClr>
                </a:innerShdw>
              </a:effectLst>
            </a:endParaRPr>
          </a:p>
        </p:txBody>
      </p:sp>
      <p:sp>
        <p:nvSpPr>
          <p:cNvPr id="58" name="Ellipse 27"/>
          <p:cNvSpPr/>
          <p:nvPr/>
        </p:nvSpPr>
        <p:spPr bwMode="gray">
          <a:xfrm>
            <a:off x="2908626" y="4712162"/>
            <a:ext cx="813554" cy="813554"/>
          </a:xfrm>
          <a:prstGeom prst="ellipse">
            <a:avLst/>
          </a:prstGeom>
          <a:solidFill>
            <a:srgbClr val="BFBFBF"/>
          </a:solidFill>
          <a:ln w="12700">
            <a:noFill/>
            <a:round/>
            <a:headEnd/>
            <a:tailEnd/>
          </a:ln>
          <a:scene3d>
            <a:camera prst="perspectiveRelaxed">
              <a:rot lat="19250200" lon="18737319" rev="3586381"/>
            </a:camera>
            <a:lightRig rig="balanced" dir="t">
              <a:rot lat="0" lon="0" rev="6000000"/>
            </a:lightRig>
          </a:scene3d>
          <a:sp3d z="273050" extrusionH="241300" prstMaterial="translucentPowder">
            <a:bevelT w="57150" h="57150"/>
          </a:sp3d>
        </p:spPr>
        <p:txBody>
          <a:bodyPr rtlCol="0" anchor="ctr"/>
          <a:lstStyle/>
          <a:p>
            <a:pPr algn="ctr"/>
            <a:endParaRPr lang="en-US" dirty="0"/>
          </a:p>
        </p:txBody>
      </p:sp>
      <p:sp>
        <p:nvSpPr>
          <p:cNvPr id="59" name="Ellipse 36"/>
          <p:cNvSpPr/>
          <p:nvPr/>
        </p:nvSpPr>
        <p:spPr bwMode="gray">
          <a:xfrm>
            <a:off x="3009754" y="4813290"/>
            <a:ext cx="611298" cy="611298"/>
          </a:xfrm>
          <a:prstGeom prst="ellipse">
            <a:avLst/>
          </a:prstGeom>
          <a:solidFill>
            <a:srgbClr val="C3137B"/>
          </a:solidFill>
          <a:ln w="12700">
            <a:noFill/>
            <a:round/>
            <a:headEnd/>
            <a:tailEnd/>
          </a:ln>
          <a:scene3d>
            <a:camera prst="perspectiveRelaxed">
              <a:rot lat="19250200" lon="18737319" rev="3586381"/>
            </a:camera>
            <a:lightRig rig="balanced" dir="t">
              <a:rot lat="0" lon="0" rev="6000000"/>
            </a:lightRig>
          </a:scene3d>
          <a:sp3d z="228600" extrusionH="152400">
            <a:bevelT w="38100" h="38100" prst="coolSlant"/>
            <a:bevelB w="38100" h="38100" prst="coolSlant"/>
          </a:sp3d>
        </p:spPr>
        <p:txBody>
          <a:bodyPr rtlCol="0" anchor="ctr"/>
          <a:lstStyle/>
          <a:p>
            <a:pPr algn="ctr"/>
            <a:endParaRPr lang="en-US" sz="2800" b="1" dirty="0" smtClean="0">
              <a:solidFill>
                <a:srgbClr val="FFFFFF"/>
              </a:solidFill>
              <a:effectLst>
                <a:innerShdw blurRad="63500" dist="50800" dir="16200000">
                  <a:prstClr val="black">
                    <a:alpha val="50000"/>
                  </a:prstClr>
                </a:innerShdw>
              </a:effectLst>
            </a:endParaRPr>
          </a:p>
        </p:txBody>
      </p:sp>
      <p:sp>
        <p:nvSpPr>
          <p:cNvPr id="60" name="Ellipse 23"/>
          <p:cNvSpPr/>
          <p:nvPr/>
        </p:nvSpPr>
        <p:spPr bwMode="gray">
          <a:xfrm>
            <a:off x="3416458" y="3699443"/>
            <a:ext cx="813554" cy="813554"/>
          </a:xfrm>
          <a:prstGeom prst="ellipse">
            <a:avLst/>
          </a:prstGeom>
          <a:solidFill>
            <a:srgbClr val="BFBFBF"/>
          </a:solidFill>
          <a:ln w="12700">
            <a:noFill/>
            <a:round/>
            <a:headEnd/>
            <a:tailEnd/>
          </a:ln>
          <a:scene3d>
            <a:camera prst="perspectiveRelaxed">
              <a:rot lat="19250200" lon="18737319" rev="3586381"/>
            </a:camera>
            <a:lightRig rig="balanced" dir="t">
              <a:rot lat="0" lon="0" rev="6000000"/>
            </a:lightRig>
          </a:scene3d>
          <a:sp3d z="273050" extrusionH="241300" prstMaterial="translucentPowder">
            <a:bevelT w="57150" h="57150"/>
          </a:sp3d>
        </p:spPr>
        <p:txBody>
          <a:bodyPr rtlCol="0" anchor="ctr"/>
          <a:lstStyle/>
          <a:p>
            <a:pPr algn="ctr"/>
            <a:endParaRPr lang="en-US" dirty="0"/>
          </a:p>
        </p:txBody>
      </p:sp>
      <p:cxnSp>
        <p:nvCxnSpPr>
          <p:cNvPr id="64" name="Gerade Verbindung 60"/>
          <p:cNvCxnSpPr/>
          <p:nvPr/>
        </p:nvCxnSpPr>
        <p:spPr bwMode="gray">
          <a:xfrm flipV="1">
            <a:off x="3772308" y="5118939"/>
            <a:ext cx="5057523" cy="68999"/>
          </a:xfrm>
          <a:prstGeom prst="line">
            <a:avLst/>
          </a:prstGeom>
          <a:noFill/>
          <a:ln w="19050">
            <a:solidFill>
              <a:srgbClr val="969696"/>
            </a:solidFill>
            <a:prstDash val="sysDot"/>
            <a:round/>
            <a:headEnd/>
            <a:tailEnd/>
          </a:ln>
        </p:spPr>
      </p:cxnSp>
      <p:sp>
        <p:nvSpPr>
          <p:cNvPr id="65" name="Textfeld 62"/>
          <p:cNvSpPr txBox="1"/>
          <p:nvPr/>
        </p:nvSpPr>
        <p:spPr bwMode="gray">
          <a:xfrm>
            <a:off x="5640069" y="4541409"/>
            <a:ext cx="3189762" cy="611312"/>
          </a:xfrm>
          <a:prstGeom prst="rect">
            <a:avLst/>
          </a:prstGeom>
          <a:noFill/>
        </p:spPr>
        <p:txBody>
          <a:bodyPr wrap="square" rIns="0" bIns="72000" rtlCol="0" anchor="b" anchorCtr="0">
            <a:spAutoFit/>
          </a:bodyPr>
          <a:lstStyle/>
          <a:p>
            <a:pPr algn="r"/>
            <a:r>
              <a:rPr lang="en-US" sz="1600" b="1" dirty="0" smtClean="0">
                <a:solidFill>
                  <a:srgbClr val="C3137B"/>
                </a:solidFill>
              </a:rPr>
              <a:t>Supporting people to live independently</a:t>
            </a:r>
            <a:endParaRPr lang="en-US" sz="1600" dirty="0">
              <a:solidFill>
                <a:srgbClr val="C3137B"/>
              </a:solidFill>
            </a:endParaRPr>
          </a:p>
        </p:txBody>
      </p:sp>
      <p:cxnSp>
        <p:nvCxnSpPr>
          <p:cNvPr id="66" name="Gerade Verbindung 52"/>
          <p:cNvCxnSpPr/>
          <p:nvPr/>
        </p:nvCxnSpPr>
        <p:spPr bwMode="gray">
          <a:xfrm>
            <a:off x="395536" y="4052139"/>
            <a:ext cx="3020922" cy="0"/>
          </a:xfrm>
          <a:prstGeom prst="line">
            <a:avLst/>
          </a:prstGeom>
          <a:noFill/>
          <a:ln w="19050">
            <a:solidFill>
              <a:srgbClr val="969696"/>
            </a:solidFill>
            <a:prstDash val="sysDot"/>
            <a:round/>
            <a:headEnd/>
            <a:tailEnd/>
          </a:ln>
        </p:spPr>
      </p:cxnSp>
      <p:sp>
        <p:nvSpPr>
          <p:cNvPr id="67" name="Textfeld 53"/>
          <p:cNvSpPr txBox="1"/>
          <p:nvPr/>
        </p:nvSpPr>
        <p:spPr bwMode="gray">
          <a:xfrm>
            <a:off x="397503" y="3404941"/>
            <a:ext cx="2808312" cy="611312"/>
          </a:xfrm>
          <a:prstGeom prst="rect">
            <a:avLst/>
          </a:prstGeom>
          <a:noFill/>
        </p:spPr>
        <p:txBody>
          <a:bodyPr wrap="square" lIns="0" rIns="0" bIns="72000" rtlCol="0" anchor="b" anchorCtr="0">
            <a:spAutoFit/>
          </a:bodyPr>
          <a:lstStyle/>
          <a:p>
            <a:r>
              <a:rPr lang="en-US" sz="1600" b="1" dirty="0">
                <a:solidFill>
                  <a:srgbClr val="5185C0"/>
                </a:solidFill>
              </a:rPr>
              <a:t>Supporting people to live healthier lives/public health</a:t>
            </a:r>
            <a:endParaRPr lang="en-US" sz="1400" dirty="0">
              <a:solidFill>
                <a:srgbClr val="5185C0"/>
              </a:solidFill>
            </a:endParaRPr>
          </a:p>
        </p:txBody>
      </p:sp>
    </p:spTree>
    <p:extLst>
      <p:ext uri="{BB962C8B-B14F-4D97-AF65-F5344CB8AC3E}">
        <p14:creationId xmlns:p14="http://schemas.microsoft.com/office/powerpoint/2010/main" val="1307553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bwMode="gray">
          <a:xfrm>
            <a:off x="2259824" y="4605764"/>
            <a:ext cx="1409700" cy="1409700"/>
          </a:xfrm>
          <a:prstGeom prst="ellipse">
            <a:avLst/>
          </a:prstGeom>
          <a:solidFill>
            <a:srgbClr val="C3137B"/>
          </a:solidFill>
          <a:ln w="12700">
            <a:noFill/>
            <a:round/>
            <a:headEnd/>
            <a:tailEnd/>
          </a:ln>
          <a:effectLst>
            <a:outerShdw blurRad="203200" sx="102000" sy="102000" algn="ctr" rotWithShape="0">
              <a:prstClr val="black">
                <a:alpha val="70000"/>
              </a:prstClr>
            </a:outerShdw>
          </a:effectLst>
          <a:scene3d>
            <a:camera prst="perspectiveRelaxed">
              <a:rot lat="17073600" lon="0" rev="0"/>
            </a:camera>
            <a:lightRig rig="balanced" dir="t">
              <a:rot lat="0" lon="0" rev="1200000"/>
            </a:lightRig>
          </a:scene3d>
          <a:sp3d extrusionH="355600">
            <a:bevelT w="101600" h="38100" prst="coolSlant"/>
            <a:bevelB w="101600" h="38100"/>
          </a:sp3d>
        </p:spPr>
        <p:txBody>
          <a:bodyPr rtlCol="0" anchor="ctr"/>
          <a:lstStyle/>
          <a:p>
            <a:pPr algn="ctr"/>
            <a:endParaRPr lang="en-US" dirty="0"/>
          </a:p>
        </p:txBody>
      </p:sp>
      <p:sp>
        <p:nvSpPr>
          <p:cNvPr id="6" name="Ellipse 5"/>
          <p:cNvSpPr/>
          <p:nvPr/>
        </p:nvSpPr>
        <p:spPr bwMode="gray">
          <a:xfrm>
            <a:off x="2259824" y="4584385"/>
            <a:ext cx="1409700" cy="1409700"/>
          </a:xfrm>
          <a:prstGeom prst="ellipse">
            <a:avLst/>
          </a:prstGeom>
          <a:solidFill>
            <a:srgbClr val="5185C0"/>
          </a:solidFill>
          <a:ln w="12700">
            <a:noFill/>
            <a:round/>
            <a:headEnd/>
            <a:tailEnd/>
          </a:ln>
          <a:scene3d>
            <a:camera prst="perspectiveRelaxed">
              <a:rot lat="17073600" lon="0" rev="0"/>
            </a:camera>
            <a:lightRig rig="balanced" dir="t">
              <a:rot lat="0" lon="0" rev="1200000"/>
            </a:lightRig>
          </a:scene3d>
          <a:sp3d z="438150" extrusionH="355600">
            <a:bevelT w="101600" h="38100" prst="coolSlant"/>
            <a:bevelB w="101600" h="38100"/>
          </a:sp3d>
        </p:spPr>
        <p:txBody>
          <a:bodyPr rtlCol="0" anchor="ctr"/>
          <a:lstStyle/>
          <a:p>
            <a:pPr algn="ctr"/>
            <a:endParaRPr lang="en-US" dirty="0"/>
          </a:p>
        </p:txBody>
      </p:sp>
      <p:sp>
        <p:nvSpPr>
          <p:cNvPr id="8" name="Ellipse 7"/>
          <p:cNvSpPr/>
          <p:nvPr/>
        </p:nvSpPr>
        <p:spPr bwMode="gray">
          <a:xfrm>
            <a:off x="2259824" y="4554402"/>
            <a:ext cx="1409700" cy="1409700"/>
          </a:xfrm>
          <a:prstGeom prst="ellipse">
            <a:avLst/>
          </a:prstGeom>
          <a:solidFill>
            <a:srgbClr val="65922E"/>
          </a:solidFill>
          <a:ln w="12700">
            <a:noFill/>
            <a:round/>
            <a:headEnd/>
            <a:tailEnd/>
          </a:ln>
          <a:scene3d>
            <a:camera prst="perspectiveRelaxed">
              <a:rot lat="17073600" lon="0" rev="0"/>
            </a:camera>
            <a:lightRig rig="balanced" dir="t">
              <a:rot lat="0" lon="0" rev="1200000"/>
            </a:lightRig>
          </a:scene3d>
          <a:sp3d z="876300" extrusionH="355600">
            <a:bevelT w="101600" h="38100" prst="coolSlant"/>
            <a:bevelB w="101600" h="38100"/>
          </a:sp3d>
        </p:spPr>
        <p:txBody>
          <a:bodyPr rtlCol="0" anchor="ctr"/>
          <a:lstStyle/>
          <a:p>
            <a:pPr algn="ctr"/>
            <a:endParaRPr lang="en-US" dirty="0"/>
          </a:p>
        </p:txBody>
      </p:sp>
      <p:sp>
        <p:nvSpPr>
          <p:cNvPr id="9" name="Ellipse 8"/>
          <p:cNvSpPr/>
          <p:nvPr/>
        </p:nvSpPr>
        <p:spPr bwMode="gray">
          <a:xfrm>
            <a:off x="2259824" y="4576352"/>
            <a:ext cx="1409700" cy="1409700"/>
          </a:xfrm>
          <a:prstGeom prst="ellipse">
            <a:avLst/>
          </a:prstGeom>
          <a:solidFill>
            <a:srgbClr val="65922E"/>
          </a:solidFill>
          <a:ln w="12700">
            <a:noFill/>
            <a:round/>
            <a:headEnd/>
            <a:tailEnd/>
          </a:ln>
          <a:scene3d>
            <a:camera prst="perspectiveRelaxed">
              <a:rot lat="17073600" lon="0" rev="0"/>
            </a:camera>
            <a:lightRig rig="balanced" dir="t">
              <a:rot lat="0" lon="0" rev="1200000"/>
            </a:lightRig>
          </a:scene3d>
          <a:sp3d z="1320800" extrusionH="355600">
            <a:bevelT w="101600" h="38100" prst="coolSlant"/>
            <a:bevelB w="101600" h="38100"/>
          </a:sp3d>
        </p:spPr>
        <p:txBody>
          <a:bodyPr rtlCol="0" anchor="ctr"/>
          <a:lstStyle/>
          <a:p>
            <a:pPr algn="ctr"/>
            <a:endParaRPr lang="en-US" dirty="0"/>
          </a:p>
        </p:txBody>
      </p:sp>
      <p:sp>
        <p:nvSpPr>
          <p:cNvPr id="10" name="Ellipse 9"/>
          <p:cNvSpPr/>
          <p:nvPr/>
        </p:nvSpPr>
        <p:spPr bwMode="gray">
          <a:xfrm>
            <a:off x="2276589" y="4571666"/>
            <a:ext cx="1409700" cy="1409700"/>
          </a:xfrm>
          <a:prstGeom prst="ellipse">
            <a:avLst/>
          </a:prstGeom>
          <a:solidFill>
            <a:srgbClr val="D58721"/>
          </a:solidFill>
          <a:ln w="12700">
            <a:noFill/>
            <a:round/>
            <a:headEnd/>
            <a:tailEnd/>
          </a:ln>
          <a:scene3d>
            <a:camera prst="perspectiveRelaxed">
              <a:rot lat="17073600" lon="0" rev="0"/>
            </a:camera>
            <a:lightRig rig="balanced" dir="t">
              <a:rot lat="0" lon="0" rev="1200000"/>
            </a:lightRig>
          </a:scene3d>
          <a:sp3d z="1765300" extrusionH="355600">
            <a:bevelT w="101600" h="38100" prst="coolSlant"/>
            <a:bevelB w="101600" h="38100"/>
          </a:sp3d>
        </p:spPr>
        <p:txBody>
          <a:bodyPr rtlCol="0" anchor="ctr"/>
          <a:lstStyle/>
          <a:p>
            <a:pPr algn="ctr"/>
            <a:endParaRPr lang="en-US" dirty="0"/>
          </a:p>
        </p:txBody>
      </p:sp>
      <p:sp>
        <p:nvSpPr>
          <p:cNvPr id="11" name="Ellipse 10"/>
          <p:cNvSpPr/>
          <p:nvPr/>
        </p:nvSpPr>
        <p:spPr bwMode="gray">
          <a:xfrm>
            <a:off x="2280533" y="4563170"/>
            <a:ext cx="1409700" cy="1409700"/>
          </a:xfrm>
          <a:prstGeom prst="ellipse">
            <a:avLst/>
          </a:prstGeom>
          <a:solidFill>
            <a:srgbClr val="D58721"/>
          </a:solidFill>
          <a:ln w="12700">
            <a:noFill/>
            <a:round/>
            <a:headEnd/>
            <a:tailEnd/>
          </a:ln>
          <a:scene3d>
            <a:camera prst="perspectiveRelaxed">
              <a:rot lat="17073600" lon="0" rev="0"/>
            </a:camera>
            <a:lightRig rig="balanced" dir="t">
              <a:rot lat="0" lon="0" rev="1200000"/>
            </a:lightRig>
          </a:scene3d>
          <a:sp3d z="2209800" extrusionH="355600">
            <a:bevelT w="101600" h="38100" prst="coolSlant"/>
            <a:bevelB w="101600" h="38100"/>
          </a:sp3d>
        </p:spPr>
        <p:txBody>
          <a:bodyPr rtlCol="0" anchor="ctr"/>
          <a:lstStyle/>
          <a:p>
            <a:pPr algn="ctr"/>
            <a:endParaRPr lang="en-US" dirty="0"/>
          </a:p>
        </p:txBody>
      </p:sp>
      <p:sp>
        <p:nvSpPr>
          <p:cNvPr id="28" name="Title 1"/>
          <p:cNvSpPr>
            <a:spLocks noGrp="1"/>
          </p:cNvSpPr>
          <p:nvPr>
            <p:ph type="title"/>
          </p:nvPr>
        </p:nvSpPr>
        <p:spPr>
          <a:xfrm>
            <a:off x="331470" y="260648"/>
            <a:ext cx="7192858" cy="1426170"/>
          </a:xfrm>
        </p:spPr>
        <p:txBody>
          <a:bodyPr/>
          <a:lstStyle/>
          <a:p>
            <a:r>
              <a:rPr lang="en-GB" dirty="0" smtClean="0">
                <a:latin typeface="+mn-lt"/>
              </a:rPr>
              <a:t>The Third Pillar – supporting future NHS provision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824" y="2060848"/>
            <a:ext cx="4624352" cy="924872"/>
          </a:xfrm>
          <a:prstGeom prst="rect">
            <a:avLst/>
          </a:prstGeom>
          <a:ln>
            <a:noFill/>
          </a:ln>
          <a:effectLst>
            <a:outerShdw blurRad="225425" dist="50800" dir="5220000" algn="ctr">
              <a:srgbClr val="000000">
                <a:alpha val="33000"/>
              </a:srgbClr>
            </a:outerShdw>
          </a:effectLst>
          <a:scene3d>
            <a:camera prst="orthographicFront"/>
            <a:lightRig rig="threePt" dir="t"/>
          </a:scene3d>
          <a:sp3d>
            <a:bevelT w="101600" prst="riblet"/>
          </a:sp3d>
        </p:spPr>
      </p:pic>
      <p:pic>
        <p:nvPicPr>
          <p:cNvPr id="3075" name="Picture 3" descr="C:\Users\abuxton\AppData\Local\Microsoft\Windows\Temporary Internet Files\Content.IE5\M4M6UPCU\MC90043925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93" b="-1"/>
          <a:stretch/>
        </p:blipFill>
        <p:spPr bwMode="auto">
          <a:xfrm>
            <a:off x="4492086" y="2985720"/>
            <a:ext cx="2392090" cy="30788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067607" y="5934040"/>
            <a:ext cx="1794133" cy="646331"/>
          </a:xfrm>
          <a:prstGeom prst="rect">
            <a:avLst/>
          </a:prstGeom>
          <a:noFill/>
        </p:spPr>
        <p:txBody>
          <a:bodyPr wrap="square" rtlCol="0">
            <a:spAutoFit/>
          </a:bodyPr>
          <a:lstStyle/>
          <a:p>
            <a:pPr algn="ctr"/>
            <a:r>
              <a:rPr lang="en-GB" dirty="0" smtClean="0"/>
              <a:t>Community Pharmacy</a:t>
            </a:r>
            <a:endParaRPr lang="en-GB" dirty="0"/>
          </a:p>
        </p:txBody>
      </p:sp>
      <p:sp>
        <p:nvSpPr>
          <p:cNvPr id="36" name="TextBox 35"/>
          <p:cNvSpPr txBox="1"/>
          <p:nvPr/>
        </p:nvSpPr>
        <p:spPr>
          <a:xfrm>
            <a:off x="4240051" y="5986052"/>
            <a:ext cx="1448080" cy="646331"/>
          </a:xfrm>
          <a:prstGeom prst="rect">
            <a:avLst/>
          </a:prstGeom>
          <a:noFill/>
        </p:spPr>
        <p:txBody>
          <a:bodyPr wrap="square" rtlCol="0">
            <a:spAutoFit/>
          </a:bodyPr>
          <a:lstStyle/>
          <a:p>
            <a:pPr algn="ctr"/>
            <a:r>
              <a:rPr lang="en-GB" dirty="0" smtClean="0"/>
              <a:t>GP led primary care</a:t>
            </a:r>
            <a:endParaRPr lang="en-GB" dirty="0"/>
          </a:p>
        </p:txBody>
      </p:sp>
      <p:sp>
        <p:nvSpPr>
          <p:cNvPr id="39" name="TextBox 38"/>
          <p:cNvSpPr txBox="1"/>
          <p:nvPr/>
        </p:nvSpPr>
        <p:spPr>
          <a:xfrm>
            <a:off x="5796136" y="6072540"/>
            <a:ext cx="1448080" cy="369332"/>
          </a:xfrm>
          <a:prstGeom prst="rect">
            <a:avLst/>
          </a:prstGeom>
          <a:noFill/>
        </p:spPr>
        <p:txBody>
          <a:bodyPr wrap="square" rtlCol="0">
            <a:spAutoFit/>
          </a:bodyPr>
          <a:lstStyle/>
          <a:p>
            <a:pPr algn="ctr"/>
            <a:r>
              <a:rPr lang="en-GB" dirty="0" smtClean="0"/>
              <a:t>Hospitals</a:t>
            </a:r>
            <a:endParaRPr lang="en-GB" dirty="0"/>
          </a:p>
        </p:txBody>
      </p:sp>
      <p:sp>
        <p:nvSpPr>
          <p:cNvPr id="14" name="Textfeld 53"/>
          <p:cNvSpPr txBox="1"/>
          <p:nvPr/>
        </p:nvSpPr>
        <p:spPr bwMode="gray">
          <a:xfrm>
            <a:off x="87103" y="3086695"/>
            <a:ext cx="2172721" cy="611312"/>
          </a:xfrm>
          <a:prstGeom prst="rect">
            <a:avLst/>
          </a:prstGeom>
          <a:noFill/>
        </p:spPr>
        <p:txBody>
          <a:bodyPr wrap="square" lIns="0" rIns="0" bIns="72000" rtlCol="0" anchor="b" anchorCtr="0">
            <a:spAutoFit/>
          </a:bodyPr>
          <a:lstStyle/>
          <a:p>
            <a:r>
              <a:rPr lang="en-GB" sz="1600" b="1" dirty="0" smtClean="0">
                <a:solidFill>
                  <a:srgbClr val="D58721"/>
                </a:solidFill>
              </a:rPr>
              <a:t>Optimising the use of medicines</a:t>
            </a:r>
            <a:endParaRPr lang="en-GB" sz="1400" dirty="0">
              <a:solidFill>
                <a:srgbClr val="D58721"/>
              </a:solidFill>
            </a:endParaRPr>
          </a:p>
        </p:txBody>
      </p:sp>
      <p:sp>
        <p:nvSpPr>
          <p:cNvPr id="15" name="Textfeld 62"/>
          <p:cNvSpPr txBox="1"/>
          <p:nvPr/>
        </p:nvSpPr>
        <p:spPr bwMode="gray">
          <a:xfrm>
            <a:off x="0" y="3703908"/>
            <a:ext cx="2100283" cy="611312"/>
          </a:xfrm>
          <a:prstGeom prst="rect">
            <a:avLst/>
          </a:prstGeom>
          <a:noFill/>
        </p:spPr>
        <p:txBody>
          <a:bodyPr wrap="square" rIns="0" bIns="72000" rtlCol="0" anchor="b" anchorCtr="0">
            <a:spAutoFit/>
          </a:bodyPr>
          <a:lstStyle/>
          <a:p>
            <a:r>
              <a:rPr lang="en-US" sz="1600" b="1" dirty="0" smtClean="0">
                <a:solidFill>
                  <a:srgbClr val="65922E"/>
                </a:solidFill>
              </a:rPr>
              <a:t>Supporting people</a:t>
            </a:r>
          </a:p>
          <a:p>
            <a:r>
              <a:rPr lang="en-US" sz="1600" b="1" dirty="0" smtClean="0">
                <a:solidFill>
                  <a:srgbClr val="65922E"/>
                </a:solidFill>
              </a:rPr>
              <a:t>to self-care</a:t>
            </a:r>
            <a:endParaRPr lang="en-US" sz="1600" dirty="0">
              <a:solidFill>
                <a:srgbClr val="65922E"/>
              </a:solidFill>
            </a:endParaRPr>
          </a:p>
        </p:txBody>
      </p:sp>
      <p:sp>
        <p:nvSpPr>
          <p:cNvPr id="16" name="Textfeld 53"/>
          <p:cNvSpPr txBox="1"/>
          <p:nvPr/>
        </p:nvSpPr>
        <p:spPr bwMode="gray">
          <a:xfrm>
            <a:off x="105484" y="4392318"/>
            <a:ext cx="2081707" cy="857533"/>
          </a:xfrm>
          <a:prstGeom prst="rect">
            <a:avLst/>
          </a:prstGeom>
          <a:noFill/>
        </p:spPr>
        <p:txBody>
          <a:bodyPr wrap="square" lIns="0" rIns="0" bIns="72000" rtlCol="0" anchor="b" anchorCtr="0">
            <a:spAutoFit/>
          </a:bodyPr>
          <a:lstStyle/>
          <a:p>
            <a:r>
              <a:rPr lang="en-US" sz="1600" b="1" dirty="0" smtClean="0">
                <a:solidFill>
                  <a:srgbClr val="5185C0"/>
                </a:solidFill>
              </a:rPr>
              <a:t>Supporting people to live healthier lives/public health</a:t>
            </a:r>
            <a:endParaRPr lang="en-US" sz="1400" dirty="0">
              <a:solidFill>
                <a:srgbClr val="5185C0"/>
              </a:solidFill>
            </a:endParaRPr>
          </a:p>
        </p:txBody>
      </p:sp>
      <p:sp>
        <p:nvSpPr>
          <p:cNvPr id="17" name="Textfeld 62"/>
          <p:cNvSpPr txBox="1"/>
          <p:nvPr/>
        </p:nvSpPr>
        <p:spPr bwMode="gray">
          <a:xfrm>
            <a:off x="31032" y="5356439"/>
            <a:ext cx="2130920" cy="611312"/>
          </a:xfrm>
          <a:prstGeom prst="rect">
            <a:avLst/>
          </a:prstGeom>
          <a:noFill/>
        </p:spPr>
        <p:txBody>
          <a:bodyPr wrap="square" rIns="0" bIns="72000" rtlCol="0" anchor="b" anchorCtr="0">
            <a:spAutoFit/>
          </a:bodyPr>
          <a:lstStyle/>
          <a:p>
            <a:r>
              <a:rPr lang="en-US" sz="1600" b="1" dirty="0" smtClean="0">
                <a:solidFill>
                  <a:srgbClr val="C3137B"/>
                </a:solidFill>
              </a:rPr>
              <a:t>Supporting people to live independently</a:t>
            </a:r>
            <a:endParaRPr lang="en-US" sz="1600" dirty="0">
              <a:solidFill>
                <a:srgbClr val="C3137B"/>
              </a:solidFill>
            </a:endParaRPr>
          </a:p>
        </p:txBody>
      </p:sp>
    </p:spTree>
    <p:extLst>
      <p:ext uri="{BB962C8B-B14F-4D97-AF65-F5344CB8AC3E}">
        <p14:creationId xmlns:p14="http://schemas.microsoft.com/office/powerpoint/2010/main" val="22505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426170"/>
          </a:xfrm>
        </p:spPr>
        <p:txBody>
          <a:bodyPr/>
          <a:lstStyle/>
          <a:p>
            <a:r>
              <a:rPr lang="en-GB" dirty="0" smtClean="0"/>
              <a:t>NHS England’s Call to Action on Community Pharmacy </a:t>
            </a:r>
            <a:endParaRPr lang="en-GB" dirty="0"/>
          </a:p>
        </p:txBody>
      </p:sp>
      <p:sp>
        <p:nvSpPr>
          <p:cNvPr id="3" name="Content Placeholder 2"/>
          <p:cNvSpPr>
            <a:spLocks noGrp="1"/>
          </p:cNvSpPr>
          <p:nvPr>
            <p:ph idx="1"/>
          </p:nvPr>
        </p:nvSpPr>
        <p:spPr>
          <a:xfrm>
            <a:off x="467544" y="1988840"/>
            <a:ext cx="8229600" cy="4320480"/>
          </a:xfrm>
        </p:spPr>
        <p:txBody>
          <a:bodyPr>
            <a:normAutofit fontScale="92500"/>
          </a:bodyPr>
          <a:lstStyle/>
          <a:p>
            <a:r>
              <a:rPr lang="en-GB" u="sng" dirty="0">
                <a:hlinkClick r:id="rId2"/>
              </a:rPr>
              <a:t>Improving health and patient care through Community Pharmacy – a Call to Action</a:t>
            </a:r>
            <a:r>
              <a:rPr lang="en-GB" dirty="0" smtClean="0"/>
              <a:t> published on 10</a:t>
            </a:r>
            <a:r>
              <a:rPr lang="en-GB" baseline="30000" dirty="0" smtClean="0"/>
              <a:t>th</a:t>
            </a:r>
            <a:r>
              <a:rPr lang="en-GB" dirty="0" smtClean="0"/>
              <a:t> December 2013</a:t>
            </a:r>
          </a:p>
          <a:p>
            <a:r>
              <a:rPr lang="en-GB" dirty="0" smtClean="0"/>
              <a:t>Follows the publication in the summer of </a:t>
            </a:r>
            <a:r>
              <a:rPr lang="en-GB" u="sng" dirty="0">
                <a:solidFill>
                  <a:srgbClr val="5B518E"/>
                </a:solidFill>
                <a:hlinkClick r:id="rId3"/>
              </a:rPr>
              <a:t>The NHS </a:t>
            </a:r>
            <a:r>
              <a:rPr lang="en-GB" u="sng" dirty="0" smtClean="0">
                <a:solidFill>
                  <a:srgbClr val="5B518E"/>
                </a:solidFill>
                <a:hlinkClick r:id="rId3"/>
              </a:rPr>
              <a:t>belongs </a:t>
            </a:r>
            <a:r>
              <a:rPr lang="en-GB" u="sng" dirty="0">
                <a:solidFill>
                  <a:srgbClr val="5B518E"/>
                </a:solidFill>
                <a:hlinkClick r:id="rId3"/>
              </a:rPr>
              <a:t>to the people – A call to </a:t>
            </a:r>
            <a:r>
              <a:rPr lang="en-GB" u="sng" dirty="0" smtClean="0">
                <a:solidFill>
                  <a:srgbClr val="5B518E"/>
                </a:solidFill>
                <a:hlinkClick r:id="rId3"/>
              </a:rPr>
              <a:t>action</a:t>
            </a:r>
            <a:r>
              <a:rPr lang="en-GB" u="sng" dirty="0" smtClean="0">
                <a:solidFill>
                  <a:srgbClr val="5B518E"/>
                </a:solidFill>
              </a:rPr>
              <a:t> </a:t>
            </a:r>
            <a:r>
              <a:rPr lang="en-GB" dirty="0" smtClean="0"/>
              <a:t>and</a:t>
            </a:r>
          </a:p>
          <a:p>
            <a:r>
              <a:rPr lang="en-GB" u="sng" dirty="0">
                <a:hlinkClick r:id="rId4"/>
              </a:rPr>
              <a:t>Improving General Practice – a Call to </a:t>
            </a:r>
            <a:r>
              <a:rPr lang="en-GB" u="sng" dirty="0" smtClean="0">
                <a:hlinkClick r:id="rId4"/>
              </a:rPr>
              <a:t>Action</a:t>
            </a:r>
            <a:endParaRPr lang="en-GB" u="sng" dirty="0" smtClean="0"/>
          </a:p>
          <a:p>
            <a:r>
              <a:rPr lang="en-GB" dirty="0"/>
              <a:t>Similar documents on dentistry and eye </a:t>
            </a:r>
            <a:r>
              <a:rPr lang="en-GB" dirty="0" smtClean="0"/>
              <a:t>care are expected to be published soon</a:t>
            </a:r>
            <a:endParaRPr lang="en-GB" dirty="0"/>
          </a:p>
        </p:txBody>
      </p:sp>
    </p:spTree>
    <p:extLst>
      <p:ext uri="{BB962C8B-B14F-4D97-AF65-F5344CB8AC3E}">
        <p14:creationId xmlns:p14="http://schemas.microsoft.com/office/powerpoint/2010/main" val="371294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its purpose?</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NHS England </a:t>
            </a:r>
            <a:r>
              <a:rPr lang="en-GB" dirty="0" smtClean="0"/>
              <a:t>is working to develop a plan for future primary care services. </a:t>
            </a:r>
            <a:r>
              <a:rPr lang="en-GB" dirty="0" smtClean="0"/>
              <a:t>As part of that it </a:t>
            </a:r>
            <a:r>
              <a:rPr lang="en-GB" dirty="0" smtClean="0"/>
              <a:t>wants to secure </a:t>
            </a:r>
            <a:r>
              <a:rPr lang="en-GB" dirty="0" smtClean="0"/>
              <a:t>community pharmacy services </a:t>
            </a:r>
            <a:r>
              <a:rPr lang="en-GB" dirty="0" smtClean="0"/>
              <a:t>that:</a:t>
            </a:r>
          </a:p>
          <a:p>
            <a:pPr lvl="1">
              <a:buFont typeface="Arial" panose="020B0604020202020204" pitchFamily="34" charset="0"/>
              <a:buChar char="•"/>
            </a:pPr>
            <a:r>
              <a:rPr lang="en-GB" dirty="0"/>
              <a:t>d</a:t>
            </a:r>
            <a:r>
              <a:rPr lang="en-GB" dirty="0" smtClean="0"/>
              <a:t>eliver great outcomes;</a:t>
            </a:r>
          </a:p>
          <a:p>
            <a:pPr lvl="1">
              <a:buFont typeface="Arial" panose="020B0604020202020204" pitchFamily="34" charset="0"/>
              <a:buChar char="•"/>
            </a:pPr>
            <a:r>
              <a:rPr lang="en-GB" dirty="0"/>
              <a:t>a</a:t>
            </a:r>
            <a:r>
              <a:rPr lang="en-GB" dirty="0" smtClean="0"/>
              <a:t>re cost effective;</a:t>
            </a:r>
          </a:p>
          <a:p>
            <a:pPr lvl="1">
              <a:buFont typeface="Arial" panose="020B0604020202020204" pitchFamily="34" charset="0"/>
              <a:buChar char="•"/>
            </a:pPr>
            <a:r>
              <a:rPr lang="en-GB" dirty="0" smtClean="0"/>
              <a:t>reach into every community; and</a:t>
            </a:r>
          </a:p>
          <a:p>
            <a:pPr lvl="1">
              <a:buFont typeface="Arial" panose="020B0604020202020204" pitchFamily="34" charset="0"/>
              <a:buChar char="•"/>
            </a:pPr>
            <a:r>
              <a:rPr lang="en-GB" dirty="0"/>
              <a:t>make the most of pharmacists’ expertise and pharmacy’s unique accessibility</a:t>
            </a:r>
          </a:p>
          <a:p>
            <a:pPr lvl="1">
              <a:buFont typeface="Arial" panose="020B0604020202020204" pitchFamily="34" charset="0"/>
              <a:buChar char="•"/>
            </a:pPr>
            <a:endParaRPr lang="en-GB" dirty="0" smtClean="0"/>
          </a:p>
        </p:txBody>
      </p:sp>
    </p:spTree>
    <p:extLst>
      <p:ext uri="{BB962C8B-B14F-4D97-AF65-F5344CB8AC3E}">
        <p14:creationId xmlns:p14="http://schemas.microsoft.com/office/powerpoint/2010/main" val="147813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its purpose?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By stimulating </a:t>
            </a:r>
            <a:r>
              <a:rPr lang="en-GB" dirty="0" smtClean="0"/>
              <a:t>debate in local </a:t>
            </a:r>
            <a:r>
              <a:rPr lang="en-GB" dirty="0" smtClean="0"/>
              <a:t>communities, the CTA will:</a:t>
            </a:r>
          </a:p>
          <a:p>
            <a:pPr lvl="1">
              <a:buFont typeface="Arial" panose="020B0604020202020204" pitchFamily="34" charset="0"/>
              <a:buChar char="•"/>
            </a:pPr>
            <a:r>
              <a:rPr lang="en-GB" dirty="0" smtClean="0"/>
              <a:t>shape local strategies for community pharmacy; and</a:t>
            </a:r>
          </a:p>
          <a:p>
            <a:pPr lvl="1">
              <a:buFont typeface="Arial" panose="020B0604020202020204" pitchFamily="34" charset="0"/>
              <a:buChar char="•"/>
            </a:pPr>
            <a:r>
              <a:rPr lang="en-GB" dirty="0"/>
              <a:t>i</a:t>
            </a:r>
            <a:r>
              <a:rPr lang="en-GB" dirty="0" smtClean="0"/>
              <a:t>nform NHS England’s national approach to commissioning community pharmacy services</a:t>
            </a:r>
          </a:p>
          <a:p>
            <a:pPr marL="0" indent="0">
              <a:buNone/>
            </a:pPr>
            <a:endParaRPr lang="en-GB" dirty="0" smtClean="0"/>
          </a:p>
        </p:txBody>
      </p:sp>
    </p:spTree>
    <p:extLst>
      <p:ext uri="{BB962C8B-B14F-4D97-AF65-F5344CB8AC3E}">
        <p14:creationId xmlns:p14="http://schemas.microsoft.com/office/powerpoint/2010/main" val="174568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happen locally?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NHS England area team will host a local discussion event prior to mid-March for:</a:t>
            </a:r>
          </a:p>
          <a:p>
            <a:pPr lvl="1"/>
            <a:r>
              <a:rPr lang="en-GB" dirty="0" smtClean="0"/>
              <a:t>Everyone who works in community pharmacy</a:t>
            </a:r>
          </a:p>
          <a:p>
            <a:pPr lvl="1"/>
            <a:r>
              <a:rPr lang="en-GB" dirty="0" smtClean="0"/>
              <a:t>Clinical Commissioning Groups</a:t>
            </a:r>
          </a:p>
          <a:p>
            <a:pPr lvl="1"/>
            <a:r>
              <a:rPr lang="en-GB" dirty="0" smtClean="0"/>
              <a:t>Commissioning Support Units</a:t>
            </a:r>
          </a:p>
          <a:p>
            <a:pPr lvl="1"/>
            <a:r>
              <a:rPr lang="en-GB" dirty="0" smtClean="0"/>
              <a:t>Community trusts and </a:t>
            </a:r>
            <a:r>
              <a:rPr lang="en-GB" dirty="0"/>
              <a:t>hospital </a:t>
            </a:r>
            <a:r>
              <a:rPr lang="en-GB" dirty="0" smtClean="0"/>
              <a:t>trusts</a:t>
            </a:r>
          </a:p>
          <a:p>
            <a:pPr lvl="1"/>
            <a:r>
              <a:rPr lang="en-GB" dirty="0" smtClean="0"/>
              <a:t>Health and Wellbeing Boards and Local Authorities </a:t>
            </a:r>
          </a:p>
          <a:p>
            <a:pPr lvl="1"/>
            <a:r>
              <a:rPr lang="en-GB" dirty="0" smtClean="0"/>
              <a:t>Patients, carers and local Healthwatch</a:t>
            </a:r>
          </a:p>
          <a:p>
            <a:pPr lvl="1"/>
            <a:r>
              <a:rPr lang="en-GB" dirty="0" smtClean="0"/>
              <a:t>Area team staff, including LPN chairs</a:t>
            </a:r>
          </a:p>
          <a:p>
            <a:pPr lvl="1"/>
            <a:r>
              <a:rPr lang="en-GB" dirty="0" smtClean="0"/>
              <a:t>Local Education &amp; Training Board and academic health science networks</a:t>
            </a:r>
          </a:p>
          <a:p>
            <a:pPr lvl="1"/>
            <a:r>
              <a:rPr lang="en-GB" dirty="0" smtClean="0">
                <a:solidFill>
                  <a:srgbClr val="FF0000"/>
                </a:solidFill>
              </a:rPr>
              <a:t>Delete any that do not apply locally</a:t>
            </a:r>
            <a:endParaRPr lang="en-GB" dirty="0">
              <a:solidFill>
                <a:srgbClr val="FF0000"/>
              </a:solidFill>
            </a:endParaRPr>
          </a:p>
        </p:txBody>
      </p:sp>
    </p:spTree>
    <p:extLst>
      <p:ext uri="{BB962C8B-B14F-4D97-AF65-F5344CB8AC3E}">
        <p14:creationId xmlns:p14="http://schemas.microsoft.com/office/powerpoint/2010/main" val="404754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is the local meeting?</a:t>
            </a:r>
            <a:endParaRPr lang="en-GB" dirty="0"/>
          </a:p>
        </p:txBody>
      </p:sp>
      <p:sp>
        <p:nvSpPr>
          <p:cNvPr id="3" name="Content Placeholder 2"/>
          <p:cNvSpPr>
            <a:spLocks noGrp="1"/>
          </p:cNvSpPr>
          <p:nvPr>
            <p:ph idx="1"/>
          </p:nvPr>
        </p:nvSpPr>
        <p:spPr/>
        <p:txBody>
          <a:bodyPr/>
          <a:lstStyle/>
          <a:p>
            <a:r>
              <a:rPr lang="en-GB" dirty="0" smtClean="0">
                <a:solidFill>
                  <a:srgbClr val="FF0000"/>
                </a:solidFill>
              </a:rPr>
              <a:t>Add details of the AT meeting and any other events/engagement they are planning on the CTA</a:t>
            </a:r>
            <a:endParaRPr lang="en-GB" dirty="0">
              <a:solidFill>
                <a:srgbClr val="FF0000"/>
              </a:solidFill>
            </a:endParaRPr>
          </a:p>
        </p:txBody>
      </p:sp>
    </p:spTree>
    <p:extLst>
      <p:ext uri="{BB962C8B-B14F-4D97-AF65-F5344CB8AC3E}">
        <p14:creationId xmlns:p14="http://schemas.microsoft.com/office/powerpoint/2010/main" val="2121114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PSNC template Aug 2013</Template>
  <TotalTime>343</TotalTime>
  <Words>2513</Words>
  <Application>Microsoft Office PowerPoint</Application>
  <PresentationFormat>On-screen Show (4:3)</PresentationFormat>
  <Paragraphs>233</Paragraphs>
  <Slides>47</Slides>
  <Notes>11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PSNC template Aug 2013</vt:lpstr>
      <vt:lpstr>Read and then delete this slide</vt:lpstr>
      <vt:lpstr>Read and then delete this slide</vt:lpstr>
      <vt:lpstr>NHS England’s Community Pharmacy Call to Action</vt:lpstr>
      <vt:lpstr>Aims of this event</vt:lpstr>
      <vt:lpstr>NHS England’s Call to Action on Community Pharmacy </vt:lpstr>
      <vt:lpstr>What is its purpose?</vt:lpstr>
      <vt:lpstr>What is its purpose?</vt:lpstr>
      <vt:lpstr>What will happen locally?</vt:lpstr>
      <vt:lpstr>When is the local meeting?</vt:lpstr>
      <vt:lpstr>What will happen nationally?</vt:lpstr>
      <vt:lpstr>Why does it matter?</vt:lpstr>
      <vt:lpstr>Why does it matter?</vt:lpstr>
      <vt:lpstr>Local discussions</vt:lpstr>
      <vt:lpstr>Local discussions</vt:lpstr>
      <vt:lpstr>NHS England’s aims for community pharmacy</vt:lpstr>
      <vt:lpstr>NHS England’s aims for community pharmacy</vt:lpstr>
      <vt:lpstr>NHS England’s questions</vt:lpstr>
      <vt:lpstr>NHS England’s questions</vt:lpstr>
      <vt:lpstr>What can pharmacy teams do to help?</vt:lpstr>
      <vt:lpstr>Q&amp;A and discussion</vt:lpstr>
      <vt:lpstr>Supplementary slides</vt:lpstr>
      <vt:lpstr>Why is change needed?</vt:lpstr>
      <vt:lpstr>Why is change needed?</vt:lpstr>
      <vt:lpstr>What could this mean for patients and the public? (1)</vt:lpstr>
      <vt:lpstr>What could this mean for patients and the public? (2)</vt:lpstr>
      <vt:lpstr>What could this mean for patients and the public? (3)</vt:lpstr>
      <vt:lpstr>What could this mean for patients and the public? (4)</vt:lpstr>
      <vt:lpstr>Underlying objectives for community pharmacy (1)</vt:lpstr>
      <vt:lpstr>Underlying objectives for community pharmacy (2)</vt:lpstr>
      <vt:lpstr>Underlying objectives for community pharmacy (3)</vt:lpstr>
      <vt:lpstr>Underlying objectives for community pharmacy (4)</vt:lpstr>
      <vt:lpstr>The following slides contain NHS England’s questions and the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NHS England’s questions &amp; prompts for discussion</vt:lpstr>
      <vt:lpstr>PSNC’s Vision for Community Pharmacy</vt:lpstr>
      <vt:lpstr>PSNC Vision</vt:lpstr>
      <vt:lpstr>A Vision for 2016</vt:lpstr>
      <vt:lpstr>Four domains of services</vt:lpstr>
      <vt:lpstr>The Third Pillar – supporting future NHS provision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vision for NHS Community Pharmacies</dc:title>
  <dc:creator>Alastair Buxton</dc:creator>
  <cp:lastModifiedBy>Zoe Smeaton</cp:lastModifiedBy>
  <cp:revision>33</cp:revision>
  <dcterms:created xsi:type="dcterms:W3CDTF">2013-08-07T12:32:32Z</dcterms:created>
  <dcterms:modified xsi:type="dcterms:W3CDTF">2013-12-17T15:56:28Z</dcterms:modified>
</cp:coreProperties>
</file>