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8" r:id="rId5"/>
  </p:sldMasterIdLst>
  <p:notesMasterIdLst>
    <p:notesMasterId r:id="rId36"/>
  </p:notesMasterIdLst>
  <p:sldIdLst>
    <p:sldId id="572" r:id="rId6"/>
    <p:sldId id="551" r:id="rId7"/>
    <p:sldId id="552" r:id="rId8"/>
    <p:sldId id="257" r:id="rId9"/>
    <p:sldId id="260" r:id="rId10"/>
    <p:sldId id="261" r:id="rId11"/>
    <p:sldId id="262" r:id="rId12"/>
    <p:sldId id="263" r:id="rId13"/>
    <p:sldId id="264" r:id="rId14"/>
    <p:sldId id="556" r:id="rId15"/>
    <p:sldId id="265" r:id="rId16"/>
    <p:sldId id="266" r:id="rId17"/>
    <p:sldId id="267" r:id="rId18"/>
    <p:sldId id="268" r:id="rId19"/>
    <p:sldId id="269" r:id="rId20"/>
    <p:sldId id="270" r:id="rId21"/>
    <p:sldId id="553" r:id="rId22"/>
    <p:sldId id="271" r:id="rId23"/>
    <p:sldId id="272" r:id="rId24"/>
    <p:sldId id="256" r:id="rId25"/>
    <p:sldId id="565" r:id="rId26"/>
    <p:sldId id="566" r:id="rId27"/>
    <p:sldId id="571" r:id="rId28"/>
    <p:sldId id="567" r:id="rId29"/>
    <p:sldId id="568" r:id="rId30"/>
    <p:sldId id="569" r:id="rId31"/>
    <p:sldId id="258" r:id="rId32"/>
    <p:sldId id="259" r:id="rId33"/>
    <p:sldId id="275" r:id="rId34"/>
    <p:sldId id="554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4196"/>
    <a:srgbClr val="4E86C0"/>
    <a:srgbClr val="5B51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0F81DC-42A4-4A03-976C-6571A93A5759}" v="418" dt="2018-08-21T09:22:53.7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651" autoAdjust="0"/>
  </p:normalViewPr>
  <p:slideViewPr>
    <p:cSldViewPr>
      <p:cViewPr varScale="1">
        <p:scale>
          <a:sx n="79" d="100"/>
          <a:sy n="79" d="100"/>
        </p:scale>
        <p:origin x="387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inda Mabbutt" userId="077e9c8b-87b6-4e86-b87b-fa7210ca0a2a" providerId="ADAL" clId="{510F81DC-42A4-4A03-976C-6571A93A5759}"/>
    <pc:docChg chg="undo custSel addSld delSld modSld delMainMaster modMainMaster">
      <pc:chgData name="Melinda Mabbutt" userId="077e9c8b-87b6-4e86-b87b-fa7210ca0a2a" providerId="ADAL" clId="{510F81DC-42A4-4A03-976C-6571A93A5759}" dt="2018-08-21T09:22:53.787" v="415" actId="20577"/>
      <pc:docMkLst>
        <pc:docMk/>
      </pc:docMkLst>
      <pc:sldChg chg="add modNotesTx">
        <pc:chgData name="Melinda Mabbutt" userId="077e9c8b-87b6-4e86-b87b-fa7210ca0a2a" providerId="ADAL" clId="{510F81DC-42A4-4A03-976C-6571A93A5759}" dt="2018-08-21T09:21:55.493" v="273" actId="20577"/>
        <pc:sldMkLst>
          <pc:docMk/>
          <pc:sldMk cId="2219543506" sldId="256"/>
        </pc:sldMkLst>
      </pc:sldChg>
      <pc:sldChg chg="modNotesTx">
        <pc:chgData name="Melinda Mabbutt" userId="077e9c8b-87b6-4e86-b87b-fa7210ca0a2a" providerId="ADAL" clId="{510F81DC-42A4-4A03-976C-6571A93A5759}" dt="2018-08-21T09:22:33.864" v="370" actId="20577"/>
        <pc:sldMkLst>
          <pc:docMk/>
          <pc:sldMk cId="98252817" sldId="258"/>
        </pc:sldMkLst>
      </pc:sldChg>
      <pc:sldChg chg="modNotesTx">
        <pc:chgData name="Melinda Mabbutt" userId="077e9c8b-87b6-4e86-b87b-fa7210ca0a2a" providerId="ADAL" clId="{510F81DC-42A4-4A03-976C-6571A93A5759}" dt="2018-08-21T09:21:50.703" v="263" actId="20577"/>
        <pc:sldMkLst>
          <pc:docMk/>
          <pc:sldMk cId="3288662064" sldId="272"/>
        </pc:sldMkLst>
      </pc:sldChg>
      <pc:sldChg chg="modNotesTx">
        <pc:chgData name="Melinda Mabbutt" userId="077e9c8b-87b6-4e86-b87b-fa7210ca0a2a" providerId="ADAL" clId="{510F81DC-42A4-4A03-976C-6571A93A5759}" dt="2018-08-21T09:22:53.787" v="415" actId="20577"/>
        <pc:sldMkLst>
          <pc:docMk/>
          <pc:sldMk cId="3431255390" sldId="378"/>
        </pc:sldMkLst>
      </pc:sldChg>
      <pc:sldChg chg="modNotesTx">
        <pc:chgData name="Melinda Mabbutt" userId="077e9c8b-87b6-4e86-b87b-fa7210ca0a2a" providerId="ADAL" clId="{510F81DC-42A4-4A03-976C-6571A93A5759}" dt="2018-08-21T09:22:07.719" v="312" actId="20577"/>
        <pc:sldMkLst>
          <pc:docMk/>
          <pc:sldMk cId="2120810563" sldId="551"/>
        </pc:sldMkLst>
      </pc:sldChg>
      <pc:sldChg chg="modSp modNotesTx">
        <pc:chgData name="Melinda Mabbutt" userId="077e9c8b-87b6-4e86-b87b-fa7210ca0a2a" providerId="ADAL" clId="{510F81DC-42A4-4A03-976C-6571A93A5759}" dt="2018-08-21T09:22:45.798" v="404" actId="20577"/>
        <pc:sldMkLst>
          <pc:docMk/>
          <pc:sldMk cId="1062005675" sldId="554"/>
        </pc:sldMkLst>
        <pc:spChg chg="mod">
          <ac:chgData name="Melinda Mabbutt" userId="077e9c8b-87b6-4e86-b87b-fa7210ca0a2a" providerId="ADAL" clId="{510F81DC-42A4-4A03-976C-6571A93A5759}" dt="2018-08-21T09:20:19.288" v="145" actId="20577"/>
          <ac:spMkLst>
            <pc:docMk/>
            <pc:sldMk cId="1062005675" sldId="554"/>
            <ac:spMk id="3" creationId="{C42062E1-781B-436C-B1F3-FF34B963A262}"/>
          </ac:spMkLst>
        </pc:spChg>
        <pc:picChg chg="mod">
          <ac:chgData name="Melinda Mabbutt" userId="077e9c8b-87b6-4e86-b87b-fa7210ca0a2a" providerId="ADAL" clId="{510F81DC-42A4-4A03-976C-6571A93A5759}" dt="2018-08-21T09:19:40.814" v="126" actId="1076"/>
          <ac:picMkLst>
            <pc:docMk/>
            <pc:sldMk cId="1062005675" sldId="554"/>
            <ac:picMk id="4" creationId="{03ED7E76-6EB5-4227-89E5-1BCC0447EEA7}"/>
          </ac:picMkLst>
        </pc:picChg>
      </pc:sldChg>
      <pc:sldChg chg="del">
        <pc:chgData name="Melinda Mabbutt" userId="077e9c8b-87b6-4e86-b87b-fa7210ca0a2a" providerId="ADAL" clId="{510F81DC-42A4-4A03-976C-6571A93A5759}" dt="2018-08-21T08:33:14.699" v="19" actId="2696"/>
        <pc:sldMkLst>
          <pc:docMk/>
          <pc:sldMk cId="2708732441" sldId="555"/>
        </pc:sldMkLst>
      </pc:sldChg>
      <pc:sldChg chg="modNotesTx">
        <pc:chgData name="Melinda Mabbutt" userId="077e9c8b-87b6-4e86-b87b-fa7210ca0a2a" providerId="ADAL" clId="{510F81DC-42A4-4A03-976C-6571A93A5759}" dt="2018-08-21T09:20:57.891" v="158" actId="20577"/>
        <pc:sldMkLst>
          <pc:docMk/>
          <pc:sldMk cId="261222964" sldId="557"/>
        </pc:sldMkLst>
      </pc:sldChg>
      <pc:sldChg chg="addSp delSp modSp add del delAnim modAnim modNotesTx">
        <pc:chgData name="Melinda Mabbutt" userId="077e9c8b-87b6-4e86-b87b-fa7210ca0a2a" providerId="ADAL" clId="{510F81DC-42A4-4A03-976C-6571A93A5759}" dt="2018-08-21T09:21:09.449" v="169" actId="20577"/>
        <pc:sldMkLst>
          <pc:docMk/>
          <pc:sldMk cId="1578368921" sldId="558"/>
        </pc:sldMkLst>
        <pc:picChg chg="add mod">
          <ac:chgData name="Melinda Mabbutt" userId="077e9c8b-87b6-4e86-b87b-fa7210ca0a2a" providerId="ADAL" clId="{510F81DC-42A4-4A03-976C-6571A93A5759}" dt="2018-08-21T09:14:46.279" v="43"/>
          <ac:picMkLst>
            <pc:docMk/>
            <pc:sldMk cId="1578368921" sldId="558"/>
            <ac:picMk id="2" creationId="{7E777824-E21D-40DB-B852-A7C84B72841B}"/>
          </ac:picMkLst>
        </pc:picChg>
        <pc:picChg chg="del">
          <ac:chgData name="Melinda Mabbutt" userId="077e9c8b-87b6-4e86-b87b-fa7210ca0a2a" providerId="ADAL" clId="{510F81DC-42A4-4A03-976C-6571A93A5759}" dt="2018-08-21T09:14:38.963" v="42" actId="478"/>
          <ac:picMkLst>
            <pc:docMk/>
            <pc:sldMk cId="1578368921" sldId="558"/>
            <ac:picMk id="4" creationId="{F18B66A5-4B94-4E1C-B8F9-48E38DB0E56B}"/>
          </ac:picMkLst>
        </pc:picChg>
      </pc:sldChg>
      <pc:sldChg chg="del">
        <pc:chgData name="Melinda Mabbutt" userId="077e9c8b-87b6-4e86-b87b-fa7210ca0a2a" providerId="ADAL" clId="{510F81DC-42A4-4A03-976C-6571A93A5759}" dt="2018-08-21T08:32:23.613" v="13" actId="2696"/>
        <pc:sldMkLst>
          <pc:docMk/>
          <pc:sldMk cId="836145924" sldId="559"/>
        </pc:sldMkLst>
      </pc:sldChg>
      <pc:sldChg chg="del">
        <pc:chgData name="Melinda Mabbutt" userId="077e9c8b-87b6-4e86-b87b-fa7210ca0a2a" providerId="ADAL" clId="{510F81DC-42A4-4A03-976C-6571A93A5759}" dt="2018-08-21T08:34:00.046" v="24" actId="2696"/>
        <pc:sldMkLst>
          <pc:docMk/>
          <pc:sldMk cId="3042495672" sldId="560"/>
        </pc:sldMkLst>
      </pc:sldChg>
      <pc:sldChg chg="del">
        <pc:chgData name="Melinda Mabbutt" userId="077e9c8b-87b6-4e86-b87b-fa7210ca0a2a" providerId="ADAL" clId="{510F81DC-42A4-4A03-976C-6571A93A5759}" dt="2018-08-21T08:34:02.913" v="25" actId="2696"/>
        <pc:sldMkLst>
          <pc:docMk/>
          <pc:sldMk cId="2944414160" sldId="561"/>
        </pc:sldMkLst>
      </pc:sldChg>
      <pc:sldChg chg="add del">
        <pc:chgData name="Melinda Mabbutt" userId="077e9c8b-87b6-4e86-b87b-fa7210ca0a2a" providerId="ADAL" clId="{510F81DC-42A4-4A03-976C-6571A93A5759}" dt="2018-08-21T08:33:11.045" v="17" actId="2696"/>
        <pc:sldMkLst>
          <pc:docMk/>
          <pc:sldMk cId="2657952420" sldId="562"/>
        </pc:sldMkLst>
      </pc:sldChg>
      <pc:sldChg chg="add del">
        <pc:chgData name="Melinda Mabbutt" userId="077e9c8b-87b6-4e86-b87b-fa7210ca0a2a" providerId="ADAL" clId="{510F81DC-42A4-4A03-976C-6571A93A5759}" dt="2018-08-21T08:33:11.727" v="18" actId="2696"/>
        <pc:sldMkLst>
          <pc:docMk/>
          <pc:sldMk cId="3359897530" sldId="563"/>
        </pc:sldMkLst>
      </pc:sldChg>
      <pc:sldChg chg="add del">
        <pc:chgData name="Melinda Mabbutt" userId="077e9c8b-87b6-4e86-b87b-fa7210ca0a2a" providerId="ADAL" clId="{510F81DC-42A4-4A03-976C-6571A93A5759}" dt="2018-08-21T09:17:58.704" v="47" actId="2696"/>
        <pc:sldMkLst>
          <pc:docMk/>
          <pc:sldMk cId="2057997741" sldId="564"/>
        </pc:sldMkLst>
      </pc:sldChg>
      <pc:sldChg chg="add">
        <pc:chgData name="Melinda Mabbutt" userId="077e9c8b-87b6-4e86-b87b-fa7210ca0a2a" providerId="ADAL" clId="{510F81DC-42A4-4A03-976C-6571A93A5759}" dt="2018-08-21T08:33:07.741" v="16"/>
        <pc:sldMkLst>
          <pc:docMk/>
          <pc:sldMk cId="537173631" sldId="565"/>
        </pc:sldMkLst>
      </pc:sldChg>
      <pc:sldChg chg="modSp add">
        <pc:chgData name="Melinda Mabbutt" userId="077e9c8b-87b6-4e86-b87b-fa7210ca0a2a" providerId="ADAL" clId="{510F81DC-42A4-4A03-976C-6571A93A5759}" dt="2018-08-21T08:33:35.289" v="22" actId="20577"/>
        <pc:sldMkLst>
          <pc:docMk/>
          <pc:sldMk cId="3953798674" sldId="566"/>
        </pc:sldMkLst>
        <pc:spChg chg="mod">
          <ac:chgData name="Melinda Mabbutt" userId="077e9c8b-87b6-4e86-b87b-fa7210ca0a2a" providerId="ADAL" clId="{510F81DC-42A4-4A03-976C-6571A93A5759}" dt="2018-08-21T08:33:35.289" v="22" actId="20577"/>
          <ac:spMkLst>
            <pc:docMk/>
            <pc:sldMk cId="3953798674" sldId="566"/>
            <ac:spMk id="4" creationId="{00000000-0000-0000-0000-000000000000}"/>
          </ac:spMkLst>
        </pc:spChg>
      </pc:sldChg>
      <pc:sldChg chg="add">
        <pc:chgData name="Melinda Mabbutt" userId="077e9c8b-87b6-4e86-b87b-fa7210ca0a2a" providerId="ADAL" clId="{510F81DC-42A4-4A03-976C-6571A93A5759}" dt="2018-08-21T08:33:07.741" v="16"/>
        <pc:sldMkLst>
          <pc:docMk/>
          <pc:sldMk cId="161224795" sldId="567"/>
        </pc:sldMkLst>
      </pc:sldChg>
      <pc:sldChg chg="add">
        <pc:chgData name="Melinda Mabbutt" userId="077e9c8b-87b6-4e86-b87b-fa7210ca0a2a" providerId="ADAL" clId="{510F81DC-42A4-4A03-976C-6571A93A5759}" dt="2018-08-21T08:33:07.741" v="16"/>
        <pc:sldMkLst>
          <pc:docMk/>
          <pc:sldMk cId="756161229" sldId="568"/>
        </pc:sldMkLst>
      </pc:sldChg>
      <pc:sldChg chg="add modNotesTx">
        <pc:chgData name="Melinda Mabbutt" userId="077e9c8b-87b6-4e86-b87b-fa7210ca0a2a" providerId="ADAL" clId="{510F81DC-42A4-4A03-976C-6571A93A5759}" dt="2018-08-21T09:22:27.827" v="354" actId="20577"/>
        <pc:sldMkLst>
          <pc:docMk/>
          <pc:sldMk cId="3067359690" sldId="569"/>
        </pc:sldMkLst>
      </pc:sldChg>
      <pc:sldChg chg="add del">
        <pc:chgData name="Melinda Mabbutt" userId="077e9c8b-87b6-4e86-b87b-fa7210ca0a2a" providerId="ADAL" clId="{510F81DC-42A4-4A03-976C-6571A93A5759}" dt="2018-08-21T09:20:31.383" v="146" actId="2696"/>
        <pc:sldMkLst>
          <pc:docMk/>
          <pc:sldMk cId="3286970263" sldId="570"/>
        </pc:sldMkLst>
      </pc:sldChg>
      <pc:sldChg chg="addSp add modAnim modNotesTx">
        <pc:chgData name="Melinda Mabbutt" userId="077e9c8b-87b6-4e86-b87b-fa7210ca0a2a" providerId="ADAL" clId="{510F81DC-42A4-4A03-976C-6571A93A5759}" dt="2018-08-21T09:22:20.035" v="336" actId="20577"/>
        <pc:sldMkLst>
          <pc:docMk/>
          <pc:sldMk cId="1004204659" sldId="571"/>
        </pc:sldMkLst>
        <pc:picChg chg="add">
          <ac:chgData name="Melinda Mabbutt" userId="077e9c8b-87b6-4e86-b87b-fa7210ca0a2a" providerId="ADAL" clId="{510F81DC-42A4-4A03-976C-6571A93A5759}" dt="2018-08-21T08:33:57.257" v="23"/>
          <ac:picMkLst>
            <pc:docMk/>
            <pc:sldMk cId="1004204659" sldId="571"/>
            <ac:picMk id="4" creationId="{35E798AE-F3E7-43C8-B925-3F0AFBBC1039}"/>
          </ac:picMkLst>
        </pc:picChg>
      </pc:sldChg>
      <pc:sldChg chg="add del">
        <pc:chgData name="Melinda Mabbutt" userId="077e9c8b-87b6-4e86-b87b-fa7210ca0a2a" providerId="ADAL" clId="{510F81DC-42A4-4A03-976C-6571A93A5759}" dt="2018-08-21T09:13:03.090" v="28" actId="2696"/>
        <pc:sldMkLst>
          <pc:docMk/>
          <pc:sldMk cId="591327466" sldId="572"/>
        </pc:sldMkLst>
      </pc:sldChg>
      <pc:sldChg chg="delSp modSp add del">
        <pc:chgData name="Melinda Mabbutt" userId="077e9c8b-87b6-4e86-b87b-fa7210ca0a2a" providerId="ADAL" clId="{510F81DC-42A4-4A03-976C-6571A93A5759}" dt="2018-08-21T09:13:28.045" v="39" actId="2696"/>
        <pc:sldMkLst>
          <pc:docMk/>
          <pc:sldMk cId="1718390258" sldId="573"/>
        </pc:sldMkLst>
        <pc:spChg chg="mod">
          <ac:chgData name="Melinda Mabbutt" userId="077e9c8b-87b6-4e86-b87b-fa7210ca0a2a" providerId="ADAL" clId="{510F81DC-42A4-4A03-976C-6571A93A5759}" dt="2018-08-21T09:13:10.654" v="38" actId="20577"/>
          <ac:spMkLst>
            <pc:docMk/>
            <pc:sldMk cId="1718390258" sldId="573"/>
            <ac:spMk id="2" creationId="{C4075A6B-3605-41ED-AA45-EB03E484FE75}"/>
          </ac:spMkLst>
        </pc:spChg>
        <pc:spChg chg="del">
          <ac:chgData name="Melinda Mabbutt" userId="077e9c8b-87b6-4e86-b87b-fa7210ca0a2a" providerId="ADAL" clId="{510F81DC-42A4-4A03-976C-6571A93A5759}" dt="2018-08-21T09:13:08.252" v="29" actId="478"/>
          <ac:spMkLst>
            <pc:docMk/>
            <pc:sldMk cId="1718390258" sldId="573"/>
            <ac:spMk id="3" creationId="{A3AC5714-3D35-4BBA-8083-8DB842E32140}"/>
          </ac:spMkLst>
        </pc:spChg>
      </pc:sldChg>
      <pc:sldMasterChg chg="addSp modSp del delSldLayout">
        <pc:chgData name="Melinda Mabbutt" userId="077e9c8b-87b6-4e86-b87b-fa7210ca0a2a" providerId="ADAL" clId="{510F81DC-42A4-4A03-976C-6571A93A5759}" dt="2018-08-21T08:31:48.099" v="12" actId="2696"/>
        <pc:sldMasterMkLst>
          <pc:docMk/>
          <pc:sldMasterMk cId="2268268506" sldId="2147483656"/>
        </pc:sldMasterMkLst>
        <pc:spChg chg="add mod">
          <ac:chgData name="Melinda Mabbutt" userId="077e9c8b-87b6-4e86-b87b-fa7210ca0a2a" providerId="ADAL" clId="{510F81DC-42A4-4A03-976C-6571A93A5759}" dt="2018-08-21T08:30:33.759" v="0"/>
          <ac:spMkLst>
            <pc:docMk/>
            <pc:sldMasterMk cId="2268268506" sldId="2147483656"/>
            <ac:spMk id="2" creationId="{4C55ACCC-80D6-484C-8F02-6FBD65A4D308}"/>
          </ac:spMkLst>
        </pc:spChg>
        <pc:spChg chg="add mod">
          <ac:chgData name="Melinda Mabbutt" userId="077e9c8b-87b6-4e86-b87b-fa7210ca0a2a" providerId="ADAL" clId="{510F81DC-42A4-4A03-976C-6571A93A5759}" dt="2018-08-21T08:30:33.759" v="0"/>
          <ac:spMkLst>
            <pc:docMk/>
            <pc:sldMasterMk cId="2268268506" sldId="2147483656"/>
            <ac:spMk id="3" creationId="{4728D939-B7F7-4F40-A903-EB29DA404BFE}"/>
          </ac:spMkLst>
        </pc:spChg>
        <pc:spChg chg="add mod">
          <ac:chgData name="Melinda Mabbutt" userId="077e9c8b-87b6-4e86-b87b-fa7210ca0a2a" providerId="ADAL" clId="{510F81DC-42A4-4A03-976C-6571A93A5759}" dt="2018-08-21T08:30:33.759" v="0"/>
          <ac:spMkLst>
            <pc:docMk/>
            <pc:sldMasterMk cId="2268268506" sldId="2147483656"/>
            <ac:spMk id="4" creationId="{F2AE9B4E-26B2-463C-83D0-9DA89E14C49D}"/>
          </ac:spMkLst>
        </pc:spChg>
        <pc:spChg chg="add mod">
          <ac:chgData name="Melinda Mabbutt" userId="077e9c8b-87b6-4e86-b87b-fa7210ca0a2a" providerId="ADAL" clId="{510F81DC-42A4-4A03-976C-6571A93A5759}" dt="2018-08-21T08:30:33.759" v="0"/>
          <ac:spMkLst>
            <pc:docMk/>
            <pc:sldMasterMk cId="2268268506" sldId="2147483656"/>
            <ac:spMk id="5" creationId="{DD618DDB-9160-4021-9BF2-D84C5CC7A501}"/>
          </ac:spMkLst>
        </pc:spChg>
        <pc:spChg chg="add mod">
          <ac:chgData name="Melinda Mabbutt" userId="077e9c8b-87b6-4e86-b87b-fa7210ca0a2a" providerId="ADAL" clId="{510F81DC-42A4-4A03-976C-6571A93A5759}" dt="2018-08-21T08:30:33.759" v="0"/>
          <ac:spMkLst>
            <pc:docMk/>
            <pc:sldMasterMk cId="2268268506" sldId="2147483656"/>
            <ac:spMk id="6" creationId="{DDD9AE99-4FA2-47B7-81E4-A15BE3F7B030}"/>
          </ac:spMkLst>
        </pc:spChg>
        <pc:sldLayoutChg chg="del">
          <pc:chgData name="Melinda Mabbutt" userId="077e9c8b-87b6-4e86-b87b-fa7210ca0a2a" providerId="ADAL" clId="{510F81DC-42A4-4A03-976C-6571A93A5759}" dt="2018-08-21T08:31:48.066" v="1" actId="2696"/>
          <pc:sldLayoutMkLst>
            <pc:docMk/>
            <pc:sldMasterMk cId="2268268506" sldId="2147483656"/>
            <pc:sldLayoutMk cId="3499124108" sldId="2147483657"/>
          </pc:sldLayoutMkLst>
        </pc:sldLayoutChg>
        <pc:sldLayoutChg chg="del">
          <pc:chgData name="Melinda Mabbutt" userId="077e9c8b-87b6-4e86-b87b-fa7210ca0a2a" providerId="ADAL" clId="{510F81DC-42A4-4A03-976C-6571A93A5759}" dt="2018-08-21T08:31:48.066" v="2" actId="2696"/>
          <pc:sldLayoutMkLst>
            <pc:docMk/>
            <pc:sldMasterMk cId="2268268506" sldId="2147483656"/>
            <pc:sldLayoutMk cId="2784185540" sldId="2147483658"/>
          </pc:sldLayoutMkLst>
        </pc:sldLayoutChg>
        <pc:sldLayoutChg chg="del">
          <pc:chgData name="Melinda Mabbutt" userId="077e9c8b-87b6-4e86-b87b-fa7210ca0a2a" providerId="ADAL" clId="{510F81DC-42A4-4A03-976C-6571A93A5759}" dt="2018-08-21T08:31:48.066" v="3" actId="2696"/>
          <pc:sldLayoutMkLst>
            <pc:docMk/>
            <pc:sldMasterMk cId="2268268506" sldId="2147483656"/>
            <pc:sldLayoutMk cId="2977681062" sldId="2147483659"/>
          </pc:sldLayoutMkLst>
        </pc:sldLayoutChg>
        <pc:sldLayoutChg chg="del">
          <pc:chgData name="Melinda Mabbutt" userId="077e9c8b-87b6-4e86-b87b-fa7210ca0a2a" providerId="ADAL" clId="{510F81DC-42A4-4A03-976C-6571A93A5759}" dt="2018-08-21T08:31:48.066" v="4" actId="2696"/>
          <pc:sldLayoutMkLst>
            <pc:docMk/>
            <pc:sldMasterMk cId="2268268506" sldId="2147483656"/>
            <pc:sldLayoutMk cId="3805774192" sldId="2147483660"/>
          </pc:sldLayoutMkLst>
        </pc:sldLayoutChg>
        <pc:sldLayoutChg chg="del">
          <pc:chgData name="Melinda Mabbutt" userId="077e9c8b-87b6-4e86-b87b-fa7210ca0a2a" providerId="ADAL" clId="{510F81DC-42A4-4A03-976C-6571A93A5759}" dt="2018-08-21T08:31:48.083" v="5" actId="2696"/>
          <pc:sldLayoutMkLst>
            <pc:docMk/>
            <pc:sldMasterMk cId="2268268506" sldId="2147483656"/>
            <pc:sldLayoutMk cId="294555608" sldId="2147483661"/>
          </pc:sldLayoutMkLst>
        </pc:sldLayoutChg>
        <pc:sldLayoutChg chg="del">
          <pc:chgData name="Melinda Mabbutt" userId="077e9c8b-87b6-4e86-b87b-fa7210ca0a2a" providerId="ADAL" clId="{510F81DC-42A4-4A03-976C-6571A93A5759}" dt="2018-08-21T08:31:48.084" v="6" actId="2696"/>
          <pc:sldLayoutMkLst>
            <pc:docMk/>
            <pc:sldMasterMk cId="2268268506" sldId="2147483656"/>
            <pc:sldLayoutMk cId="613546217" sldId="2147483662"/>
          </pc:sldLayoutMkLst>
        </pc:sldLayoutChg>
        <pc:sldLayoutChg chg="del">
          <pc:chgData name="Melinda Mabbutt" userId="077e9c8b-87b6-4e86-b87b-fa7210ca0a2a" providerId="ADAL" clId="{510F81DC-42A4-4A03-976C-6571A93A5759}" dt="2018-08-21T08:31:48.084" v="7" actId="2696"/>
          <pc:sldLayoutMkLst>
            <pc:docMk/>
            <pc:sldMasterMk cId="2268268506" sldId="2147483656"/>
            <pc:sldLayoutMk cId="847009975" sldId="2147483663"/>
          </pc:sldLayoutMkLst>
        </pc:sldLayoutChg>
        <pc:sldLayoutChg chg="del">
          <pc:chgData name="Melinda Mabbutt" userId="077e9c8b-87b6-4e86-b87b-fa7210ca0a2a" providerId="ADAL" clId="{510F81DC-42A4-4A03-976C-6571A93A5759}" dt="2018-08-21T08:31:48.084" v="8" actId="2696"/>
          <pc:sldLayoutMkLst>
            <pc:docMk/>
            <pc:sldMasterMk cId="2268268506" sldId="2147483656"/>
            <pc:sldLayoutMk cId="1781127515" sldId="2147483664"/>
          </pc:sldLayoutMkLst>
        </pc:sldLayoutChg>
        <pc:sldLayoutChg chg="del">
          <pc:chgData name="Melinda Mabbutt" userId="077e9c8b-87b6-4e86-b87b-fa7210ca0a2a" providerId="ADAL" clId="{510F81DC-42A4-4A03-976C-6571A93A5759}" dt="2018-08-21T08:31:48.084" v="9" actId="2696"/>
          <pc:sldLayoutMkLst>
            <pc:docMk/>
            <pc:sldMasterMk cId="2268268506" sldId="2147483656"/>
            <pc:sldLayoutMk cId="106577822" sldId="2147483665"/>
          </pc:sldLayoutMkLst>
        </pc:sldLayoutChg>
        <pc:sldLayoutChg chg="del">
          <pc:chgData name="Melinda Mabbutt" userId="077e9c8b-87b6-4e86-b87b-fa7210ca0a2a" providerId="ADAL" clId="{510F81DC-42A4-4A03-976C-6571A93A5759}" dt="2018-08-21T08:31:48.084" v="10" actId="2696"/>
          <pc:sldLayoutMkLst>
            <pc:docMk/>
            <pc:sldMasterMk cId="2268268506" sldId="2147483656"/>
            <pc:sldLayoutMk cId="383292364" sldId="2147483666"/>
          </pc:sldLayoutMkLst>
        </pc:sldLayoutChg>
        <pc:sldLayoutChg chg="del">
          <pc:chgData name="Melinda Mabbutt" userId="077e9c8b-87b6-4e86-b87b-fa7210ca0a2a" providerId="ADAL" clId="{510F81DC-42A4-4A03-976C-6571A93A5759}" dt="2018-08-21T08:31:48.084" v="11" actId="2696"/>
          <pc:sldLayoutMkLst>
            <pc:docMk/>
            <pc:sldMasterMk cId="2268268506" sldId="2147483656"/>
            <pc:sldLayoutMk cId="1232284415" sldId="2147483667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9165E-5524-49E0-A142-544EAFDBE258}" type="datetimeFigureOut">
              <a:rPr lang="en-GB" smtClean="0"/>
              <a:t>22/08/2018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7FF72-E60E-4F4C-9E10-77CAE52C8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128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Alastair begins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7FF72-E60E-4F4C-9E10-77CAE52C81A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191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Ben’s section coming 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7FF72-E60E-4F4C-9E10-77CAE52C81A6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530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Ben starts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7FF72-E60E-4F4C-9E10-77CAE52C81A6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7590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Digital submission video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7FF72-E60E-4F4C-9E10-77CAE52C81A6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909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Ben’s final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7FF72-E60E-4F4C-9E10-77CAE52C81A6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5216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Back to Alastair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7FF72-E60E-4F4C-9E10-77CAE52C81A6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955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Alastair leads Q&amp;A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7FF72-E60E-4F4C-9E10-77CAE52C81A6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338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5B518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2341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246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950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5258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371" y="2468490"/>
            <a:ext cx="10846229" cy="110452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1">
                <a:solidFill>
                  <a:srgbClr val="0072C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371" y="3645024"/>
            <a:ext cx="10849205" cy="165618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200" baseline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4649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1628800"/>
            <a:ext cx="11247040" cy="576064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rgbClr val="0072C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2276872"/>
            <a:ext cx="11247040" cy="4248472"/>
          </a:xfrm>
          <a:prstGeom prst="rect">
            <a:avLst/>
          </a:prstGeom>
        </p:spPr>
        <p:txBody>
          <a:bodyPr/>
          <a:lstStyle>
            <a:lvl1pPr marL="609585" indent="-609585">
              <a:buFont typeface="Arial" pitchFamily="34" charset="0"/>
              <a:buChar char="•"/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400">
                <a:latin typeface="Arial" pitchFamily="34" charset="0"/>
                <a:cs typeface="Arial" pitchFamily="34" charset="0"/>
              </a:defRPr>
            </a:lvl4pPr>
            <a:lvl5pPr>
              <a:buNone/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Text</a:t>
            </a:r>
          </a:p>
          <a:p>
            <a:pPr lvl="2"/>
            <a:r>
              <a:rPr lang="en-US" dirty="0"/>
              <a:t>Text</a:t>
            </a:r>
          </a:p>
          <a:p>
            <a:pPr lvl="3"/>
            <a:r>
              <a:rPr lang="en-US" dirty="0"/>
              <a:t>Text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786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3392" y="265772"/>
            <a:ext cx="9865096" cy="14261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392" y="1844824"/>
            <a:ext cx="11017224" cy="4104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33258"/>
            <a:ext cx="12192000" cy="31111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4512" y="239201"/>
            <a:ext cx="1122602" cy="80237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8936"/>
          <a:stretch/>
        </p:blipFill>
        <p:spPr>
          <a:xfrm>
            <a:off x="10624727" y="1041573"/>
            <a:ext cx="1282172" cy="720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579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5B518E"/>
        </a:buClr>
        <a:buFont typeface="Arial" pitchFamily="34" charset="0"/>
        <a:buChar char="•"/>
        <a:defRPr sz="3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5B518E"/>
        </a:buClr>
        <a:buFont typeface="Arial" pitchFamily="34" charset="0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5B518E"/>
        </a:buClr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5B518E"/>
        </a:buClr>
        <a:buFont typeface="Arial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5B518E"/>
        </a:buClr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12192000" cy="168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830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5pPr>
      <a:lvl6pPr marL="609585" algn="l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l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l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l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Font typeface="Arial" charset="0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snc.org.uk/services-commissioning/psnc-briefings-services-and-commissioning/psnc-briefing-042-18-guidance-on-the-seasonal-influenza-vaccination-advanced-service-2018-19/" TargetMode="External"/><Relationship Id="rId2" Type="http://schemas.openxmlformats.org/officeDocument/2006/relationships/hyperlink" Target="http://www.psnc.org.uk/fl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Zainab@psnc.org.u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NWMj41efZHI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mailto:nhsbsa.mys@nhs.ne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3CD96-C171-4024-B659-3F7349C5E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A08F3-BA77-44C6-90CB-36CD2E888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en-GB" dirty="0"/>
              <a:t>Alongside the guidance and resources available at </a:t>
            </a:r>
            <a:r>
              <a:rPr lang="en-GB" dirty="0">
                <a:hlinkClick r:id="rId2"/>
              </a:rPr>
              <a:t>psnc.org.uk/flu</a:t>
            </a:r>
            <a:r>
              <a:rPr lang="en-GB" dirty="0"/>
              <a:t> , </a:t>
            </a:r>
            <a:r>
              <a:rPr lang="en-GB" dirty="0">
                <a:hlinkClick r:id="rId3"/>
              </a:rPr>
              <a:t>PSNC Briefing 042/18 </a:t>
            </a:r>
            <a:r>
              <a:rPr lang="en-GB" dirty="0"/>
              <a:t>provides detailed information on the flu vaccination Advanced Service and it provides information for speakers using this PowerPoint presentation.</a:t>
            </a:r>
          </a:p>
          <a:p>
            <a:pPr marL="0" indent="0">
              <a:buNone/>
              <a:defRPr/>
            </a:pPr>
            <a:endParaRPr lang="en-GB" dirty="0"/>
          </a:p>
          <a:p>
            <a:pPr marL="0" indent="0">
              <a:buNone/>
              <a:defRPr/>
            </a:pPr>
            <a:r>
              <a:rPr lang="en-GB" dirty="0"/>
              <a:t>Questions or comments on this presentation can be addressed to </a:t>
            </a:r>
            <a:r>
              <a:rPr lang="en-GB" dirty="0">
                <a:hlinkClick r:id="rId4"/>
              </a:rPr>
              <a:t>Zainab@psnc.org.uk</a:t>
            </a:r>
            <a:r>
              <a:rPr lang="en-GB" dirty="0"/>
              <a:t> </a:t>
            </a:r>
          </a:p>
          <a:p>
            <a:pPr marL="0" indent="0">
              <a:buNone/>
              <a:defRPr/>
            </a:pPr>
            <a:endParaRPr lang="en-GB" dirty="0"/>
          </a:p>
          <a:p>
            <a:pPr marL="0" indent="0">
              <a:buNone/>
              <a:defRPr/>
            </a:pPr>
            <a:r>
              <a:rPr lang="en-GB" dirty="0"/>
              <a:t>Last updated: 22nd August 2018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8426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AC026-37C4-477B-B783-222D5F543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eligibility (aged 18 years and over)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E4BD2-1BCE-4E47-8B38-F6B43CACE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691942"/>
            <a:ext cx="11305256" cy="4900286"/>
          </a:xfrm>
        </p:spPr>
        <p:txBody>
          <a:bodyPr>
            <a:normAutofit lnSpcReduction="10000"/>
          </a:bodyPr>
          <a:lstStyle/>
          <a:p>
            <a:r>
              <a:rPr lang="en-GB" sz="3400" b="1" dirty="0"/>
              <a:t>Social care workers</a:t>
            </a:r>
          </a:p>
          <a:p>
            <a:pPr lvl="1"/>
            <a:r>
              <a:rPr lang="en-GB" sz="3400" dirty="0"/>
              <a:t>Health and social care staff, employed by a registered residential care/nursing home or registered domiciliary care provider, who are directly involved in the care of vulnerable patients/clients</a:t>
            </a:r>
          </a:p>
          <a:p>
            <a:r>
              <a:rPr lang="en-GB" sz="3400" b="1" dirty="0"/>
              <a:t>Hospice workers</a:t>
            </a:r>
          </a:p>
          <a:p>
            <a:pPr lvl="1"/>
            <a:r>
              <a:rPr lang="en-GB" sz="3400" dirty="0"/>
              <a:t>Health and care staff, employed by a voluntary managed hospice provider, who are directly involved in the care of vulnerable patients/clients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5412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E04CB-80E0-410A-B435-45F36CAAD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392" y="260648"/>
            <a:ext cx="9865096" cy="1426170"/>
          </a:xfrm>
        </p:spPr>
        <p:txBody>
          <a:bodyPr/>
          <a:lstStyle/>
          <a:p>
            <a:r>
              <a:rPr lang="en-US" dirty="0"/>
              <a:t>Patient eligibility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8E8CE-F07F-48D3-B5EC-A201981FF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844824"/>
            <a:ext cx="11017224" cy="4608512"/>
          </a:xfrm>
        </p:spPr>
        <p:txBody>
          <a:bodyPr>
            <a:normAutofit/>
          </a:bodyPr>
          <a:lstStyle/>
          <a:p>
            <a:r>
              <a:rPr lang="en-US" dirty="0"/>
              <a:t>If patients are not eligible for the Advanced Service:</a:t>
            </a:r>
          </a:p>
          <a:p>
            <a:pPr lvl="1"/>
            <a:r>
              <a:rPr lang="en-US" dirty="0"/>
              <a:t>but are eligible for NHS vaccination, refer to their GP practice</a:t>
            </a:r>
          </a:p>
          <a:p>
            <a:pPr lvl="1"/>
            <a:r>
              <a:rPr lang="en-US" dirty="0"/>
              <a:t>and not eligible for NHS vaccination, potentially offer them a private service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2606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6C210-ECE2-40D6-8CA9-838FB99C9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Paperwork for the service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ECC31-6C17-4DF2-B082-29CB72B23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844824"/>
            <a:ext cx="11017224" cy="4536504"/>
          </a:xfrm>
        </p:spPr>
        <p:txBody>
          <a:bodyPr>
            <a:normAutofit/>
          </a:bodyPr>
          <a:lstStyle/>
          <a:p>
            <a:r>
              <a:rPr lang="en-US" b="1" dirty="0"/>
              <a:t>Consent form </a:t>
            </a:r>
          </a:p>
          <a:p>
            <a:r>
              <a:rPr lang="en-US" b="1" dirty="0"/>
              <a:t>Record form</a:t>
            </a:r>
            <a:endParaRPr lang="en-US" sz="2600" i="1" dirty="0"/>
          </a:p>
          <a:p>
            <a:r>
              <a:rPr lang="en-US" b="1" dirty="0"/>
              <a:t>GP notification form</a:t>
            </a:r>
          </a:p>
          <a:p>
            <a:r>
              <a:rPr lang="en-US" b="1" dirty="0"/>
              <a:t>Patient questionnaire</a:t>
            </a:r>
          </a:p>
          <a:p>
            <a:r>
              <a:rPr lang="en-US" b="1" dirty="0"/>
              <a:t>Claim form – paper or NHS BSA webform</a:t>
            </a:r>
          </a:p>
          <a:p>
            <a:r>
              <a:rPr lang="en-US" dirty="0"/>
              <a:t>Use of IT systems (e.g. PharmOutcomes and Sonar)</a:t>
            </a:r>
            <a:endParaRPr lang="en-US" b="1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478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8509D-1ED3-484B-BC00-31140EB12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Types of vaccines in 2018/19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63D5B-3610-4EBB-BB6D-37EF3A182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844824"/>
            <a:ext cx="11017224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The Joint Committee on Vaccinations and Immunisation advised that two types of vaccines should be used in 2018/19:</a:t>
            </a:r>
          </a:p>
          <a:p>
            <a:pPr marL="514350" indent="-514350">
              <a:buAutoNum type="arabicPeriod"/>
            </a:pPr>
            <a:r>
              <a:rPr lang="en-GB" b="1" dirty="0"/>
              <a:t>Adjuvanted trivalent flu vaccine (aTIV) (</a:t>
            </a:r>
            <a:r>
              <a:rPr lang="en-GB" b="1" dirty="0" err="1"/>
              <a:t>Fluad</a:t>
            </a:r>
            <a:r>
              <a:rPr lang="en-GB" b="1" dirty="0"/>
              <a:t>®)</a:t>
            </a:r>
          </a:p>
          <a:p>
            <a:pPr marL="0" indent="0">
              <a:buNone/>
            </a:pPr>
            <a:r>
              <a:rPr lang="en-GB" dirty="0"/>
              <a:t>This is licensed for people aged 65 years and over; the deadline to order was April 2018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b="1" dirty="0"/>
              <a:t>Quadrivalent vaccine (QIV)</a:t>
            </a:r>
          </a:p>
          <a:p>
            <a:pPr marL="0" indent="0">
              <a:buNone/>
            </a:pPr>
            <a:r>
              <a:rPr lang="en-GB" dirty="0"/>
              <a:t>This is recommended for the ‘at-risk’ groups, i.e. adults aged 18-64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93882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CE5D5-4D27-4B83-8EC8-E2EDDEDFF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Vaccine deliveries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B724F-7918-4508-A9C8-884EC57C1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844824"/>
            <a:ext cx="11017224" cy="4608512"/>
          </a:xfrm>
        </p:spPr>
        <p:txBody>
          <a:bodyPr>
            <a:normAutofit lnSpcReduction="10000"/>
          </a:bodyPr>
          <a:lstStyle/>
          <a:p>
            <a:r>
              <a:rPr lang="en-GB" dirty="0"/>
              <a:t>aTIV deliveries to pharmacies and GPs have to be staged across three months:</a:t>
            </a:r>
          </a:p>
          <a:p>
            <a:pPr lvl="1"/>
            <a:r>
              <a:rPr lang="en-GB" dirty="0"/>
              <a:t>September (40%), October (20%) and November (40%)</a:t>
            </a:r>
          </a:p>
          <a:p>
            <a:r>
              <a:rPr lang="en-GB" dirty="0"/>
              <a:t>Pharmacies should already have been notified of the week of delivery for each of the three batches of aTIV</a:t>
            </a:r>
          </a:p>
          <a:p>
            <a:r>
              <a:rPr lang="en-GB" dirty="0"/>
              <a:t>The phased delivery will present logistical challenges for the 65s and over age category</a:t>
            </a:r>
          </a:p>
          <a:p>
            <a:endParaRPr lang="en-GB" dirty="0"/>
          </a:p>
          <a:p>
            <a:r>
              <a:rPr lang="en-GB" dirty="0"/>
              <a:t>QIV delivery dates will have been advised by the supplier</a:t>
            </a:r>
          </a:p>
        </p:txBody>
      </p:sp>
    </p:spTree>
    <p:extLst>
      <p:ext uri="{BB962C8B-B14F-4D97-AF65-F5344CB8AC3E}">
        <p14:creationId xmlns:p14="http://schemas.microsoft.com/office/powerpoint/2010/main" val="1673380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C6EAD-B3F4-47C9-AC6D-49991367F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aTIV prioritisation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2E84B-7F11-469F-85F2-FD64E87ED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844824"/>
            <a:ext cx="11017224" cy="468052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/>
              <a:t>NHS England guidance sets out a three-phased prioritisation approach to vaccinating patients aged </a:t>
            </a:r>
            <a:r>
              <a:rPr lang="en-GB" b="1" dirty="0"/>
              <a:t>65 years and over</a:t>
            </a:r>
            <a:r>
              <a:rPr lang="en-GB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First priority should be given to those aged </a:t>
            </a:r>
            <a:r>
              <a:rPr lang="en-GB" b="1" dirty="0"/>
              <a:t>75</a:t>
            </a:r>
            <a:r>
              <a:rPr lang="en-GB" dirty="0"/>
              <a:t> years and over or those in a </a:t>
            </a:r>
            <a:r>
              <a:rPr lang="en-GB" b="1" dirty="0"/>
              <a:t>care home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Second priority should be given to those aged </a:t>
            </a:r>
            <a:r>
              <a:rPr lang="en-GB" b="1" dirty="0"/>
              <a:t>65-74</a:t>
            </a:r>
            <a:r>
              <a:rPr lang="en-GB" dirty="0"/>
              <a:t> years in a </a:t>
            </a:r>
            <a:r>
              <a:rPr lang="en-GB" b="1" dirty="0"/>
              <a:t>clinical risk</a:t>
            </a:r>
            <a:r>
              <a:rPr lang="en-GB" dirty="0"/>
              <a:t> group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Third priority should be given to those aged </a:t>
            </a:r>
            <a:r>
              <a:rPr lang="en-GB" b="1" dirty="0"/>
              <a:t>65-74</a:t>
            </a:r>
            <a:r>
              <a:rPr lang="en-GB" dirty="0"/>
              <a:t> years </a:t>
            </a:r>
            <a:r>
              <a:rPr lang="en-GB" b="1" dirty="0"/>
              <a:t>NOT</a:t>
            </a:r>
            <a:r>
              <a:rPr lang="en-GB" dirty="0"/>
              <a:t> in a clinical risk group</a:t>
            </a:r>
          </a:p>
          <a:p>
            <a:pPr marL="0" indent="0">
              <a:buNone/>
            </a:pPr>
            <a:r>
              <a:rPr lang="en-GB" sz="1400" b="1" dirty="0"/>
              <a:t> </a:t>
            </a:r>
          </a:p>
          <a:p>
            <a:pPr marL="0" indent="0">
              <a:buNone/>
            </a:pPr>
            <a:r>
              <a:rPr lang="en-GB" sz="3300" b="1" dirty="0"/>
              <a:t>However, if an eligible patient presents at the pharmacy seeking vaccination and the appropriate vaccine is available, do vaccinate them</a:t>
            </a:r>
          </a:p>
        </p:txBody>
      </p:sp>
    </p:spTree>
    <p:extLst>
      <p:ext uri="{BB962C8B-B14F-4D97-AF65-F5344CB8AC3E}">
        <p14:creationId xmlns:p14="http://schemas.microsoft.com/office/powerpoint/2010/main" val="927018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9A861-B4DD-4482-BE61-AC901CE15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Advice on planning for the over 65s campaign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0E9A7-C317-482E-8287-790EF9FD3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844824"/>
            <a:ext cx="11017224" cy="4608512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Communicate arrangements to patients from August onwards through all the communications channels you usually use: website, posters, leaflets, messages on prescription bags etc.</a:t>
            </a:r>
          </a:p>
          <a:p>
            <a:r>
              <a:rPr lang="en-GB" dirty="0"/>
              <a:t>Use messages in national NHS England communications:</a:t>
            </a:r>
            <a:br>
              <a:rPr lang="en-GB" dirty="0"/>
            </a:br>
            <a:r>
              <a:rPr lang="en-GB" sz="1500" dirty="0"/>
              <a:t> </a:t>
            </a:r>
          </a:p>
          <a:p>
            <a:pPr marL="361950" indent="0">
              <a:buNone/>
            </a:pPr>
            <a:r>
              <a:rPr lang="en-GB" i="1" dirty="0"/>
              <a:t>Vaccination will be offered to everybody before the end of November so make sure you get vaccinated by then</a:t>
            </a:r>
          </a:p>
          <a:p>
            <a:pPr marL="0" indent="0">
              <a:buNone/>
            </a:pPr>
            <a:r>
              <a:rPr lang="en-GB" sz="1500" i="1" dirty="0"/>
              <a:t> </a:t>
            </a:r>
          </a:p>
          <a:p>
            <a:r>
              <a:rPr lang="en-GB" dirty="0"/>
              <a:t>Work with local GPs to help ensure consistent messaging</a:t>
            </a:r>
          </a:p>
          <a:p>
            <a:r>
              <a:rPr lang="en-GB" dirty="0"/>
              <a:t>If no vaccine is immediately available, tell the patient when the next delivery is due</a:t>
            </a:r>
          </a:p>
        </p:txBody>
      </p:sp>
    </p:spTree>
    <p:extLst>
      <p:ext uri="{BB962C8B-B14F-4D97-AF65-F5344CB8AC3E}">
        <p14:creationId xmlns:p14="http://schemas.microsoft.com/office/powerpoint/2010/main" val="2223103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049CD-E248-42A2-90E4-194710603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Off-site vaccination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954AD-92C6-47B6-B2D1-E6120AB83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844824"/>
            <a:ext cx="11233248" cy="4680520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Vaccinating patients in care homes or long-stay residential nursing homes</a:t>
            </a:r>
          </a:p>
          <a:p>
            <a:pPr lvl="1"/>
            <a:r>
              <a:rPr lang="en-GB" dirty="0"/>
              <a:t>no longer need to wait for permission/approval from the local NHS England team</a:t>
            </a:r>
          </a:p>
          <a:p>
            <a:pPr lvl="1"/>
            <a:r>
              <a:rPr lang="en-GB" dirty="0"/>
              <a:t>contractors still need to notify the patient’s GP practice prior to vaccinating these patients</a:t>
            </a:r>
          </a:p>
          <a:p>
            <a:r>
              <a:rPr lang="en-GB" dirty="0"/>
              <a:t>Contractors can also now administer a flu vaccination at a patient’s home, where:</a:t>
            </a:r>
          </a:p>
          <a:p>
            <a:pPr lvl="1"/>
            <a:r>
              <a:rPr lang="en-GB" dirty="0"/>
              <a:t>this service is requested by the patient</a:t>
            </a:r>
          </a:p>
          <a:p>
            <a:pPr lvl="1"/>
            <a:r>
              <a:rPr lang="en-GB" dirty="0"/>
              <a:t>and providing the pharmacy has an existing clinical relationship with the patient</a:t>
            </a:r>
          </a:p>
          <a:p>
            <a:r>
              <a:rPr lang="en-GB" b="1" dirty="0"/>
              <a:t>Notification of intent to provide off-site NHS flu vaccinations form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02899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EC041-7835-42A7-A5FF-6473043F1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Fees and payment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21499-6898-4C1C-811F-8E9151559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844824"/>
            <a:ext cx="11017224" cy="4608512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Increased fee agreed (+34p): £7.98 + £1.50 (£9.48) per administered dose</a:t>
            </a:r>
          </a:p>
          <a:p>
            <a:r>
              <a:rPr lang="en-GB" dirty="0"/>
              <a:t>Reimbursement of vaccine costs at basic price (list price) of the individual vaccine administered + an allowance at the applicable VAT rate</a:t>
            </a:r>
          </a:p>
          <a:p>
            <a:r>
              <a:rPr lang="en-GB" dirty="0"/>
              <a:t>Claim payment via the electronic </a:t>
            </a:r>
            <a:r>
              <a:rPr lang="en-GB" b="1" dirty="0"/>
              <a:t>NHS BSA webform</a:t>
            </a:r>
            <a:r>
              <a:rPr lang="en-GB" dirty="0"/>
              <a:t> or paper claim form </a:t>
            </a:r>
            <a:r>
              <a:rPr lang="en-GB" b="1" dirty="0"/>
              <a:t>sent to the NHS BSA </a:t>
            </a:r>
            <a:r>
              <a:rPr lang="en-GB" dirty="0"/>
              <a:t>at month end </a:t>
            </a:r>
          </a:p>
          <a:p>
            <a:r>
              <a:rPr lang="en-GB" b="1" dirty="0"/>
              <a:t>Claims will be accepted by the NHS BSA within six months of administration of the vaccination, in accordance with the usual Drug Tariff claims process</a:t>
            </a:r>
          </a:p>
        </p:txBody>
      </p:sp>
    </p:spTree>
    <p:extLst>
      <p:ext uri="{BB962C8B-B14F-4D97-AF65-F5344CB8AC3E}">
        <p14:creationId xmlns:p14="http://schemas.microsoft.com/office/powerpoint/2010/main" val="1634042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7DF54-091E-4EDC-89F9-A6EED769B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40DCA-1CF8-48F5-9641-B367AAFAE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844824"/>
            <a:ext cx="8568952" cy="4464496"/>
          </a:xfrm>
        </p:spPr>
        <p:txBody>
          <a:bodyPr/>
          <a:lstStyle/>
          <a:p>
            <a:pPr fontAlgn="base"/>
            <a:r>
              <a:rPr lang="en-US" dirty="0">
                <a:solidFill>
                  <a:srgbClr val="595959"/>
                </a:solidFill>
                <a:latin typeface="Calibri" panose="020F0502020204030204" pitchFamily="34" charset="0"/>
              </a:rPr>
              <a:t>Get all the team involved in the process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r>
              <a:rPr lang="en-US" dirty="0">
                <a:solidFill>
                  <a:srgbClr val="595959"/>
                </a:solidFill>
                <a:latin typeface="Calibri" panose="020F0502020204030204" pitchFamily="34" charset="0"/>
              </a:rPr>
              <a:t>Appointments or drop in?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r>
              <a:rPr lang="en-US" dirty="0">
                <a:solidFill>
                  <a:srgbClr val="595959"/>
                </a:solidFill>
                <a:latin typeface="Calibri" panose="020F0502020204030204" pitchFamily="34" charset="0"/>
              </a:rPr>
              <a:t>Promotion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</a:p>
          <a:p>
            <a:pPr fontAlgn="base"/>
            <a:r>
              <a:rPr lang="en-US" dirty="0">
                <a:solidFill>
                  <a:srgbClr val="595959"/>
                </a:solidFill>
                <a:latin typeface="Calibri" panose="020F0502020204030204" pitchFamily="34" charset="0"/>
              </a:rPr>
              <a:t>Paperwork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r>
              <a:rPr lang="en-US" dirty="0">
                <a:solidFill>
                  <a:srgbClr val="595959"/>
                </a:solidFill>
                <a:latin typeface="Calibri" panose="020F0502020204030204" pitchFamily="34" charset="0"/>
              </a:rPr>
              <a:t>Stock levels</a:t>
            </a:r>
          </a:p>
          <a:p>
            <a:pPr fontAlgn="base"/>
            <a:r>
              <a:rPr lang="en-US" dirty="0">
                <a:solidFill>
                  <a:srgbClr val="595959"/>
                </a:solidFill>
                <a:latin typeface="Calibri" panose="020F0502020204030204" pitchFamily="34" charset="0"/>
              </a:rPr>
              <a:t>Signposting if appropriate vaccine is unavailable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4E1DA6-02BD-48AC-B92E-CA0FE33DCF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8328" y="1844824"/>
            <a:ext cx="2880320" cy="4393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662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1844824"/>
            <a:ext cx="10363200" cy="2060574"/>
          </a:xfrm>
        </p:spPr>
        <p:txBody>
          <a:bodyPr/>
          <a:lstStyle/>
          <a:p>
            <a:r>
              <a:rPr lang="en-GB" sz="4800" dirty="0"/>
              <a:t>The Community Pharmacy Seasonal Influenza Vaccination Advanced Service 2018/19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80213" y="4437112"/>
            <a:ext cx="8534400" cy="1718900"/>
          </a:xfrm>
        </p:spPr>
        <p:txBody>
          <a:bodyPr>
            <a:normAutofit/>
          </a:bodyPr>
          <a:lstStyle/>
          <a:p>
            <a:pPr algn="l"/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1208105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381" y="2996954"/>
            <a:ext cx="11233248" cy="1608583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NHSBSA digital submission process</a:t>
            </a:r>
            <a:br>
              <a:rPr lang="en-GB" dirty="0"/>
            </a:br>
            <a:r>
              <a:rPr lang="en-GB" dirty="0"/>
              <a:t>Flu Vaccination claims </a:t>
            </a:r>
            <a:br>
              <a:rPr lang="en-GB" dirty="0"/>
            </a:br>
            <a:r>
              <a:rPr lang="en-GB" dirty="0"/>
              <a:t>2018/19</a:t>
            </a:r>
          </a:p>
        </p:txBody>
      </p:sp>
    </p:spTree>
    <p:extLst>
      <p:ext uri="{BB962C8B-B14F-4D97-AF65-F5344CB8AC3E}">
        <p14:creationId xmlns:p14="http://schemas.microsoft.com/office/powerpoint/2010/main" val="22195435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 we 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NHS Prescription Services is part of the NHS Business Services Authority (NHSBSA)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r>
              <a:rPr lang="en-GB" dirty="0"/>
              <a:t>We price NHS prescriptions and make monthly payments to community pharmacy contractors for the NHS services they provide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r>
              <a:rPr lang="en-GB" dirty="0"/>
              <a:t>Currently, payments are made based on submissions made to us on FP34C submission forms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1736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Video demonstration</a:t>
            </a:r>
            <a:br>
              <a:rPr lang="en-GB" dirty="0"/>
            </a:b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Please note: </a:t>
            </a:r>
          </a:p>
          <a:p>
            <a:r>
              <a:rPr lang="en-GB" dirty="0"/>
              <a:t>Screens of the application shown in this video are of a prototype and for demonstration purposes only</a:t>
            </a:r>
          </a:p>
          <a:p>
            <a:endParaRPr lang="en-GB" dirty="0"/>
          </a:p>
          <a:p>
            <a:r>
              <a:rPr lang="en-GB" dirty="0"/>
              <a:t>Details of the flu vaccines which can be administered are to be added to the application</a:t>
            </a:r>
          </a:p>
          <a:p>
            <a:endParaRPr lang="en-GB" dirty="0"/>
          </a:p>
          <a:p>
            <a:r>
              <a:rPr lang="en-GB" dirty="0"/>
              <a:t>The declaration wording is subject to change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37986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758F6-6609-493F-9E98-F864AC2D0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Digital flu submission video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48AB551-4A3C-4006-8C86-A637F32A42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Access video using YouTube link below</a:t>
            </a:r>
          </a:p>
          <a:p>
            <a:endParaRPr lang="en-GB" dirty="0"/>
          </a:p>
          <a:p>
            <a:r>
              <a:rPr lang="en-GB" u="sng" dirty="0">
                <a:hlinkClick r:id="rId3"/>
              </a:rPr>
              <a:t>https://youtu.be/NWMj41efZHI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42046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1508787"/>
            <a:ext cx="11247040" cy="576064"/>
          </a:xfrm>
        </p:spPr>
        <p:txBody>
          <a:bodyPr/>
          <a:lstStyle/>
          <a:p>
            <a:r>
              <a:rPr lang="en-GB" dirty="0"/>
              <a:t>Benefits of using the digital flu submission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2156859"/>
            <a:ext cx="11247040" cy="4248472"/>
          </a:xfrm>
        </p:spPr>
        <p:txBody>
          <a:bodyPr/>
          <a:lstStyle/>
          <a:p>
            <a:pPr lvl="0"/>
            <a:r>
              <a:rPr lang="en-GB" sz="2267" dirty="0"/>
              <a:t>Submit your flu submission to the NHSBSA faster</a:t>
            </a:r>
          </a:p>
          <a:p>
            <a:pPr lvl="0"/>
            <a:r>
              <a:rPr lang="en-GB" sz="2267" dirty="0"/>
              <a:t>Reduce the amount of forms you need to print for your monthly submission batch</a:t>
            </a:r>
          </a:p>
          <a:p>
            <a:pPr lvl="0"/>
            <a:r>
              <a:rPr lang="en-GB" sz="2267" dirty="0"/>
              <a:t>Receive a real-time confirmation that your submission has been received, reducing the concern of it being lost in transit</a:t>
            </a:r>
          </a:p>
          <a:p>
            <a:pPr lvl="0"/>
            <a:r>
              <a:rPr lang="en-GB" sz="2267" dirty="0"/>
              <a:t>Receive an email confirmation providing a summary of your submission</a:t>
            </a:r>
          </a:p>
          <a:p>
            <a:pPr lvl="1"/>
            <a:r>
              <a:rPr lang="en-GB" sz="2267" dirty="0"/>
              <a:t>Pharmacy details</a:t>
            </a:r>
          </a:p>
          <a:p>
            <a:pPr lvl="1"/>
            <a:r>
              <a:rPr lang="en-GB" sz="2267" dirty="0"/>
              <a:t>Totals submitted for each vaccine</a:t>
            </a:r>
          </a:p>
          <a:p>
            <a:pPr lvl="1"/>
            <a:r>
              <a:rPr lang="en-GB" sz="2267" dirty="0"/>
              <a:t>The name of who completed the submission</a:t>
            </a:r>
          </a:p>
          <a:p>
            <a:pPr lvl="1"/>
            <a:r>
              <a:rPr lang="en-GB" sz="2267" dirty="0"/>
              <a:t>Time and date of when the submission was sent</a:t>
            </a:r>
          </a:p>
          <a:p>
            <a:pPr lvl="0"/>
            <a:r>
              <a:rPr lang="en-GB" sz="2267" dirty="0"/>
              <a:t>If you’re part of a pharmacy group, you can get a copy of your confirmation email sent to your head office </a:t>
            </a:r>
          </a:p>
          <a:p>
            <a:pPr lvl="0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2247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1508787"/>
            <a:ext cx="11247040" cy="576064"/>
          </a:xfrm>
        </p:spPr>
        <p:txBody>
          <a:bodyPr/>
          <a:lstStyle/>
          <a:p>
            <a:r>
              <a:rPr lang="en-GB" dirty="0"/>
              <a:t>General information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2372883"/>
            <a:ext cx="11247040" cy="4248472"/>
          </a:xfrm>
        </p:spPr>
        <p:txBody>
          <a:bodyPr/>
          <a:lstStyle/>
          <a:p>
            <a:r>
              <a:rPr lang="en-GB" dirty="0"/>
              <a:t>Use of the digital flu submission is </a:t>
            </a:r>
            <a:r>
              <a:rPr lang="en-GB" b="1" dirty="0"/>
              <a:t>optional</a:t>
            </a:r>
            <a:endParaRPr lang="en-GB" dirty="0"/>
          </a:p>
          <a:p>
            <a:r>
              <a:rPr lang="en-GB" dirty="0"/>
              <a:t>Check with your pharmacy owners/head offices that they agree to using the application.</a:t>
            </a:r>
          </a:p>
          <a:p>
            <a:r>
              <a:rPr lang="en-GB" dirty="0"/>
              <a:t>If you’d prefer to submit a paper claim, continue to do so</a:t>
            </a:r>
          </a:p>
          <a:p>
            <a:r>
              <a:rPr lang="en-GB" b="1" dirty="0"/>
              <a:t>Do not </a:t>
            </a:r>
            <a:r>
              <a:rPr lang="en-GB" dirty="0"/>
              <a:t>complete a digital flu submission and a paper claim for the same submission period</a:t>
            </a:r>
          </a:p>
          <a:p>
            <a:r>
              <a:rPr lang="en-GB" dirty="0"/>
              <a:t>Duplicate claims will be identified by the NHSBSA and clarified with the pharmacy. This could result in payment delays</a:t>
            </a:r>
          </a:p>
          <a:p>
            <a:r>
              <a:rPr lang="en-GB" dirty="0"/>
              <a:t>There are no changes to the back-end process completed by the NHSBSA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61612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2180861"/>
            <a:ext cx="11247040" cy="4248472"/>
          </a:xfrm>
        </p:spPr>
        <p:txBody>
          <a:bodyPr/>
          <a:lstStyle/>
          <a:p>
            <a:r>
              <a:rPr lang="en-GB" sz="2133" dirty="0"/>
              <a:t>On 25</a:t>
            </a:r>
            <a:r>
              <a:rPr lang="en-GB" sz="2133" baseline="30000" dirty="0"/>
              <a:t>th</a:t>
            </a:r>
            <a:r>
              <a:rPr lang="en-GB" sz="2133" dirty="0"/>
              <a:t> September 2018, you will receive a unique URL to your shared premises NHS Mail address</a:t>
            </a:r>
          </a:p>
          <a:p>
            <a:r>
              <a:rPr lang="en-GB" sz="2133" dirty="0"/>
              <a:t>On 1</a:t>
            </a:r>
            <a:r>
              <a:rPr lang="en-GB" sz="2133" baseline="30000" dirty="0"/>
              <a:t>st</a:t>
            </a:r>
            <a:r>
              <a:rPr lang="en-GB" sz="2133" dirty="0"/>
              <a:t> of October 2018, a further unique URL will be sent URL to your shared premises NHS Mail address, for the same submission period</a:t>
            </a:r>
          </a:p>
          <a:p>
            <a:r>
              <a:rPr lang="en-GB" sz="2133" dirty="0"/>
              <a:t>Each unique URL for your pharmacy is generated monthly and time stamped</a:t>
            </a:r>
          </a:p>
          <a:p>
            <a:r>
              <a:rPr lang="en-GB" sz="2133" dirty="0"/>
              <a:t>You can only claim for the month valid to the timestamp</a:t>
            </a:r>
          </a:p>
          <a:p>
            <a:r>
              <a:rPr lang="en-GB" sz="2133" dirty="0"/>
              <a:t>It will not allow you to claim for a future month</a:t>
            </a:r>
          </a:p>
          <a:p>
            <a:r>
              <a:rPr lang="en-GB" sz="2133" dirty="0"/>
              <a:t>There is no change to the payment timeline for digital submissions</a:t>
            </a:r>
          </a:p>
          <a:p>
            <a:r>
              <a:rPr lang="en-GB" sz="2133" dirty="0"/>
              <a:t>Submissions should still be sent no later than the fifth day of the month</a:t>
            </a:r>
          </a:p>
          <a:p>
            <a:pPr marL="0" indent="0">
              <a:buNone/>
            </a:pPr>
            <a:endParaRPr lang="en-GB" sz="2133" dirty="0"/>
          </a:p>
          <a:p>
            <a:r>
              <a:rPr lang="en-GB" sz="2133" dirty="0"/>
              <a:t>Further information and guidance will be available on the NHSBSA website prior to the service going live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8560" y="1604797"/>
            <a:ext cx="11247040" cy="57606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0072C6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200" dirty="0"/>
              <a:t>The digital flu submission process</a:t>
            </a:r>
          </a:p>
        </p:txBody>
      </p:sp>
    </p:spTree>
    <p:extLst>
      <p:ext uri="{BB962C8B-B14F-4D97-AF65-F5344CB8AC3E}">
        <p14:creationId xmlns:p14="http://schemas.microsoft.com/office/powerpoint/2010/main" val="30673596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25BED-B2F6-4335-BD0B-BDDE6BFE6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of changes to the 2018/19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E43AE-D93E-4D9A-8D30-A42681393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844824"/>
            <a:ext cx="11017224" cy="4320480"/>
          </a:xfrm>
        </p:spPr>
        <p:txBody>
          <a:bodyPr>
            <a:normAutofit/>
          </a:bodyPr>
          <a:lstStyle/>
          <a:p>
            <a:r>
              <a:rPr lang="en-GB" b="1" dirty="0"/>
              <a:t>Training requirements </a:t>
            </a:r>
            <a:r>
              <a:rPr lang="en-GB" dirty="0"/>
              <a:t>- training interval increased to every three years</a:t>
            </a:r>
          </a:p>
          <a:p>
            <a:r>
              <a:rPr lang="en-GB" b="1" dirty="0"/>
              <a:t>Sign-up with NHS BSA</a:t>
            </a:r>
            <a:r>
              <a:rPr lang="en-GB" dirty="0"/>
              <a:t> – requirement to register before the service has been removed</a:t>
            </a:r>
          </a:p>
          <a:p>
            <a:r>
              <a:rPr lang="en-GB" b="1" dirty="0"/>
              <a:t>Eligibility criteria </a:t>
            </a:r>
            <a:r>
              <a:rPr lang="en-GB" dirty="0"/>
              <a:t>– addition of social care workers and hospice workers to the ‘at-risk’ groups</a:t>
            </a:r>
          </a:p>
          <a:p>
            <a:r>
              <a:rPr lang="en-GB" b="1" dirty="0"/>
              <a:t>Paperwork</a:t>
            </a:r>
            <a:r>
              <a:rPr lang="en-GB" dirty="0"/>
              <a:t> – consent form, record form, patient questionnaire and GP notification form all updated</a:t>
            </a:r>
          </a:p>
        </p:txBody>
      </p:sp>
    </p:spTree>
    <p:extLst>
      <p:ext uri="{BB962C8B-B14F-4D97-AF65-F5344CB8AC3E}">
        <p14:creationId xmlns:p14="http://schemas.microsoft.com/office/powerpoint/2010/main" val="982528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7A46B-FC5C-4DAF-B3E0-77AB9CF5B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of changes to the 2018/19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B7A24-38EB-42E9-9F16-AB2CCA421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844824"/>
            <a:ext cx="11017224" cy="4464496"/>
          </a:xfrm>
        </p:spPr>
        <p:txBody>
          <a:bodyPr>
            <a:normAutofit lnSpcReduction="10000"/>
          </a:bodyPr>
          <a:lstStyle/>
          <a:p>
            <a:r>
              <a:rPr lang="en-GB" b="1" dirty="0"/>
              <a:t>Type of vaccine </a:t>
            </a:r>
            <a:r>
              <a:rPr lang="en-GB" dirty="0"/>
              <a:t>– new recommendations this season and prioritisation approach for aTIV</a:t>
            </a:r>
          </a:p>
          <a:p>
            <a:r>
              <a:rPr lang="en-GB" b="1" dirty="0"/>
              <a:t>Off-site vaccinations </a:t>
            </a:r>
          </a:p>
          <a:p>
            <a:pPr lvl="1"/>
            <a:r>
              <a:rPr lang="en-GB" dirty="0"/>
              <a:t>vaccination of patients in their own homes permitted </a:t>
            </a:r>
          </a:p>
          <a:p>
            <a:pPr lvl="1"/>
            <a:r>
              <a:rPr lang="en-GB" dirty="0"/>
              <a:t>permission not required to vaccinate care home residents but notification to NHS England required before </a:t>
            </a:r>
            <a:r>
              <a:rPr lang="en-GB" u="sng" dirty="0"/>
              <a:t>any</a:t>
            </a:r>
            <a:r>
              <a:rPr lang="en-GB" dirty="0"/>
              <a:t> off-site vaccination</a:t>
            </a:r>
          </a:p>
          <a:p>
            <a:r>
              <a:rPr lang="en-GB" b="1" dirty="0"/>
              <a:t>Claiming for payment </a:t>
            </a:r>
            <a:r>
              <a:rPr lang="en-GB" dirty="0"/>
              <a:t>– digital or paper option to claim every month</a:t>
            </a:r>
          </a:p>
          <a:p>
            <a:r>
              <a:rPr lang="en-GB" b="1" dirty="0"/>
              <a:t>Funding</a:t>
            </a:r>
            <a:r>
              <a:rPr lang="en-GB" dirty="0"/>
              <a:t> – increase in remuneration for the service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74852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F1852-98E4-4444-A40A-E8C5A74E8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information and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5537A-146D-4DCB-9728-071D82A53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844824"/>
            <a:ext cx="11017224" cy="4392488"/>
          </a:xfrm>
        </p:spPr>
        <p:txBody>
          <a:bodyPr/>
          <a:lstStyle/>
          <a:p>
            <a:r>
              <a:rPr lang="en-GB" dirty="0"/>
              <a:t>psnc.org.uk/flu</a:t>
            </a:r>
          </a:p>
          <a:p>
            <a:r>
              <a:rPr lang="en-GB" dirty="0"/>
              <a:t>FAQs available at psnc.org.uk/</a:t>
            </a:r>
            <a:r>
              <a:rPr lang="en-GB" dirty="0" err="1"/>
              <a:t>flufaqs</a:t>
            </a:r>
            <a:r>
              <a:rPr lang="en-GB" dirty="0"/>
              <a:t> </a:t>
            </a:r>
          </a:p>
          <a:p>
            <a:r>
              <a:rPr lang="en-GB" dirty="0"/>
              <a:t>Sign up to PSNC </a:t>
            </a:r>
            <a:r>
              <a:rPr lang="en-GB" dirty="0" err="1"/>
              <a:t>enews</a:t>
            </a:r>
            <a:r>
              <a:rPr lang="en-GB" dirty="0"/>
              <a:t> at </a:t>
            </a:r>
            <a:r>
              <a:rPr lang="en-GB" b="1" dirty="0"/>
              <a:t>psnc.org.uk/</a:t>
            </a:r>
            <a:r>
              <a:rPr lang="en-GB" b="1" dirty="0" err="1"/>
              <a:t>enews</a:t>
            </a:r>
            <a:endParaRPr lang="en-GB" b="1" dirty="0"/>
          </a:p>
          <a:p>
            <a:r>
              <a:rPr lang="en-GB" b="1" dirty="0"/>
              <a:t>@PSNCNews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Good luck with the service in 2018/19!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7203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B20D9-F1EE-4F60-B984-3E29682EF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A2F31-4ED8-4453-9C60-DA498A5E5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844824"/>
            <a:ext cx="11017224" cy="4536504"/>
          </a:xfrm>
        </p:spPr>
        <p:txBody>
          <a:bodyPr/>
          <a:lstStyle/>
          <a:p>
            <a:r>
              <a:rPr lang="en-GB" dirty="0"/>
              <a:t>Describe the broad service requirements</a:t>
            </a:r>
          </a:p>
          <a:p>
            <a:r>
              <a:rPr lang="en-GB" dirty="0"/>
              <a:t>Highlight the changes to the service in 2018/19</a:t>
            </a:r>
          </a:p>
          <a:p>
            <a:pPr lvl="1"/>
            <a:r>
              <a:rPr lang="en-GB" dirty="0"/>
              <a:t>most have been agreed with NHS England following feedback from contractors and LPCs</a:t>
            </a:r>
          </a:p>
          <a:p>
            <a:r>
              <a:rPr lang="en-GB" dirty="0"/>
              <a:t>Signpost to further documentation and resources which contractors and pharmacists should read</a:t>
            </a:r>
          </a:p>
          <a:p>
            <a:r>
              <a:rPr lang="en-GB" dirty="0"/>
              <a:t>NHSBSA will explain how the new digital payment claim process will work</a:t>
            </a:r>
          </a:p>
        </p:txBody>
      </p:sp>
    </p:spTree>
    <p:extLst>
      <p:ext uri="{BB962C8B-B14F-4D97-AF65-F5344CB8AC3E}">
        <p14:creationId xmlns:p14="http://schemas.microsoft.com/office/powerpoint/2010/main" val="28546488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E2620-62C8-4296-BBAB-63E771889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062E1-781B-436C-B1F3-FF34B963A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844824"/>
            <a:ext cx="4608512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psnc.org.uk/flu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US" sz="2800" dirty="0">
                <a:cs typeface="Arial" pitchFamily="34" charset="0"/>
              </a:rPr>
              <a:t>If you would like any more information on the digital submission process, please contact </a:t>
            </a:r>
            <a:r>
              <a:rPr lang="en-US" sz="2800" dirty="0">
                <a:cs typeface="Arial" pitchFamily="34" charset="0"/>
                <a:hlinkClick r:id="rId3"/>
              </a:rPr>
              <a:t>nhsbsa.mys@nhs.net</a:t>
            </a:r>
            <a:endParaRPr lang="en-US" sz="2800" dirty="0">
              <a:cs typeface="Arial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ED7E76-6EB5-4227-89E5-1BCC0447EE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940" y="1794978"/>
            <a:ext cx="5648181" cy="4204148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62005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F210A-F155-41E7-AD6B-F341DED1B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1D8C5-2AD0-46E6-8A4D-BC51716BA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844824"/>
            <a:ext cx="11017224" cy="4536504"/>
          </a:xfrm>
        </p:spPr>
        <p:txBody>
          <a:bodyPr/>
          <a:lstStyle/>
          <a:p>
            <a:r>
              <a:rPr lang="en-US" dirty="0"/>
              <a:t>Commissioned as the 5th Advanced Service in England</a:t>
            </a:r>
          </a:p>
          <a:p>
            <a:r>
              <a:rPr lang="en-US" dirty="0"/>
              <a:t>Fourth year of the nationally commissioned service</a:t>
            </a:r>
          </a:p>
          <a:p>
            <a:r>
              <a:rPr lang="en-US" dirty="0"/>
              <a:t>Runs from September to March</a:t>
            </a:r>
          </a:p>
          <a:p>
            <a:r>
              <a:rPr lang="en-US" dirty="0"/>
              <a:t>Focus of vaccination continues until December</a:t>
            </a:r>
          </a:p>
        </p:txBody>
      </p:sp>
    </p:spTree>
    <p:extLst>
      <p:ext uri="{BB962C8B-B14F-4D97-AF65-F5344CB8AC3E}">
        <p14:creationId xmlns:p14="http://schemas.microsoft.com/office/powerpoint/2010/main" val="2273736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40C53-9837-4D89-AE3D-8F5B3B2DB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Service documentation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23DD1-036C-43D0-88BA-69DA50FB0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844824"/>
            <a:ext cx="11017224" cy="4536504"/>
          </a:xfrm>
        </p:spPr>
        <p:txBody>
          <a:bodyPr>
            <a:normAutofit/>
          </a:bodyPr>
          <a:lstStyle/>
          <a:p>
            <a:r>
              <a:rPr lang="en-GB" dirty="0"/>
              <a:t>Service specification</a:t>
            </a:r>
          </a:p>
          <a:p>
            <a:r>
              <a:rPr lang="en-GB" dirty="0"/>
              <a:t>Patient Group Direction</a:t>
            </a:r>
          </a:p>
          <a:p>
            <a:pPr lvl="1"/>
            <a:r>
              <a:rPr lang="en-US" b="1" dirty="0"/>
              <a:t>Revised guidance on </a:t>
            </a:r>
            <a:r>
              <a:rPr lang="en-GB" b="1" dirty="0"/>
              <a:t>vaccination of patients taking anticoagulants or with a bleeding disorder</a:t>
            </a:r>
            <a:r>
              <a:rPr lang="en-US" dirty="0"/>
              <a:t> </a:t>
            </a:r>
          </a:p>
          <a:p>
            <a:r>
              <a:rPr lang="en-GB" dirty="0"/>
              <a:t>Secretary of State Directions (need to have been issued before the service can commence)</a:t>
            </a:r>
          </a:p>
          <a:p>
            <a:r>
              <a:rPr lang="en-GB" dirty="0"/>
              <a:t>PSNC Briefing – Guidance on the Seasonal Influenza Vaccination Advanced Service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203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9B0DD-DD1A-411F-9FEF-C44C5ED91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Premises requirements​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3A148-C239-4546-BD96-67894E419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844824"/>
            <a:ext cx="11017224" cy="4464496"/>
          </a:xfrm>
        </p:spPr>
        <p:txBody>
          <a:bodyPr/>
          <a:lstStyle/>
          <a:p>
            <a:pPr fontAlgn="base"/>
            <a:r>
              <a:rPr lang="en-US" dirty="0"/>
              <a:t>Pharmacy must have a consultation room which meets existing requirements for provision of MUR/NMS:​</a:t>
            </a:r>
          </a:p>
          <a:p>
            <a:pPr lvl="1" fontAlgn="base">
              <a:buFont typeface="Calibri" panose="020F0502020204030204" pitchFamily="34" charset="0"/>
              <a:buChar char="―"/>
            </a:pPr>
            <a:r>
              <a:rPr lang="en-GB" dirty="0"/>
              <a:t>The patient and the pharmacist can sit down together;</a:t>
            </a:r>
            <a:r>
              <a:rPr lang="en-US" dirty="0"/>
              <a:t>​</a:t>
            </a:r>
          </a:p>
          <a:p>
            <a:pPr lvl="1" fontAlgn="base">
              <a:buFont typeface="Calibri" panose="020F0502020204030204" pitchFamily="34" charset="0"/>
              <a:buChar char="―"/>
            </a:pPr>
            <a:r>
              <a:rPr lang="en-GB" dirty="0"/>
              <a:t>They can talk at normal speaking volumes without being overheard by staff or customers; and</a:t>
            </a:r>
            <a:r>
              <a:rPr lang="en-US" dirty="0"/>
              <a:t>​</a:t>
            </a:r>
          </a:p>
          <a:p>
            <a:pPr lvl="1" fontAlgn="base">
              <a:buFont typeface="Calibri" panose="020F0502020204030204" pitchFamily="34" charset="0"/>
              <a:buChar char="―"/>
            </a:pPr>
            <a:r>
              <a:rPr lang="en-GB" dirty="0"/>
              <a:t>The area is clearly signed as a private consultation area</a:t>
            </a:r>
            <a:r>
              <a:rPr lang="en-US" dirty="0"/>
              <a:t>​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0683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0FC4A-334C-4AB8-80DA-5A08AE6D8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requirements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A6153-787E-40F3-A7F8-E9018C629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844824"/>
            <a:ext cx="11017224" cy="460851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Successfully complete practical training course before self-declaration – list of training providers on PSNC website</a:t>
            </a:r>
          </a:p>
          <a:p>
            <a:r>
              <a:rPr lang="en-US" dirty="0"/>
              <a:t>Face to face injection technique and basic life support training - every </a:t>
            </a:r>
            <a:r>
              <a:rPr lang="en-US" b="1" dirty="0"/>
              <a:t>three </a:t>
            </a:r>
            <a:r>
              <a:rPr lang="en-US" dirty="0"/>
              <a:t>years (previously was every two years)</a:t>
            </a:r>
            <a:endParaRPr lang="en-GB" dirty="0"/>
          </a:p>
          <a:p>
            <a:r>
              <a:rPr lang="en-US" dirty="0"/>
              <a:t>Declaration of Competence (DoC) – Vaccination services – every </a:t>
            </a:r>
            <a:r>
              <a:rPr lang="en-US" b="1" dirty="0"/>
              <a:t>two</a:t>
            </a:r>
            <a:r>
              <a:rPr lang="en-US" dirty="0"/>
              <a:t> years</a:t>
            </a:r>
          </a:p>
          <a:p>
            <a:pPr lvl="1"/>
            <a:r>
              <a:rPr lang="en-US" dirty="0"/>
              <a:t>No need to complete new DoC if completed DoC last year</a:t>
            </a:r>
          </a:p>
          <a:p>
            <a:r>
              <a:rPr lang="en-US" dirty="0"/>
              <a:t>New vaccinators – undertake a period of supervised clinical practice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6930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CE2E9-9FA9-4094-8EC6-55A154D39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Practicalities of service provision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F4C61-F993-4A67-9E00-143C5E3C4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844824"/>
            <a:ext cx="11017224" cy="4608512"/>
          </a:xfrm>
        </p:spPr>
        <p:txBody>
          <a:bodyPr>
            <a:normAutofit/>
          </a:bodyPr>
          <a:lstStyle/>
          <a:p>
            <a:r>
              <a:rPr lang="en-US" dirty="0"/>
              <a:t>Arrangements for disposal of clinical waste</a:t>
            </a:r>
          </a:p>
          <a:p>
            <a:r>
              <a:rPr lang="en-US" dirty="0"/>
              <a:t>Hepatitis B vaccinations </a:t>
            </a:r>
          </a:p>
          <a:p>
            <a:r>
              <a:rPr lang="en-US" dirty="0"/>
              <a:t>Standard Operating Procedure</a:t>
            </a:r>
          </a:p>
          <a:p>
            <a:r>
              <a:rPr lang="en-US" dirty="0"/>
              <a:t>Needle stick injury procedure</a:t>
            </a:r>
          </a:p>
          <a:p>
            <a:r>
              <a:rPr lang="en-US" dirty="0"/>
              <a:t>Anaphylaxis pack</a:t>
            </a:r>
          </a:p>
          <a:p>
            <a:r>
              <a:rPr lang="en-US" dirty="0"/>
              <a:t>Service availability over full opening hours</a:t>
            </a:r>
          </a:p>
          <a:p>
            <a:r>
              <a:rPr lang="en-GB" b="1" dirty="0"/>
              <a:t>No longer a requirement to complete a form on the NHS BSA website before providing the service</a:t>
            </a:r>
            <a:endParaRPr lang="en-US" b="1" dirty="0"/>
          </a:p>
          <a:p>
            <a:endParaRPr lang="en-US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7495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AC026-37C4-477B-B783-222D5F543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eligibility (aged 18 years and over)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E4BD2-1BCE-4E47-8B38-F6B43CACE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691942"/>
            <a:ext cx="11305256" cy="4761394"/>
          </a:xfrm>
        </p:spPr>
        <p:txBody>
          <a:bodyPr>
            <a:normAutofit lnSpcReduction="10000"/>
          </a:bodyPr>
          <a:lstStyle/>
          <a:p>
            <a:r>
              <a:rPr lang="en-GB" sz="3400" dirty="0"/>
              <a:t>People aged 65 years and over (including those becoming age 65 years by 31st March 2019)</a:t>
            </a:r>
          </a:p>
          <a:p>
            <a:r>
              <a:rPr lang="en-GB" sz="3400" dirty="0"/>
              <a:t>Pregnant women</a:t>
            </a:r>
          </a:p>
          <a:p>
            <a:r>
              <a:rPr lang="en-GB" sz="3400" dirty="0"/>
              <a:t>Carers</a:t>
            </a:r>
          </a:p>
          <a:p>
            <a:r>
              <a:rPr lang="en-GB" sz="3600" dirty="0"/>
              <a:t>Household contacts of immunocompromised individuals</a:t>
            </a:r>
          </a:p>
          <a:p>
            <a:r>
              <a:rPr lang="en-GB" sz="3600" dirty="0"/>
              <a:t>People aged 18-64 in clinical at-risk groups</a:t>
            </a:r>
          </a:p>
          <a:p>
            <a:r>
              <a:rPr lang="en-GB" sz="3600" dirty="0"/>
              <a:t>People living in long-stay residential care homes or other long-stay care facilities</a:t>
            </a:r>
            <a:endParaRPr lang="en-US" sz="34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0554419"/>
      </p:ext>
    </p:extLst>
  </p:cSld>
  <p:clrMapOvr>
    <a:masterClrMapping/>
  </p:clrMapOvr>
</p:sld>
</file>

<file path=ppt/theme/theme1.xml><?xml version="1.0" encoding="utf-8"?>
<a:theme xmlns:a="http://schemas.openxmlformats.org/drawingml/2006/main" name="PSNC template Aug 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SNC 16-9 PowerPoint template" id="{7C77962D-2CBE-49D2-84EB-5F9ED7108E93}" vid="{5A9A5448-FE9A-4904-AAEA-81FD25B85AB3}"/>
    </a:ext>
  </a:extLst>
</a:theme>
</file>

<file path=ppt/theme/theme2.xml><?xml version="1.0" encoding="utf-8"?>
<a:theme xmlns:a="http://schemas.openxmlformats.org/drawingml/2006/main" name="Presentation1_v2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A750B46F331547BD9C710B92DB17D6" ma:contentTypeVersion="" ma:contentTypeDescription="Create a new document." ma:contentTypeScope="" ma:versionID="37ae6734b4dd7e7ac1f0914dbda59eb8">
  <xsd:schema xmlns:xsd="http://www.w3.org/2001/XMLSchema" xmlns:xs="http://www.w3.org/2001/XMLSchema" xmlns:p="http://schemas.microsoft.com/office/2006/metadata/properties" xmlns:ns2="1c7d3551-5694-4f12-b35a-d9a7a462ea4b" xmlns:ns3="80bf1ca3-5488-4033-8636-208e15562238" xmlns:ns4="5bcc5b67-876a-46c4-84cc-1ae1b89d6c77" targetNamespace="http://schemas.microsoft.com/office/2006/metadata/properties" ma:root="true" ma:fieldsID="a6ab75a8888daf11d11ed3f0ae020dd7" ns2:_="" ns3:_="" ns4:_="">
    <xsd:import namespace="1c7d3551-5694-4f12-b35a-d9a7a462ea4b"/>
    <xsd:import namespace="80bf1ca3-5488-4033-8636-208e15562238"/>
    <xsd:import namespace="5bcc5b67-876a-46c4-84cc-1ae1b89d6c7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7d3551-5694-4f12-b35a-d9a7a462ea4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f1ca3-5488-4033-8636-208e15562238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cc5b67-876a-46c4-84cc-1ae1b89d6c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976C45-7AA3-4FFF-BAC3-D5A04687916F}">
  <ds:schemaRefs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5bcc5b67-876a-46c4-84cc-1ae1b89d6c77"/>
    <ds:schemaRef ds:uri="80bf1ca3-5488-4033-8636-208e15562238"/>
    <ds:schemaRef ds:uri="http://purl.org/dc/terms/"/>
    <ds:schemaRef ds:uri="1c7d3551-5694-4f12-b35a-d9a7a462ea4b"/>
    <ds:schemaRef ds:uri="http://purl.org/dc/dcmitype/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F0B460E0-6F4D-4967-A65E-B7E97E98B7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E00D27-5EA7-4A2B-9B5F-4DB7C76BA5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7d3551-5694-4f12-b35a-d9a7a462ea4b"/>
    <ds:schemaRef ds:uri="80bf1ca3-5488-4033-8636-208e15562238"/>
    <ds:schemaRef ds:uri="5bcc5b67-876a-46c4-84cc-1ae1b89d6c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PSNC 16-9 PowerPoint template (1)</Template>
  <TotalTime>166</TotalTime>
  <Words>1690</Words>
  <Application>Microsoft Office PowerPoint</Application>
  <PresentationFormat>Widescreen</PresentationFormat>
  <Paragraphs>196</Paragraphs>
  <Slides>30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PSNC template Aug 2013</vt:lpstr>
      <vt:lpstr>Presentation1_v2 (2)</vt:lpstr>
      <vt:lpstr>PowerPoint Presentation</vt:lpstr>
      <vt:lpstr>The Community Pharmacy Seasonal Influenza Vaccination Advanced Service 2018/19</vt:lpstr>
      <vt:lpstr>Overview</vt:lpstr>
      <vt:lpstr>Background</vt:lpstr>
      <vt:lpstr>Service documentation</vt:lpstr>
      <vt:lpstr>Premises requirements​</vt:lpstr>
      <vt:lpstr>Training requirements</vt:lpstr>
      <vt:lpstr>Practicalities of service provision</vt:lpstr>
      <vt:lpstr>Patient eligibility (aged 18 years and over)</vt:lpstr>
      <vt:lpstr>Patient eligibility (aged 18 years and over)</vt:lpstr>
      <vt:lpstr>Patient eligibility</vt:lpstr>
      <vt:lpstr>Paperwork for the service</vt:lpstr>
      <vt:lpstr>Types of vaccines in 2018/19</vt:lpstr>
      <vt:lpstr>Vaccine deliveries</vt:lpstr>
      <vt:lpstr>aTIV prioritisation approach</vt:lpstr>
      <vt:lpstr>Advice on planning for the over 65s campaign</vt:lpstr>
      <vt:lpstr>Off-site vaccination</vt:lpstr>
      <vt:lpstr>Fees and payment</vt:lpstr>
      <vt:lpstr>Implementation</vt:lpstr>
      <vt:lpstr>NHSBSA digital submission process Flu Vaccination claims  2018/19</vt:lpstr>
      <vt:lpstr>Who we are</vt:lpstr>
      <vt:lpstr>Video demonstration </vt:lpstr>
      <vt:lpstr>Digital flu submission video</vt:lpstr>
      <vt:lpstr>Benefits of using the digital flu submission</vt:lpstr>
      <vt:lpstr>General information </vt:lpstr>
      <vt:lpstr>PowerPoint Presentation</vt:lpstr>
      <vt:lpstr>Summary of changes to the 2018/19 service</vt:lpstr>
      <vt:lpstr>Summary of changes to the 2018/19 service</vt:lpstr>
      <vt:lpstr>Further information and resources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Community Pharmacy Seasonal Influenza Vaccination Advanced Service 2018/19</dc:title>
  <dc:creator>Zainab Al-Kharsan</dc:creator>
  <cp:lastModifiedBy>Rosie Taylor</cp:lastModifiedBy>
  <cp:revision>18</cp:revision>
  <dcterms:created xsi:type="dcterms:W3CDTF">2018-08-07T10:07:30Z</dcterms:created>
  <dcterms:modified xsi:type="dcterms:W3CDTF">2018-08-22T14:08:56Z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0x010100F0A750B46F331547BD9C710B92DB17D6</vt:lpwstr>
  </property>
</Properties>
</file>