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63" r:id="rId5"/>
    <p:sldId id="267" r:id="rId6"/>
    <p:sldId id="269" r:id="rId7"/>
    <p:sldId id="298" r:id="rId8"/>
    <p:sldId id="297" r:id="rId9"/>
    <p:sldId id="299" r:id="rId10"/>
    <p:sldId id="292" r:id="rId11"/>
    <p:sldId id="300" r:id="rId12"/>
    <p:sldId id="294" r:id="rId13"/>
    <p:sldId id="288" r:id="rId14"/>
    <p:sldId id="289" r:id="rId15"/>
    <p:sldId id="290" r:id="rId16"/>
    <p:sldId id="291" r:id="rId17"/>
    <p:sldId id="295" r:id="rId18"/>
    <p:sldId id="286" r:id="rId19"/>
    <p:sldId id="296"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astair Buxton" initials="AB" lastIdx="1" clrIdx="6">
    <p:extLst>
      <p:ext uri="{19B8F6BF-5375-455C-9EA6-DF929625EA0E}">
        <p15:presenceInfo xmlns:p15="http://schemas.microsoft.com/office/powerpoint/2012/main" userId="Alastair Buxton" providerId="None"/>
      </p:ext>
    </p:extLst>
  </p:cmAuthor>
  <p:cmAuthor id="1" name="Leanne Garland" initials="LG" lastIdx="13" clrIdx="0">
    <p:extLst>
      <p:ext uri="{19B8F6BF-5375-455C-9EA6-DF929625EA0E}">
        <p15:presenceInfo xmlns:p15="http://schemas.microsoft.com/office/powerpoint/2012/main" userId="S::LEGA1@hscic.gov.uk::5942056c-b13b-4c56-ae1a-7a9ca5b29f67" providerId="AD"/>
      </p:ext>
    </p:extLst>
  </p:cmAuthor>
  <p:cmAuthor id="8" name="David Onuoha" initials="DO" lastIdx="7" clrIdx="7">
    <p:extLst>
      <p:ext uri="{19B8F6BF-5375-455C-9EA6-DF929625EA0E}">
        <p15:presenceInfo xmlns:p15="http://schemas.microsoft.com/office/powerpoint/2012/main" userId="S::david.onuoha@psnc.org.uk::eaaea89d-caab-4518-ac14-f3a817a6703f" providerId="AD"/>
      </p:ext>
    </p:extLst>
  </p:cmAuthor>
  <p:cmAuthor id="2" name="Gemma Ramsay" initials="GR" lastIdx="12" clrIdx="1">
    <p:extLst>
      <p:ext uri="{19B8F6BF-5375-455C-9EA6-DF929625EA0E}">
        <p15:presenceInfo xmlns:p15="http://schemas.microsoft.com/office/powerpoint/2012/main" userId="Gemma Ramsay" providerId="None"/>
      </p:ext>
    </p:extLst>
  </p:cmAuthor>
  <p:cmAuthor id="3" name="JONES, Darryl (NHS SOUTH, CENTRAL AND WEST COMMISSIONING SUPPORT UNIT)" initials="JD(SCAWCSU" lastIdx="1" clrIdx="2">
    <p:extLst>
      <p:ext uri="{19B8F6BF-5375-455C-9EA6-DF929625EA0E}">
        <p15:presenceInfo xmlns:p15="http://schemas.microsoft.com/office/powerpoint/2012/main" userId="S::darryl.jones@nhs.net::ed543492-c685-4db8-a13c-20df645c88e7" providerId="AD"/>
      </p:ext>
    </p:extLst>
  </p:cmAuthor>
  <p:cmAuthor id="4" name="Claire Adamson-Hobbs" initials="CH" lastIdx="7" clrIdx="3">
    <p:extLst>
      <p:ext uri="{19B8F6BF-5375-455C-9EA6-DF929625EA0E}">
        <p15:presenceInfo xmlns:p15="http://schemas.microsoft.com/office/powerpoint/2012/main" userId="Claire Adamson-Hobbs" providerId="None"/>
      </p:ext>
    </p:extLst>
  </p:cmAuthor>
  <p:cmAuthor id="5" name="Rosie Taylor" initials="RT" lastIdx="7" clrIdx="4">
    <p:extLst>
      <p:ext uri="{19B8F6BF-5375-455C-9EA6-DF929625EA0E}">
        <p15:presenceInfo xmlns:p15="http://schemas.microsoft.com/office/powerpoint/2012/main" userId="Rosie Taylor" providerId="None"/>
      </p:ext>
    </p:extLst>
  </p:cmAuthor>
  <p:cmAuthor id="6" name="Daniel Ah-Thion" initials="DAT" lastIdx="21" clrIdx="5">
    <p:extLst>
      <p:ext uri="{19B8F6BF-5375-455C-9EA6-DF929625EA0E}">
        <p15:presenceInfo xmlns:p15="http://schemas.microsoft.com/office/powerpoint/2012/main" userId="S::Daniel.Ah-Thion@psnc.org.uk::d34e9db3-4ce5-4440-a69b-422d020d0d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E0CF8-4C86-45D1-A17F-3E57AE8CDF86}" v="5" dt="2022-05-30T16:19:13.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43" autoAdjust="0"/>
  </p:normalViewPr>
  <p:slideViewPr>
    <p:cSldViewPr snapToGrid="0">
      <p:cViewPr varScale="1">
        <p:scale>
          <a:sx n="78" d="100"/>
          <a:sy n="78" d="100"/>
        </p:scale>
        <p:origin x="18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h-Thion" userId="d34e9db3-4ce5-4440-a69b-422d020d0d6e" providerId="ADAL" clId="{DD4149A5-885F-4D50-AC99-9243FCEC726C}"/>
    <pc:docChg chg="modSld">
      <pc:chgData name="Daniel Ah-Thion" userId="d34e9db3-4ce5-4440-a69b-422d020d0d6e" providerId="ADAL" clId="{DD4149A5-885F-4D50-AC99-9243FCEC726C}" dt="2022-05-30T16:27:21.116" v="8"/>
      <pc:docMkLst>
        <pc:docMk/>
      </pc:docMkLst>
      <pc:sldChg chg="modNotesTx">
        <pc:chgData name="Daniel Ah-Thion" userId="d34e9db3-4ce5-4440-a69b-422d020d0d6e" providerId="ADAL" clId="{DD4149A5-885F-4D50-AC99-9243FCEC726C}" dt="2022-05-30T16:27:21.116" v="8"/>
        <pc:sldMkLst>
          <pc:docMk/>
          <pc:sldMk cId="3421481646" sldId="263"/>
        </pc:sldMkLst>
      </pc:sldChg>
      <pc:sldChg chg="modNotesTx">
        <pc:chgData name="Daniel Ah-Thion" userId="d34e9db3-4ce5-4440-a69b-422d020d0d6e" providerId="ADAL" clId="{DD4149A5-885F-4D50-AC99-9243FCEC726C}" dt="2022-05-30T16:26:55.107" v="0" actId="20577"/>
        <pc:sldMkLst>
          <pc:docMk/>
          <pc:sldMk cId="625772387" sldId="266"/>
        </pc:sldMkLst>
      </pc:sldChg>
      <pc:sldChg chg="modNotesTx">
        <pc:chgData name="Daniel Ah-Thion" userId="d34e9db3-4ce5-4440-a69b-422d020d0d6e" providerId="ADAL" clId="{DD4149A5-885F-4D50-AC99-9243FCEC726C}" dt="2022-05-30T16:27:17.648" v="7"/>
        <pc:sldMkLst>
          <pc:docMk/>
          <pc:sldMk cId="2337862542" sldId="269"/>
        </pc:sldMkLst>
      </pc:sldChg>
      <pc:sldChg chg="modNotesTx">
        <pc:chgData name="Daniel Ah-Thion" userId="d34e9db3-4ce5-4440-a69b-422d020d0d6e" providerId="ADAL" clId="{DD4149A5-885F-4D50-AC99-9243FCEC726C}" dt="2022-05-30T16:26:57.721" v="2" actId="20577"/>
        <pc:sldMkLst>
          <pc:docMk/>
          <pc:sldMk cId="3058402404" sldId="286"/>
        </pc:sldMkLst>
      </pc:sldChg>
      <pc:sldChg chg="modNotesTx">
        <pc:chgData name="Daniel Ah-Thion" userId="d34e9db3-4ce5-4440-a69b-422d020d0d6e" providerId="ADAL" clId="{DD4149A5-885F-4D50-AC99-9243FCEC726C}" dt="2022-05-30T16:27:06.228" v="5"/>
        <pc:sldMkLst>
          <pc:docMk/>
          <pc:sldMk cId="2580912279" sldId="291"/>
        </pc:sldMkLst>
      </pc:sldChg>
      <pc:sldChg chg="modNotesTx">
        <pc:chgData name="Daniel Ah-Thion" userId="d34e9db3-4ce5-4440-a69b-422d020d0d6e" providerId="ADAL" clId="{DD4149A5-885F-4D50-AC99-9243FCEC726C}" dt="2022-05-30T16:27:08.699" v="6"/>
        <pc:sldMkLst>
          <pc:docMk/>
          <pc:sldMk cId="1149039290" sldId="295"/>
        </pc:sldMkLst>
      </pc:sldChg>
      <pc:sldChg chg="modNotesTx">
        <pc:chgData name="Daniel Ah-Thion" userId="d34e9db3-4ce5-4440-a69b-422d020d0d6e" providerId="ADAL" clId="{DD4149A5-885F-4D50-AC99-9243FCEC726C}" dt="2022-05-30T16:26:56.371" v="1" actId="20577"/>
        <pc:sldMkLst>
          <pc:docMk/>
          <pc:sldMk cId="2379811050" sldId="296"/>
        </pc:sldMkLst>
      </pc:sldChg>
    </pc:docChg>
  </pc:docChgLst>
</pc:chgInfo>
</file>

<file path=ppt/diagrams/_rels/data1.xml.rels><?xml version="1.0" encoding="UTF-8" standalone="yes"?>
<Relationships xmlns="http://schemas.openxmlformats.org/package/2006/relationships"><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104FA-D03E-4EA6-BF0B-7376D4EAB9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44B85F8-E0BB-4B28-8D58-22ED1D070BE3}">
      <dgm:prSet custT="1"/>
      <dgm:spPr/>
      <dgm:t>
        <a:bodyPr/>
        <a:lstStyle/>
        <a:p>
          <a:r>
            <a:rPr lang="en-US" sz="1700" b="1"/>
            <a:t>Version history						16</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29B07F2-8903-41B2-8A33-15ACF66608D8}" type="parTrans" cxnId="{0292A274-82B0-4E92-9B2A-0ED1629CDEBB}">
      <dgm:prSet/>
      <dgm:spPr/>
      <dgm:t>
        <a:bodyPr/>
        <a:lstStyle/>
        <a:p>
          <a:endParaRPr lang="en-US" sz="1700" b="1"/>
        </a:p>
      </dgm:t>
    </dgm:pt>
    <dgm:pt modelId="{D52D09E2-3CED-4A93-A5B1-B5D9AA3D4A68}" type="sibTrans" cxnId="{0292A274-82B0-4E92-9B2A-0ED1629CDEBB}">
      <dgm:prSet/>
      <dgm:spPr/>
      <dgm:t>
        <a:bodyPr/>
        <a:lstStyle/>
        <a:p>
          <a:endParaRPr lang="en-US" sz="1700" b="1"/>
        </a:p>
      </dgm:t>
    </dgm:pt>
    <dgm:pt modelId="{8535DAC5-59EC-1244-BD00-906F00E4CB55}">
      <dgm:prSet custT="1"/>
      <dgm:spPr/>
      <dgm:t>
        <a:bodyPr/>
        <a:lstStyle/>
        <a:p>
          <a:pPr rtl="0"/>
          <a:r>
            <a:rPr lang="en-US" sz="1700" b="1">
              <a:solidFill>
                <a:schemeClr val="bg1"/>
              </a:solidFill>
              <a:latin typeface="+mn-lt"/>
              <a:ea typeface="+mj-ea"/>
              <a:cs typeface="Arial"/>
            </a:rPr>
            <a:t>Blood Pressure Check Service Technical Toolkit overview	2</a:t>
          </a:r>
        </a:p>
      </dgm:t>
    </dgm:pt>
    <dgm:pt modelId="{26732410-5F6B-CE4F-9AF4-C30D71DCB790}" type="parTrans" cxnId="{3D787875-4CCC-7B48-BAAF-B7D7F0893919}">
      <dgm:prSet/>
      <dgm:spPr/>
      <dgm:t>
        <a:bodyPr/>
        <a:lstStyle/>
        <a:p>
          <a:endParaRPr lang="en-GB" sz="1700" b="1"/>
        </a:p>
      </dgm:t>
    </dgm:pt>
    <dgm:pt modelId="{73137B52-192F-9E4F-8E3D-C3CAD0767009}" type="sibTrans" cxnId="{3D787875-4CCC-7B48-BAAF-B7D7F0893919}">
      <dgm:prSet/>
      <dgm:spPr/>
      <dgm:t>
        <a:bodyPr/>
        <a:lstStyle/>
        <a:p>
          <a:endParaRPr lang="en-GB" sz="1700" b="1"/>
        </a:p>
      </dgm:t>
    </dgm:pt>
    <dgm:pt modelId="{1320C51B-7A16-F442-A485-D45AF2C7BAB5}">
      <dgm:prSet custT="1"/>
      <dgm:spPr/>
      <dgm:t>
        <a:bodyPr/>
        <a:lstStyle/>
        <a:p>
          <a:pPr rtl="0">
            <a:lnSpc>
              <a:spcPct val="100000"/>
            </a:lnSpc>
          </a:pPr>
          <a:r>
            <a:rPr lang="en-US" sz="1700" b="1">
              <a:solidFill>
                <a:schemeClr val="bg1"/>
              </a:solidFill>
              <a:latin typeface="+mn-lt"/>
              <a:ea typeface="+mj-ea"/>
              <a:cs typeface="Arial"/>
            </a:rPr>
            <a:t>Scope of </a:t>
          </a:r>
          <a:r>
            <a:rPr lang="en-US" sz="1700" b="1"/>
            <a:t>Blood Pressure Check Service			3</a:t>
          </a:r>
          <a:endParaRPr lang="en-GB" sz="1700" b="1"/>
        </a:p>
      </dgm:t>
    </dgm:pt>
    <dgm:pt modelId="{793D1F05-4698-F540-B8B1-6E073DFC0CB5}" type="parTrans" cxnId="{CAFF8404-0F42-0545-B3EC-C53FBB73CA1B}">
      <dgm:prSet/>
      <dgm:spPr/>
      <dgm:t>
        <a:bodyPr/>
        <a:lstStyle/>
        <a:p>
          <a:endParaRPr lang="en-GB" sz="1700" b="1"/>
        </a:p>
      </dgm:t>
    </dgm:pt>
    <dgm:pt modelId="{76531201-FAFE-004D-8290-FA5F00DA3E87}" type="sibTrans" cxnId="{CAFF8404-0F42-0545-B3EC-C53FBB73CA1B}">
      <dgm:prSet/>
      <dgm:spPr/>
      <dgm:t>
        <a:bodyPr/>
        <a:lstStyle/>
        <a:p>
          <a:endParaRPr lang="en-GB" sz="1700" b="1"/>
        </a:p>
      </dgm:t>
    </dgm:pt>
    <dgm:pt modelId="{AFEF8685-DFA6-4C0E-A10F-D87EB3ADBFC9}">
      <dgm:prSet custT="1"/>
      <dgm:spPr/>
      <dgm:t>
        <a:bodyPr/>
        <a:lstStyle/>
        <a:p>
          <a:pPr rtl="0"/>
          <a:r>
            <a:rPr lang="en-US" sz="1700" b="1"/>
            <a:t>Blood Pressure Check Service </a:t>
          </a:r>
          <a:r>
            <a:rPr lang="en-GB" sz="1700" b="1">
              <a:latin typeface="+mn-lt"/>
            </a:rPr>
            <a:t>pathway flow diagram	4</a:t>
          </a:r>
        </a:p>
      </dgm:t>
    </dgm:pt>
    <dgm:pt modelId="{8630E1C0-8BF0-437A-984D-628657505E7F}" type="parTrans" cxnId="{C60DBB5F-ABFC-43F1-BA05-7EE1F7E0BA25}">
      <dgm:prSet/>
      <dgm:spPr/>
      <dgm:t>
        <a:bodyPr/>
        <a:lstStyle/>
        <a:p>
          <a:endParaRPr lang="en-GB" sz="1700" b="1"/>
        </a:p>
      </dgm:t>
    </dgm:pt>
    <dgm:pt modelId="{FDD8D48A-5B86-4E71-86B5-4B467B81F54F}" type="sibTrans" cxnId="{C60DBB5F-ABFC-43F1-BA05-7EE1F7E0BA25}">
      <dgm:prSet/>
      <dgm:spPr/>
      <dgm:t>
        <a:bodyPr/>
        <a:lstStyle/>
        <a:p>
          <a:endParaRPr lang="en-GB" sz="1700" b="1"/>
        </a:p>
      </dgm:t>
    </dgm:pt>
    <dgm:pt modelId="{89FEFCB1-99AE-4B32-A640-BE61B49DC4B4}">
      <dgm:prSet custT="1"/>
      <dgm:spPr/>
      <dgm:t>
        <a:bodyPr/>
        <a:lstStyle/>
        <a:p>
          <a:pPr rtl="0"/>
          <a:r>
            <a:rPr lang="en-US" sz="1700" b="1"/>
            <a:t>Blood Pressure Check Service</a:t>
          </a:r>
          <a:r>
            <a:rPr lang="en-GB" sz="1700" b="1">
              <a:latin typeface="+mn-lt"/>
            </a:rPr>
            <a:t> </a:t>
          </a:r>
          <a:r>
            <a:rPr lang="en-US" sz="1700" b="1"/>
            <a:t>consultation technical	5 </a:t>
          </a:r>
        </a:p>
        <a:p>
          <a:pPr rtl="0"/>
          <a:r>
            <a:rPr lang="en-US" sz="1700" b="1"/>
            <a:t>components</a:t>
          </a:r>
          <a:endParaRPr lang="en-GB" sz="1700" b="1">
            <a:latin typeface="+mn-lt"/>
          </a:endParaRPr>
        </a:p>
      </dgm:t>
    </dgm:pt>
    <dgm:pt modelId="{0C57E477-C48E-4BD5-A639-DDC4FA5C6E51}" type="parTrans" cxnId="{FB71957C-D248-4E23-8968-A7105104E7B5}">
      <dgm:prSet/>
      <dgm:spPr/>
      <dgm:t>
        <a:bodyPr/>
        <a:lstStyle/>
        <a:p>
          <a:endParaRPr lang="en-GB" sz="1700" b="1"/>
        </a:p>
      </dgm:t>
    </dgm:pt>
    <dgm:pt modelId="{604B8A7E-5A88-4643-8508-0E6A3BD1B79E}" type="sibTrans" cxnId="{FB71957C-D248-4E23-8968-A7105104E7B5}">
      <dgm:prSet/>
      <dgm:spPr/>
      <dgm:t>
        <a:bodyPr/>
        <a:lstStyle/>
        <a:p>
          <a:endParaRPr lang="en-GB" sz="1700" b="1"/>
        </a:p>
      </dgm:t>
    </dgm:pt>
    <dgm:pt modelId="{F3390EA6-E2F4-411E-8C8E-F7E8F89FAB0F}">
      <dgm:prSet custT="1"/>
      <dgm:spPr/>
      <dgm:t>
        <a:bodyPr/>
        <a:lstStyle/>
        <a:p>
          <a:pPr rtl="0"/>
          <a:r>
            <a:rPr lang="en-US" sz="1700" b="1"/>
            <a:t>Blood Pressure Check Service essential required /		6 </a:t>
          </a:r>
        </a:p>
        <a:p>
          <a:pPr rtl="0"/>
          <a:r>
            <a:rPr lang="en-US" sz="1700" b="1"/>
            <a:t>desirable components</a:t>
          </a:r>
          <a:endParaRPr lang="en-GB" sz="1700" b="1">
            <a:latin typeface="+mn-lt"/>
          </a:endParaRPr>
        </a:p>
      </dgm:t>
    </dgm:pt>
    <dgm:pt modelId="{301E83B8-4804-4F59-B8F9-7B0B50B48084}" type="parTrans" cxnId="{C65C7663-58D7-49C2-A698-2D32F10E37FD}">
      <dgm:prSet/>
      <dgm:spPr/>
      <dgm:t>
        <a:bodyPr/>
        <a:lstStyle/>
        <a:p>
          <a:endParaRPr lang="en-GB" sz="1700" b="1"/>
        </a:p>
      </dgm:t>
    </dgm:pt>
    <dgm:pt modelId="{23C3E4DF-7CB5-4D19-BC17-F4124B4229C8}" type="sibTrans" cxnId="{C65C7663-58D7-49C2-A698-2D32F10E37FD}">
      <dgm:prSet/>
      <dgm:spPr/>
      <dgm:t>
        <a:bodyPr/>
        <a:lstStyle/>
        <a:p>
          <a:endParaRPr lang="en-GB" sz="1700" b="1"/>
        </a:p>
      </dgm:t>
    </dgm:pt>
    <dgm:pt modelId="{915E4CCB-E143-4442-BD80-3767B42C52BD}">
      <dgm:prSet custT="1"/>
      <dgm:spPr/>
      <dgm:t>
        <a:bodyPr/>
        <a:lstStyle/>
        <a:p>
          <a:pPr rtl="0"/>
          <a:r>
            <a:rPr lang="en-US" sz="1700" b="1"/>
            <a:t>General Blood Pressure Check Service</a:t>
          </a:r>
          <a:r>
            <a:rPr lang="en-GB" sz="1700" b="1">
              <a:latin typeface="+mn-lt"/>
            </a:rPr>
            <a:t> IT requirements	10</a:t>
          </a:r>
        </a:p>
      </dgm:t>
    </dgm:pt>
    <dgm:pt modelId="{B39BBA92-0197-4D79-BB1B-3297F7112233}" type="parTrans" cxnId="{D297365B-5E69-48A2-B780-C9E03C85072C}">
      <dgm:prSet/>
      <dgm:spPr/>
      <dgm:t>
        <a:bodyPr/>
        <a:lstStyle/>
        <a:p>
          <a:endParaRPr lang="en-GB" sz="1700" b="1"/>
        </a:p>
      </dgm:t>
    </dgm:pt>
    <dgm:pt modelId="{654F571A-FB07-4D73-9305-70168A763A0A}" type="sibTrans" cxnId="{D297365B-5E69-48A2-B780-C9E03C85072C}">
      <dgm:prSet/>
      <dgm:spPr/>
      <dgm:t>
        <a:bodyPr/>
        <a:lstStyle/>
        <a:p>
          <a:endParaRPr lang="en-GB" sz="1700" b="1"/>
        </a:p>
      </dgm:t>
    </dgm:pt>
    <dgm:pt modelId="{CC29367B-3812-4FD2-B8E4-1E3133B7515D}">
      <dgm:prSet custT="1"/>
      <dgm:spPr/>
      <dgm:t>
        <a:bodyPr/>
        <a:lstStyle/>
        <a:p>
          <a:r>
            <a:rPr lang="en-GB" sz="1700" b="1">
              <a:latin typeface="+mn-lt"/>
            </a:rPr>
            <a:t>Contact details						14 </a:t>
          </a:r>
        </a:p>
      </dgm:t>
    </dgm:pt>
    <dgm:pt modelId="{56C59FA5-735A-4AAA-B5C2-469A166BB766}" type="parTrans" cxnId="{1BFBCD83-28AB-42CD-8040-B2E6061332B2}">
      <dgm:prSet/>
      <dgm:spPr/>
      <dgm:t>
        <a:bodyPr/>
        <a:lstStyle/>
        <a:p>
          <a:endParaRPr lang="en-GB" sz="1700" b="1"/>
        </a:p>
      </dgm:t>
    </dgm:pt>
    <dgm:pt modelId="{0DBD6EE3-92D4-4045-833F-2659FD2ECBE9}" type="sibTrans" cxnId="{1BFBCD83-28AB-42CD-8040-B2E6061332B2}">
      <dgm:prSet/>
      <dgm:spPr/>
      <dgm:t>
        <a:bodyPr/>
        <a:lstStyle/>
        <a:p>
          <a:endParaRPr lang="en-GB" sz="1700" b="1"/>
        </a:p>
      </dgm:t>
    </dgm:pt>
    <dgm:pt modelId="{AC7A1A08-A533-A84D-AC9C-4795D612852A}">
      <dgm:prSet custT="1"/>
      <dgm:spPr/>
      <dgm:t>
        <a:bodyPr/>
        <a:lstStyle/>
        <a:p>
          <a:r>
            <a:rPr lang="en-GB" sz="1700" b="1"/>
            <a:t>Approval Sign-off Sheet					15</a:t>
          </a:r>
        </a:p>
      </dgm:t>
    </dgm:pt>
    <dgm:pt modelId="{BC3A1BE4-2DF8-9A40-BC04-CAF08B3B527B}" type="parTrans" cxnId="{ADB9085D-341D-FE4E-9660-F810063002CD}">
      <dgm:prSet/>
      <dgm:spPr/>
      <dgm:t>
        <a:bodyPr/>
        <a:lstStyle/>
        <a:p>
          <a:endParaRPr lang="en-GB" sz="1700"/>
        </a:p>
      </dgm:t>
    </dgm:pt>
    <dgm:pt modelId="{30A53D15-A445-FF4D-B17F-4E6FBF4009B3}" type="sibTrans" cxnId="{ADB9085D-341D-FE4E-9660-F810063002CD}">
      <dgm:prSet/>
      <dgm:spPr/>
      <dgm:t>
        <a:bodyPr/>
        <a:lstStyle/>
        <a:p>
          <a:endParaRPr lang="en-GB" sz="1700"/>
        </a:p>
      </dgm:t>
    </dgm:pt>
    <dgm:pt modelId="{F23B8956-5450-A747-BFC8-D264DBE9A4D7}" type="pres">
      <dgm:prSet presAssocID="{44C104FA-D03E-4EA6-BF0B-7376D4EAB9D4}" presName="linear" presStyleCnt="0">
        <dgm:presLayoutVars>
          <dgm:animLvl val="lvl"/>
          <dgm:resizeHandles val="exact"/>
        </dgm:presLayoutVars>
      </dgm:prSet>
      <dgm:spPr/>
    </dgm:pt>
    <dgm:pt modelId="{A910F633-AB85-AD42-BC32-092E013E2B3F}" type="pres">
      <dgm:prSet presAssocID="{8535DAC5-59EC-1244-BD00-906F00E4CB55}" presName="parentText" presStyleLbl="node1" presStyleIdx="0" presStyleCnt="9">
        <dgm:presLayoutVars>
          <dgm:chMax val="0"/>
          <dgm:bulletEnabled val="1"/>
        </dgm:presLayoutVars>
      </dgm:prSet>
      <dgm:spPr/>
    </dgm:pt>
    <dgm:pt modelId="{8206519E-32A1-F647-B395-99363333C1EB}" type="pres">
      <dgm:prSet presAssocID="{73137B52-192F-9E4F-8E3D-C3CAD0767009}" presName="spacer" presStyleCnt="0"/>
      <dgm:spPr/>
    </dgm:pt>
    <dgm:pt modelId="{401FD981-6462-6D44-8806-02603955DA36}" type="pres">
      <dgm:prSet presAssocID="{1320C51B-7A16-F442-A485-D45AF2C7BAB5}" presName="parentText" presStyleLbl="node1" presStyleIdx="1" presStyleCnt="9">
        <dgm:presLayoutVars>
          <dgm:chMax val="0"/>
          <dgm:bulletEnabled val="1"/>
        </dgm:presLayoutVars>
      </dgm:prSet>
      <dgm:spPr/>
    </dgm:pt>
    <dgm:pt modelId="{94F3946E-0EE6-3849-BDA7-B5F621A0901D}" type="pres">
      <dgm:prSet presAssocID="{76531201-FAFE-004D-8290-FA5F00DA3E87}" presName="spacer" presStyleCnt="0"/>
      <dgm:spPr/>
    </dgm:pt>
    <dgm:pt modelId="{4B1FC7EA-6970-4821-8CB6-CE589E710341}" type="pres">
      <dgm:prSet presAssocID="{AFEF8685-DFA6-4C0E-A10F-D87EB3ADBFC9}" presName="parentText" presStyleLbl="node1" presStyleIdx="2" presStyleCnt="9">
        <dgm:presLayoutVars>
          <dgm:chMax val="0"/>
          <dgm:bulletEnabled val="1"/>
        </dgm:presLayoutVars>
      </dgm:prSet>
      <dgm:spPr/>
    </dgm:pt>
    <dgm:pt modelId="{30A4783F-A471-47BF-9F68-F611339C8014}" type="pres">
      <dgm:prSet presAssocID="{FDD8D48A-5B86-4E71-86B5-4B467B81F54F}" presName="spacer" presStyleCnt="0"/>
      <dgm:spPr/>
    </dgm:pt>
    <dgm:pt modelId="{4F6DEB1C-49AC-499C-B69F-A1350D3B19ED}" type="pres">
      <dgm:prSet presAssocID="{89FEFCB1-99AE-4B32-A640-BE61B49DC4B4}" presName="parentText" presStyleLbl="node1" presStyleIdx="3" presStyleCnt="9">
        <dgm:presLayoutVars>
          <dgm:chMax val="0"/>
          <dgm:bulletEnabled val="1"/>
        </dgm:presLayoutVars>
      </dgm:prSet>
      <dgm:spPr/>
    </dgm:pt>
    <dgm:pt modelId="{7D4745C1-CA62-4510-B285-EA16A48A6911}" type="pres">
      <dgm:prSet presAssocID="{604B8A7E-5A88-4643-8508-0E6A3BD1B79E}" presName="spacer" presStyleCnt="0"/>
      <dgm:spPr/>
    </dgm:pt>
    <dgm:pt modelId="{993704B3-66FE-4A34-9DD1-32B3B109F27B}" type="pres">
      <dgm:prSet presAssocID="{F3390EA6-E2F4-411E-8C8E-F7E8F89FAB0F}" presName="parentText" presStyleLbl="node1" presStyleIdx="4" presStyleCnt="9">
        <dgm:presLayoutVars>
          <dgm:chMax val="0"/>
          <dgm:bulletEnabled val="1"/>
        </dgm:presLayoutVars>
      </dgm:prSet>
      <dgm:spPr/>
    </dgm:pt>
    <dgm:pt modelId="{B6F28141-3301-4768-A239-DA7743CE4327}" type="pres">
      <dgm:prSet presAssocID="{23C3E4DF-7CB5-4D19-BC17-F4124B4229C8}" presName="spacer" presStyleCnt="0"/>
      <dgm:spPr/>
    </dgm:pt>
    <dgm:pt modelId="{D1E65BAA-CD75-4D81-8D9D-852324955162}" type="pres">
      <dgm:prSet presAssocID="{915E4CCB-E143-4442-BD80-3767B42C52BD}" presName="parentText" presStyleLbl="node1" presStyleIdx="5" presStyleCnt="9">
        <dgm:presLayoutVars>
          <dgm:chMax val="0"/>
          <dgm:bulletEnabled val="1"/>
        </dgm:presLayoutVars>
      </dgm:prSet>
      <dgm:spPr/>
    </dgm:pt>
    <dgm:pt modelId="{21263156-08AE-4747-B2A3-7002F0FEA343}" type="pres">
      <dgm:prSet presAssocID="{654F571A-FB07-4D73-9305-70168A763A0A}" presName="spacer" presStyleCnt="0"/>
      <dgm:spPr/>
    </dgm:pt>
    <dgm:pt modelId="{234A5AC2-2ABC-43D2-95ED-B252B9F4A413}" type="pres">
      <dgm:prSet presAssocID="{CC29367B-3812-4FD2-B8E4-1E3133B7515D}" presName="parentText" presStyleLbl="node1" presStyleIdx="6" presStyleCnt="9">
        <dgm:presLayoutVars>
          <dgm:chMax val="0"/>
          <dgm:bulletEnabled val="1"/>
        </dgm:presLayoutVars>
      </dgm:prSet>
      <dgm:spPr/>
    </dgm:pt>
    <dgm:pt modelId="{AE18B31B-B213-4ED0-8BF1-D668FFB298FC}" type="pres">
      <dgm:prSet presAssocID="{0DBD6EE3-92D4-4045-833F-2659FD2ECBE9}" presName="spacer" presStyleCnt="0"/>
      <dgm:spPr/>
    </dgm:pt>
    <dgm:pt modelId="{A0006EAB-6AD8-204E-8E2C-790092AB14B7}" type="pres">
      <dgm:prSet presAssocID="{AC7A1A08-A533-A84D-AC9C-4795D612852A}" presName="parentText" presStyleLbl="node1" presStyleIdx="7" presStyleCnt="9">
        <dgm:presLayoutVars>
          <dgm:chMax val="0"/>
          <dgm:bulletEnabled val="1"/>
        </dgm:presLayoutVars>
      </dgm:prSet>
      <dgm:spPr/>
    </dgm:pt>
    <dgm:pt modelId="{DFAFEE10-B234-414D-B9C1-DC4E0B8F6FF3}" type="pres">
      <dgm:prSet presAssocID="{30A53D15-A445-FF4D-B17F-4E6FBF4009B3}" presName="spacer" presStyleCnt="0"/>
      <dgm:spPr/>
    </dgm:pt>
    <dgm:pt modelId="{3B5B75AA-1CC2-F646-A94A-5DB016E435E6}" type="pres">
      <dgm:prSet presAssocID="{D44B85F8-E0BB-4B28-8D58-22ED1D070BE3}" presName="parentText" presStyleLbl="node1" presStyleIdx="8" presStyleCnt="9">
        <dgm:presLayoutVars>
          <dgm:chMax val="0"/>
          <dgm:bulletEnabled val="1"/>
        </dgm:presLayoutVars>
      </dgm:prSet>
      <dgm:spPr/>
    </dgm:pt>
  </dgm:ptLst>
  <dgm:cxnLst>
    <dgm:cxn modelId="{CAFF8404-0F42-0545-B3EC-C53FBB73CA1B}" srcId="{44C104FA-D03E-4EA6-BF0B-7376D4EAB9D4}" destId="{1320C51B-7A16-F442-A485-D45AF2C7BAB5}" srcOrd="1" destOrd="0" parTransId="{793D1F05-4698-F540-B8B1-6E073DFC0CB5}" sibTransId="{76531201-FAFE-004D-8290-FA5F00DA3E87}"/>
    <dgm:cxn modelId="{4ED40C19-A655-BE4F-9CF3-1DD82F99DAE4}" type="presOf" srcId="{44C104FA-D03E-4EA6-BF0B-7376D4EAB9D4}" destId="{F23B8956-5450-A747-BFC8-D264DBE9A4D7}" srcOrd="0" destOrd="0" presId="urn:microsoft.com/office/officeart/2005/8/layout/vList2"/>
    <dgm:cxn modelId="{D297365B-5E69-48A2-B780-C9E03C85072C}" srcId="{44C104FA-D03E-4EA6-BF0B-7376D4EAB9D4}" destId="{915E4CCB-E143-4442-BD80-3767B42C52BD}" srcOrd="5" destOrd="0" parTransId="{B39BBA92-0197-4D79-BB1B-3297F7112233}" sibTransId="{654F571A-FB07-4D73-9305-70168A763A0A}"/>
    <dgm:cxn modelId="{34955D5C-B223-D24A-B655-2BD42C1B8FC8}" type="presOf" srcId="{1320C51B-7A16-F442-A485-D45AF2C7BAB5}" destId="{401FD981-6462-6D44-8806-02603955DA36}" srcOrd="0" destOrd="0" presId="urn:microsoft.com/office/officeart/2005/8/layout/vList2"/>
    <dgm:cxn modelId="{ADB9085D-341D-FE4E-9660-F810063002CD}" srcId="{44C104FA-D03E-4EA6-BF0B-7376D4EAB9D4}" destId="{AC7A1A08-A533-A84D-AC9C-4795D612852A}" srcOrd="7" destOrd="0" parTransId="{BC3A1BE4-2DF8-9A40-BC04-CAF08B3B527B}" sibTransId="{30A53D15-A445-FF4D-B17F-4E6FBF4009B3}"/>
    <dgm:cxn modelId="{C60DBB5F-ABFC-43F1-BA05-7EE1F7E0BA25}" srcId="{44C104FA-D03E-4EA6-BF0B-7376D4EAB9D4}" destId="{AFEF8685-DFA6-4C0E-A10F-D87EB3ADBFC9}" srcOrd="2" destOrd="0" parTransId="{8630E1C0-8BF0-437A-984D-628657505E7F}" sibTransId="{FDD8D48A-5B86-4E71-86B5-4B467B81F54F}"/>
    <dgm:cxn modelId="{C65C7663-58D7-49C2-A698-2D32F10E37FD}" srcId="{44C104FA-D03E-4EA6-BF0B-7376D4EAB9D4}" destId="{F3390EA6-E2F4-411E-8C8E-F7E8F89FAB0F}" srcOrd="4" destOrd="0" parTransId="{301E83B8-4804-4F59-B8F9-7B0B50B48084}" sibTransId="{23C3E4DF-7CB5-4D19-BC17-F4124B4229C8}"/>
    <dgm:cxn modelId="{0292A274-82B0-4E92-9B2A-0ED1629CDEBB}" srcId="{44C104FA-D03E-4EA6-BF0B-7376D4EAB9D4}" destId="{D44B85F8-E0BB-4B28-8D58-22ED1D070BE3}" srcOrd="8" destOrd="0" parTransId="{A29B07F2-8903-41B2-8A33-15ACF66608D8}" sibTransId="{D52D09E2-3CED-4A93-A5B1-B5D9AA3D4A68}"/>
    <dgm:cxn modelId="{3D787875-4CCC-7B48-BAAF-B7D7F0893919}" srcId="{44C104FA-D03E-4EA6-BF0B-7376D4EAB9D4}" destId="{8535DAC5-59EC-1244-BD00-906F00E4CB55}" srcOrd="0" destOrd="0" parTransId="{26732410-5F6B-CE4F-9AF4-C30D71DCB790}" sibTransId="{73137B52-192F-9E4F-8E3D-C3CAD0767009}"/>
    <dgm:cxn modelId="{FB71957C-D248-4E23-8968-A7105104E7B5}" srcId="{44C104FA-D03E-4EA6-BF0B-7376D4EAB9D4}" destId="{89FEFCB1-99AE-4B32-A640-BE61B49DC4B4}" srcOrd="3" destOrd="0" parTransId="{0C57E477-C48E-4BD5-A639-DDC4FA5C6E51}" sibTransId="{604B8A7E-5A88-4643-8508-0E6A3BD1B79E}"/>
    <dgm:cxn modelId="{1BFBCD83-28AB-42CD-8040-B2E6061332B2}" srcId="{44C104FA-D03E-4EA6-BF0B-7376D4EAB9D4}" destId="{CC29367B-3812-4FD2-B8E4-1E3133B7515D}" srcOrd="6" destOrd="0" parTransId="{56C59FA5-735A-4AAA-B5C2-469A166BB766}" sibTransId="{0DBD6EE3-92D4-4045-833F-2659FD2ECBE9}"/>
    <dgm:cxn modelId="{46D05F88-FBD7-48C7-A943-089A95E20FB8}" type="presOf" srcId="{CC29367B-3812-4FD2-B8E4-1E3133B7515D}" destId="{234A5AC2-2ABC-43D2-95ED-B252B9F4A413}" srcOrd="0" destOrd="0" presId="urn:microsoft.com/office/officeart/2005/8/layout/vList2"/>
    <dgm:cxn modelId="{16B5CB8E-E883-4F3F-8B2D-89366CA3ED5C}" type="presOf" srcId="{AFEF8685-DFA6-4C0E-A10F-D87EB3ADBFC9}" destId="{4B1FC7EA-6970-4821-8CB6-CE589E710341}" srcOrd="0" destOrd="0" presId="urn:microsoft.com/office/officeart/2005/8/layout/vList2"/>
    <dgm:cxn modelId="{BD6E5396-C0B1-934E-84A9-F579B4C5E924}" type="presOf" srcId="{AC7A1A08-A533-A84D-AC9C-4795D612852A}" destId="{A0006EAB-6AD8-204E-8E2C-790092AB14B7}" srcOrd="0" destOrd="0" presId="urn:microsoft.com/office/officeart/2005/8/layout/vList2"/>
    <dgm:cxn modelId="{73E40DAE-C3BC-4C88-AE3E-3714813A1530}" type="presOf" srcId="{915E4CCB-E143-4442-BD80-3767B42C52BD}" destId="{D1E65BAA-CD75-4D81-8D9D-852324955162}" srcOrd="0" destOrd="0" presId="urn:microsoft.com/office/officeart/2005/8/layout/vList2"/>
    <dgm:cxn modelId="{3FD3F8B0-1422-47D7-974A-E1E23E74C406}" type="presOf" srcId="{F3390EA6-E2F4-411E-8C8E-F7E8F89FAB0F}" destId="{993704B3-66FE-4A34-9DD1-32B3B109F27B}" srcOrd="0" destOrd="0" presId="urn:microsoft.com/office/officeart/2005/8/layout/vList2"/>
    <dgm:cxn modelId="{CDF022BE-89AB-488B-8D4B-F29F83380D19}" type="presOf" srcId="{89FEFCB1-99AE-4B32-A640-BE61B49DC4B4}" destId="{4F6DEB1C-49AC-499C-B69F-A1350D3B19ED}" srcOrd="0" destOrd="0" presId="urn:microsoft.com/office/officeart/2005/8/layout/vList2"/>
    <dgm:cxn modelId="{AD9827CB-F3FB-0C45-9F2A-4D6D8163BAA6}" type="presOf" srcId="{D44B85F8-E0BB-4B28-8D58-22ED1D070BE3}" destId="{3B5B75AA-1CC2-F646-A94A-5DB016E435E6}" srcOrd="0" destOrd="0" presId="urn:microsoft.com/office/officeart/2005/8/layout/vList2"/>
    <dgm:cxn modelId="{A24740E9-2C16-8C4A-BFCF-6E6EEE3441AF}" type="presOf" srcId="{8535DAC5-59EC-1244-BD00-906F00E4CB55}" destId="{A910F633-AB85-AD42-BC32-092E013E2B3F}" srcOrd="0" destOrd="0" presId="urn:microsoft.com/office/officeart/2005/8/layout/vList2"/>
    <dgm:cxn modelId="{8155DAA7-B45F-074A-BD47-0071789FCF5D}" type="presParOf" srcId="{F23B8956-5450-A747-BFC8-D264DBE9A4D7}" destId="{A910F633-AB85-AD42-BC32-092E013E2B3F}" srcOrd="0" destOrd="0" presId="urn:microsoft.com/office/officeart/2005/8/layout/vList2"/>
    <dgm:cxn modelId="{2DA0F761-054D-A044-831F-5B9991319D28}" type="presParOf" srcId="{F23B8956-5450-A747-BFC8-D264DBE9A4D7}" destId="{8206519E-32A1-F647-B395-99363333C1EB}" srcOrd="1" destOrd="0" presId="urn:microsoft.com/office/officeart/2005/8/layout/vList2"/>
    <dgm:cxn modelId="{C4890BA9-2BC1-C04B-93B7-130E59F1522F}" type="presParOf" srcId="{F23B8956-5450-A747-BFC8-D264DBE9A4D7}" destId="{401FD981-6462-6D44-8806-02603955DA36}" srcOrd="2" destOrd="0" presId="urn:microsoft.com/office/officeart/2005/8/layout/vList2"/>
    <dgm:cxn modelId="{7CBAA63E-EC43-CD4D-B063-D9DDACF328BD}" type="presParOf" srcId="{F23B8956-5450-A747-BFC8-D264DBE9A4D7}" destId="{94F3946E-0EE6-3849-BDA7-B5F621A0901D}" srcOrd="3" destOrd="0" presId="urn:microsoft.com/office/officeart/2005/8/layout/vList2"/>
    <dgm:cxn modelId="{ED7AF85F-5DE1-414A-B40C-5890FE872914}" type="presParOf" srcId="{F23B8956-5450-A747-BFC8-D264DBE9A4D7}" destId="{4B1FC7EA-6970-4821-8CB6-CE589E710341}" srcOrd="4" destOrd="0" presId="urn:microsoft.com/office/officeart/2005/8/layout/vList2"/>
    <dgm:cxn modelId="{07EFB9EE-CF25-40DE-8D55-75FBD7977FF5}" type="presParOf" srcId="{F23B8956-5450-A747-BFC8-D264DBE9A4D7}" destId="{30A4783F-A471-47BF-9F68-F611339C8014}" srcOrd="5" destOrd="0" presId="urn:microsoft.com/office/officeart/2005/8/layout/vList2"/>
    <dgm:cxn modelId="{97F26116-51AE-43A6-8893-605C6A5A784E}" type="presParOf" srcId="{F23B8956-5450-A747-BFC8-D264DBE9A4D7}" destId="{4F6DEB1C-49AC-499C-B69F-A1350D3B19ED}" srcOrd="6" destOrd="0" presId="urn:microsoft.com/office/officeart/2005/8/layout/vList2"/>
    <dgm:cxn modelId="{6F21DC8B-5FD3-476D-AC6A-FB511BF425EF}" type="presParOf" srcId="{F23B8956-5450-A747-BFC8-D264DBE9A4D7}" destId="{7D4745C1-CA62-4510-B285-EA16A48A6911}" srcOrd="7" destOrd="0" presId="urn:microsoft.com/office/officeart/2005/8/layout/vList2"/>
    <dgm:cxn modelId="{B94F3E72-E1CC-4582-8058-65300E9A4B36}" type="presParOf" srcId="{F23B8956-5450-A747-BFC8-D264DBE9A4D7}" destId="{993704B3-66FE-4A34-9DD1-32B3B109F27B}" srcOrd="8" destOrd="0" presId="urn:microsoft.com/office/officeart/2005/8/layout/vList2"/>
    <dgm:cxn modelId="{35BEC94F-E1F7-4668-B356-D2B316D144C3}" type="presParOf" srcId="{F23B8956-5450-A747-BFC8-D264DBE9A4D7}" destId="{B6F28141-3301-4768-A239-DA7743CE4327}" srcOrd="9" destOrd="0" presId="urn:microsoft.com/office/officeart/2005/8/layout/vList2"/>
    <dgm:cxn modelId="{EDD369CE-AB61-4843-AC7F-6175F42E11AB}" type="presParOf" srcId="{F23B8956-5450-A747-BFC8-D264DBE9A4D7}" destId="{D1E65BAA-CD75-4D81-8D9D-852324955162}" srcOrd="10" destOrd="0" presId="urn:microsoft.com/office/officeart/2005/8/layout/vList2"/>
    <dgm:cxn modelId="{935927F0-7EF8-4073-9038-2A2CDAD274B3}" type="presParOf" srcId="{F23B8956-5450-A747-BFC8-D264DBE9A4D7}" destId="{21263156-08AE-4747-B2A3-7002F0FEA343}" srcOrd="11" destOrd="0" presId="urn:microsoft.com/office/officeart/2005/8/layout/vList2"/>
    <dgm:cxn modelId="{1F07FBC6-CE75-4955-9174-DE764DBD2B6E}" type="presParOf" srcId="{F23B8956-5450-A747-BFC8-D264DBE9A4D7}" destId="{234A5AC2-2ABC-43D2-95ED-B252B9F4A413}" srcOrd="12" destOrd="0" presId="urn:microsoft.com/office/officeart/2005/8/layout/vList2"/>
    <dgm:cxn modelId="{6EBE5CD6-1334-43D1-91D4-AC11AED465A7}" type="presParOf" srcId="{F23B8956-5450-A747-BFC8-D264DBE9A4D7}" destId="{AE18B31B-B213-4ED0-8BF1-D668FFB298FC}" srcOrd="13" destOrd="0" presId="urn:microsoft.com/office/officeart/2005/8/layout/vList2"/>
    <dgm:cxn modelId="{B8D6F44F-D77C-1E41-9638-B7DBCFC116A6}" type="presParOf" srcId="{F23B8956-5450-A747-BFC8-D264DBE9A4D7}" destId="{A0006EAB-6AD8-204E-8E2C-790092AB14B7}" srcOrd="14" destOrd="0" presId="urn:microsoft.com/office/officeart/2005/8/layout/vList2"/>
    <dgm:cxn modelId="{92EE30EA-D334-4245-BB7A-FD06411B68E4}" type="presParOf" srcId="{F23B8956-5450-A747-BFC8-D264DBE9A4D7}" destId="{DFAFEE10-B234-414D-B9C1-DC4E0B8F6FF3}" srcOrd="15" destOrd="0" presId="urn:microsoft.com/office/officeart/2005/8/layout/vList2"/>
    <dgm:cxn modelId="{7FD2B3B2-4345-DA44-836B-1D27D69741C9}" type="presParOf" srcId="{F23B8956-5450-A747-BFC8-D264DBE9A4D7}" destId="{3B5B75AA-1CC2-F646-A94A-5DB016E435E6}"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0F633-AB85-AD42-BC32-092E013E2B3F}">
      <dsp:nvSpPr>
        <dsp:cNvPr id="0" name=""/>
        <dsp:cNvSpPr/>
      </dsp:nvSpPr>
      <dsp:spPr>
        <a:xfrm>
          <a:off x="0" y="777"/>
          <a:ext cx="6263640" cy="6016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solidFill>
                <a:schemeClr val="bg1"/>
              </a:solidFill>
              <a:latin typeface="+mn-lt"/>
              <a:ea typeface="+mj-ea"/>
              <a:cs typeface="Arial"/>
            </a:rPr>
            <a:t>Blood Pressure Check Service Technical Toolkit overview	2</a:t>
          </a:r>
        </a:p>
      </dsp:txBody>
      <dsp:txXfrm>
        <a:off x="29369" y="30146"/>
        <a:ext cx="6204902" cy="542896"/>
      </dsp:txXfrm>
    </dsp:sp>
    <dsp:sp modelId="{401FD981-6462-6D44-8806-02603955DA36}">
      <dsp:nvSpPr>
        <dsp:cNvPr id="0" name=""/>
        <dsp:cNvSpPr/>
      </dsp:nvSpPr>
      <dsp:spPr>
        <a:xfrm>
          <a:off x="0" y="613464"/>
          <a:ext cx="6263640" cy="601634"/>
        </a:xfrm>
        <a:prstGeom prst="round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100000"/>
            </a:lnSpc>
            <a:spcBef>
              <a:spcPct val="0"/>
            </a:spcBef>
            <a:spcAft>
              <a:spcPct val="35000"/>
            </a:spcAft>
            <a:buNone/>
          </a:pPr>
          <a:r>
            <a:rPr lang="en-US" sz="1700" b="1" kern="1200">
              <a:solidFill>
                <a:schemeClr val="bg1"/>
              </a:solidFill>
              <a:latin typeface="+mn-lt"/>
              <a:ea typeface="+mj-ea"/>
              <a:cs typeface="Arial"/>
            </a:rPr>
            <a:t>Scope of </a:t>
          </a:r>
          <a:r>
            <a:rPr lang="en-US" sz="1700" b="1" kern="1200"/>
            <a:t>Blood Pressure Check Service			3</a:t>
          </a:r>
          <a:endParaRPr lang="en-GB" sz="1700" b="1" kern="1200"/>
        </a:p>
      </dsp:txBody>
      <dsp:txXfrm>
        <a:off x="29369" y="642833"/>
        <a:ext cx="6204902" cy="542896"/>
      </dsp:txXfrm>
    </dsp:sp>
    <dsp:sp modelId="{4B1FC7EA-6970-4821-8CB6-CE589E710341}">
      <dsp:nvSpPr>
        <dsp:cNvPr id="0" name=""/>
        <dsp:cNvSpPr/>
      </dsp:nvSpPr>
      <dsp:spPr>
        <a:xfrm>
          <a:off x="0" y="1226151"/>
          <a:ext cx="6263640" cy="601634"/>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Blood Pressure Check Service </a:t>
          </a:r>
          <a:r>
            <a:rPr lang="en-GB" sz="1700" b="1" kern="1200">
              <a:latin typeface="+mn-lt"/>
            </a:rPr>
            <a:t>pathway flow diagram	4</a:t>
          </a:r>
        </a:p>
      </dsp:txBody>
      <dsp:txXfrm>
        <a:off x="29369" y="1255520"/>
        <a:ext cx="6204902" cy="542896"/>
      </dsp:txXfrm>
    </dsp:sp>
    <dsp:sp modelId="{4F6DEB1C-49AC-499C-B69F-A1350D3B19ED}">
      <dsp:nvSpPr>
        <dsp:cNvPr id="0" name=""/>
        <dsp:cNvSpPr/>
      </dsp:nvSpPr>
      <dsp:spPr>
        <a:xfrm>
          <a:off x="0" y="1838839"/>
          <a:ext cx="6263640" cy="601634"/>
        </a:xfrm>
        <a:prstGeom prst="round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Blood Pressure Check Service</a:t>
          </a:r>
          <a:r>
            <a:rPr lang="en-GB" sz="1700" b="1" kern="1200">
              <a:latin typeface="+mn-lt"/>
            </a:rPr>
            <a:t> </a:t>
          </a:r>
          <a:r>
            <a:rPr lang="en-US" sz="1700" b="1" kern="1200"/>
            <a:t>consultation technical	5 </a:t>
          </a:r>
        </a:p>
        <a:p>
          <a:pPr marL="0" lvl="0" indent="0" algn="l" defTabSz="755650" rtl="0">
            <a:lnSpc>
              <a:spcPct val="90000"/>
            </a:lnSpc>
            <a:spcBef>
              <a:spcPct val="0"/>
            </a:spcBef>
            <a:spcAft>
              <a:spcPct val="35000"/>
            </a:spcAft>
            <a:buNone/>
          </a:pPr>
          <a:r>
            <a:rPr lang="en-US" sz="1700" b="1" kern="1200"/>
            <a:t>components</a:t>
          </a:r>
          <a:endParaRPr lang="en-GB" sz="1700" b="1" kern="1200">
            <a:latin typeface="+mn-lt"/>
          </a:endParaRPr>
        </a:p>
      </dsp:txBody>
      <dsp:txXfrm>
        <a:off x="29369" y="1868208"/>
        <a:ext cx="6204902" cy="542896"/>
      </dsp:txXfrm>
    </dsp:sp>
    <dsp:sp modelId="{993704B3-66FE-4A34-9DD1-32B3B109F27B}">
      <dsp:nvSpPr>
        <dsp:cNvPr id="0" name=""/>
        <dsp:cNvSpPr/>
      </dsp:nvSpPr>
      <dsp:spPr>
        <a:xfrm>
          <a:off x="0" y="2451526"/>
          <a:ext cx="6263640" cy="60163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Blood Pressure Check Service essential required /		6 </a:t>
          </a:r>
        </a:p>
        <a:p>
          <a:pPr marL="0" lvl="0" indent="0" algn="l" defTabSz="755650" rtl="0">
            <a:lnSpc>
              <a:spcPct val="90000"/>
            </a:lnSpc>
            <a:spcBef>
              <a:spcPct val="0"/>
            </a:spcBef>
            <a:spcAft>
              <a:spcPct val="35000"/>
            </a:spcAft>
            <a:buNone/>
          </a:pPr>
          <a:r>
            <a:rPr lang="en-US" sz="1700" b="1" kern="1200"/>
            <a:t>desirable components</a:t>
          </a:r>
          <a:endParaRPr lang="en-GB" sz="1700" b="1" kern="1200">
            <a:latin typeface="+mn-lt"/>
          </a:endParaRPr>
        </a:p>
      </dsp:txBody>
      <dsp:txXfrm>
        <a:off x="29369" y="2480895"/>
        <a:ext cx="6204902" cy="542896"/>
      </dsp:txXfrm>
    </dsp:sp>
    <dsp:sp modelId="{D1E65BAA-CD75-4D81-8D9D-852324955162}">
      <dsp:nvSpPr>
        <dsp:cNvPr id="0" name=""/>
        <dsp:cNvSpPr/>
      </dsp:nvSpPr>
      <dsp:spPr>
        <a:xfrm>
          <a:off x="0" y="3064214"/>
          <a:ext cx="6263640" cy="601634"/>
        </a:xfrm>
        <a:prstGeom prst="round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a:t>General Blood Pressure Check Service</a:t>
          </a:r>
          <a:r>
            <a:rPr lang="en-GB" sz="1700" b="1" kern="1200">
              <a:latin typeface="+mn-lt"/>
            </a:rPr>
            <a:t> IT requirements	10</a:t>
          </a:r>
        </a:p>
      </dsp:txBody>
      <dsp:txXfrm>
        <a:off x="29369" y="3093583"/>
        <a:ext cx="6204902" cy="542896"/>
      </dsp:txXfrm>
    </dsp:sp>
    <dsp:sp modelId="{234A5AC2-2ABC-43D2-95ED-B252B9F4A413}">
      <dsp:nvSpPr>
        <dsp:cNvPr id="0" name=""/>
        <dsp:cNvSpPr/>
      </dsp:nvSpPr>
      <dsp:spPr>
        <a:xfrm>
          <a:off x="0" y="3676901"/>
          <a:ext cx="6263640" cy="601634"/>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a:latin typeface="+mn-lt"/>
            </a:rPr>
            <a:t>Contact details						14 </a:t>
          </a:r>
        </a:p>
      </dsp:txBody>
      <dsp:txXfrm>
        <a:off x="29369" y="3706270"/>
        <a:ext cx="6204902" cy="542896"/>
      </dsp:txXfrm>
    </dsp:sp>
    <dsp:sp modelId="{A0006EAB-6AD8-204E-8E2C-790092AB14B7}">
      <dsp:nvSpPr>
        <dsp:cNvPr id="0" name=""/>
        <dsp:cNvSpPr/>
      </dsp:nvSpPr>
      <dsp:spPr>
        <a:xfrm>
          <a:off x="0" y="4289589"/>
          <a:ext cx="6263640" cy="601634"/>
        </a:xfrm>
        <a:prstGeom prst="round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a:t>Approval Sign-off Sheet					15</a:t>
          </a:r>
        </a:p>
      </dsp:txBody>
      <dsp:txXfrm>
        <a:off x="29369" y="4318958"/>
        <a:ext cx="6204902" cy="542896"/>
      </dsp:txXfrm>
    </dsp:sp>
    <dsp:sp modelId="{3B5B75AA-1CC2-F646-A94A-5DB016E435E6}">
      <dsp:nvSpPr>
        <dsp:cNvPr id="0" name=""/>
        <dsp:cNvSpPr/>
      </dsp:nvSpPr>
      <dsp:spPr>
        <a:xfrm>
          <a:off x="0" y="4902276"/>
          <a:ext cx="6263640" cy="60163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Version history						16</a:t>
          </a:r>
        </a:p>
      </dsp:txBody>
      <dsp:txXfrm>
        <a:off x="29369" y="4931645"/>
        <a:ext cx="6204902" cy="5428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9195-CAE3-E94A-9ABA-28EFA1650062}" type="datetimeFigureOut">
              <a:rPr lang="en-US" smtClean="0"/>
              <a:t>5/30/2022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80A7D-DB19-0448-A7AA-845AF7753969}" type="slidenum">
              <a:rPr lang="en-US" smtClean="0"/>
              <a:t>‹#›</a:t>
            </a:fld>
            <a:endParaRPr lang="en-US"/>
          </a:p>
        </p:txBody>
      </p:sp>
    </p:spTree>
    <p:extLst>
      <p:ext uri="{BB962C8B-B14F-4D97-AF65-F5344CB8AC3E}">
        <p14:creationId xmlns:p14="http://schemas.microsoft.com/office/powerpoint/2010/main" val="201613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a:effectLst/>
                <a:latin typeface="Segoe UI" panose="020B0502040204020203" pitchFamily="34" charset="0"/>
              </a:rPr>
              <a:t>xxx</a:t>
            </a:r>
            <a:endParaRPr lang="en-GB"/>
          </a:p>
          <a:p>
            <a:endParaRPr lang="en-GB"/>
          </a:p>
        </p:txBody>
      </p:sp>
      <p:sp>
        <p:nvSpPr>
          <p:cNvPr id="4" name="Slide Number Placeholder 3"/>
          <p:cNvSpPr>
            <a:spLocks noGrp="1"/>
          </p:cNvSpPr>
          <p:nvPr>
            <p:ph type="sldNum" sz="quarter" idx="5"/>
          </p:nvPr>
        </p:nvSpPr>
        <p:spPr/>
        <p:txBody>
          <a:bodyPr/>
          <a:lstStyle/>
          <a:p>
            <a:fld id="{FE980A7D-DB19-0448-A7AA-845AF7753969}" type="slidenum">
              <a:rPr lang="en-US" smtClean="0"/>
              <a:t>1</a:t>
            </a:fld>
            <a:endParaRPr lang="en-US"/>
          </a:p>
        </p:txBody>
      </p:sp>
    </p:spTree>
    <p:extLst>
      <p:ext uri="{BB962C8B-B14F-4D97-AF65-F5344CB8AC3E}">
        <p14:creationId xmlns:p14="http://schemas.microsoft.com/office/powerpoint/2010/main" val="2792773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Segoe UI" panose="020B0502040204020203" pitchFamily="34" charset="0"/>
              </a:rPr>
              <a:t>Add “</a:t>
            </a:r>
            <a:r>
              <a:rPr lang="en-US" sz="1200" dirty="0">
                <a:solidFill>
                  <a:srgbClr val="FF0000"/>
                </a:solidFill>
              </a:rPr>
              <a:t>and by type (clinic BP / ABPM)</a:t>
            </a:r>
            <a:r>
              <a:rPr lang="en-GB" sz="1200" dirty="0">
                <a:effectLst/>
                <a:latin typeface="Segoe UI" panose="020B0502040204020203" pitchFamily="34" charset="0"/>
              </a:rPr>
              <a:t>”</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771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Add ShCR</a:t>
            </a:r>
          </a:p>
          <a:p>
            <a:pPr marL="285750" indent="-285750">
              <a:buFont typeface="Arial" panose="020B0604020202020204" pitchFamily="34" charset="0"/>
              <a:buChar char="•"/>
            </a:pPr>
            <a:r>
              <a:rPr lang="en-GB" sz="1200" dirty="0">
                <a:effectLst/>
                <a:latin typeface="Segoe UI" panose="020B0502040204020203" pitchFamily="34" charset="0"/>
              </a:rPr>
              <a:t>Re authentication: </a:t>
            </a:r>
            <a:r>
              <a:rPr lang="en-GB" sz="1800" dirty="0">
                <a:effectLst/>
                <a:latin typeface="Segoe UI" panose="020B0502040204020203" pitchFamily="34" charset="0"/>
              </a:rPr>
              <a:t>Use of middle name over the top? First and last name given GPhC number also used?</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58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data reporting, </a:t>
            </a:r>
            <a:r>
              <a:rPr lang="en-GB" sz="1800" dirty="0">
                <a:effectLst/>
                <a:latin typeface="Segoe UI" panose="020B0502040204020203" pitchFamily="34" charset="0"/>
              </a:rPr>
              <a:t>not sure if this is about supplier completion, display of pharmacy completion or another factor? Can we make clearer”</a:t>
            </a:r>
          </a:p>
          <a:p>
            <a:pPr marL="285750" indent="-285750">
              <a:buFont typeface="Arial" panose="020B0604020202020204" pitchFamily="34" charset="0"/>
              <a:buChar char="•"/>
            </a:pPr>
            <a:r>
              <a:rPr lang="en-GB" sz="1800" dirty="0">
                <a:effectLst/>
                <a:latin typeface="Segoe UI" panose="020B0502040204020203" pitchFamily="34" charset="0"/>
              </a:rPr>
              <a:t>Referral to another pharmacy is not part of the service, but the pharmacy must be able to refer to general practice or an alternative provider in the system or PCN</a:t>
            </a:r>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98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000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14</a:t>
            </a:fld>
            <a:endParaRPr lang="en-US"/>
          </a:p>
        </p:txBody>
      </p:sp>
    </p:spTree>
    <p:extLst>
      <p:ext uri="{BB962C8B-B14F-4D97-AF65-F5344CB8AC3E}">
        <p14:creationId xmlns:p14="http://schemas.microsoft.com/office/powerpoint/2010/main" val="1688959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15</a:t>
            </a:fld>
            <a:endParaRPr lang="en-US"/>
          </a:p>
        </p:txBody>
      </p:sp>
    </p:spTree>
    <p:extLst>
      <p:ext uri="{BB962C8B-B14F-4D97-AF65-F5344CB8AC3E}">
        <p14:creationId xmlns:p14="http://schemas.microsoft.com/office/powerpoint/2010/main" val="1401077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16</a:t>
            </a:fld>
            <a:endParaRPr lang="en-US"/>
          </a:p>
        </p:txBody>
      </p:sp>
    </p:spTree>
    <p:extLst>
      <p:ext uri="{BB962C8B-B14F-4D97-AF65-F5344CB8AC3E}">
        <p14:creationId xmlns:p14="http://schemas.microsoft.com/office/powerpoint/2010/main" val="355625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80A7D-DB19-0448-A7AA-845AF7753969}" type="slidenum">
              <a:rPr lang="en-US" smtClean="0"/>
              <a:t>17</a:t>
            </a:fld>
            <a:endParaRPr lang="en-US"/>
          </a:p>
        </p:txBody>
      </p:sp>
    </p:spTree>
    <p:extLst>
      <p:ext uri="{BB962C8B-B14F-4D97-AF65-F5344CB8AC3E}">
        <p14:creationId xmlns:p14="http://schemas.microsoft.com/office/powerpoint/2010/main" val="118457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Suggest linking to the page rather than the actual document as then if a new version of the spec is uploaded, the link will stay current: https://www.england.nhs.uk/publication/advanced-service-specification-nhs-community-pharmacy-hypertension-case-finding-advanced-service/</a:t>
            </a:r>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2</a:t>
            </a:fld>
            <a:endParaRPr lang="en-US"/>
          </a:p>
        </p:txBody>
      </p:sp>
    </p:spTree>
    <p:extLst>
      <p:ext uri="{BB962C8B-B14F-4D97-AF65-F5344CB8AC3E}">
        <p14:creationId xmlns:p14="http://schemas.microsoft.com/office/powerpoint/2010/main" val="283663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xxx</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3</a:t>
            </a:fld>
            <a:endParaRPr lang="en-US"/>
          </a:p>
        </p:txBody>
      </p:sp>
    </p:spTree>
    <p:extLst>
      <p:ext uri="{BB962C8B-B14F-4D97-AF65-F5344CB8AC3E}">
        <p14:creationId xmlns:p14="http://schemas.microsoft.com/office/powerpoint/2010/main" val="319973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Referral to an alternative pharmacy is not part of the service specification [re FHIR section of diagram]</a:t>
            </a:r>
          </a:p>
          <a:p>
            <a:pPr marL="285750" indent="-285750">
              <a:buFont typeface="Arial" panose="020B0604020202020204" pitchFamily="34" charset="0"/>
              <a:buChar char="•"/>
            </a:pPr>
            <a:r>
              <a:rPr lang="en-GB" sz="1800" dirty="0">
                <a:effectLst/>
                <a:latin typeface="Segoe UI" panose="020B0502040204020203" pitchFamily="34" charset="0"/>
              </a:rPr>
              <a:t>Need to include referral to general practice or alternative local system provider [re ‘GP notification message’ section of spec]</a:t>
            </a:r>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4</a:t>
            </a:fld>
            <a:endParaRPr lang="en-US"/>
          </a:p>
        </p:txBody>
      </p:sp>
    </p:spTree>
    <p:extLst>
      <p:ext uri="{BB962C8B-B14F-4D97-AF65-F5344CB8AC3E}">
        <p14:creationId xmlns:p14="http://schemas.microsoft.com/office/powerpoint/2010/main" val="2918264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Re whether CKS required, “</a:t>
            </a:r>
            <a:r>
              <a:rPr lang="en-GB" sz="1800" dirty="0">
                <a:effectLst/>
                <a:latin typeface="Segoe UI" panose="020B0502040204020203" pitchFamily="34" charset="0"/>
              </a:rPr>
              <a:t>I don't think it is required for this service.</a:t>
            </a:r>
            <a:r>
              <a:rPr lang="en-GB" sz="1200" dirty="0">
                <a:effectLst/>
                <a:latin typeface="Segoe UI" panose="020B0502040204020203" pitchFamily="34" charset="0"/>
              </a:rPr>
              <a:t>”</a:t>
            </a:r>
          </a:p>
          <a:p>
            <a:pPr marL="285750" indent="-285750">
              <a:buFont typeface="Arial" panose="020B0604020202020204" pitchFamily="34" charset="0"/>
              <a:buChar char="•"/>
            </a:pPr>
            <a:r>
              <a:rPr lang="en-GB" sz="1800" dirty="0">
                <a:effectLst/>
                <a:latin typeface="Segoe UI" panose="020B0502040204020203" pitchFamily="34" charset="0"/>
              </a:rPr>
              <a:t>Dictionary of Medicines and Devices not required</a:t>
            </a:r>
          </a:p>
          <a:p>
            <a:pPr marL="285750" indent="-285750">
              <a:buFont typeface="Arial" panose="020B0604020202020204" pitchFamily="34" charset="0"/>
              <a:buChar char="•"/>
            </a:pPr>
            <a:r>
              <a:rPr lang="en-GB" sz="1800" dirty="0">
                <a:effectLst/>
                <a:latin typeface="Segoe UI" panose="020B0502040204020203" pitchFamily="34" charset="0"/>
              </a:rPr>
              <a:t>Added closing bracket to end of </a:t>
            </a:r>
            <a:r>
              <a:rPr lang="en-GB" sz="1800" dirty="0" err="1">
                <a:effectLst/>
                <a:latin typeface="Segoe UI" panose="020B0502040204020203" pitchFamily="34" charset="0"/>
              </a:rPr>
              <a:t>‘DoS</a:t>
            </a:r>
            <a:r>
              <a:rPr lang="en-GB" sz="1800" dirty="0">
                <a:effectLst/>
                <a:latin typeface="Segoe UI" panose="020B0502040204020203" pitchFamily="34" charset="0"/>
              </a:rPr>
              <a:t>)’</a:t>
            </a:r>
          </a:p>
          <a:p>
            <a:pPr marL="285750" indent="-285750">
              <a:buFont typeface="Arial" panose="020B0604020202020204" pitchFamily="34" charset="0"/>
              <a:buChar char="•"/>
            </a:pPr>
            <a:r>
              <a:rPr lang="en-GB" sz="1800" dirty="0">
                <a:effectLst/>
                <a:latin typeface="Segoe UI" panose="020B0502040204020203" pitchFamily="34" charset="0"/>
              </a:rPr>
              <a:t>Make clear SCR relates to pharmacy need not supplier adjustment (at this stage)</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5</a:t>
            </a:fld>
            <a:endParaRPr lang="en-US"/>
          </a:p>
        </p:txBody>
      </p:sp>
    </p:spTree>
    <p:extLst>
      <p:ext uri="{BB962C8B-B14F-4D97-AF65-F5344CB8AC3E}">
        <p14:creationId xmlns:p14="http://schemas.microsoft.com/office/powerpoint/2010/main" val="291601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Re section ‘</a:t>
            </a:r>
            <a:r>
              <a:rPr lang="en-GB" sz="1800" kern="1200" dirty="0">
                <a:solidFill>
                  <a:schemeClr val="dk1"/>
                </a:solidFill>
                <a:latin typeface="+mn-lt"/>
                <a:ea typeface="+mn-ea"/>
                <a:cs typeface="+mn-cs"/>
              </a:rPr>
              <a:t>The notification must be able to be sent to any participating pharmacy’ this is n</a:t>
            </a:r>
            <a:r>
              <a:rPr lang="en-GB" sz="1800" dirty="0">
                <a:effectLst/>
                <a:latin typeface="Segoe UI" panose="020B0502040204020203" pitchFamily="34" charset="0"/>
              </a:rPr>
              <a:t>ot required as inter-pharmacy referral is not part of the service specification</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6</a:t>
            </a:fld>
            <a:endParaRPr lang="en-US"/>
          </a:p>
        </p:txBody>
      </p:sp>
    </p:spTree>
    <p:extLst>
      <p:ext uri="{BB962C8B-B14F-4D97-AF65-F5344CB8AC3E}">
        <p14:creationId xmlns:p14="http://schemas.microsoft.com/office/powerpoint/2010/main" val="81153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200" dirty="0">
                <a:effectLst/>
                <a:latin typeface="Segoe UI" panose="020B0502040204020203" pitchFamily="34" charset="0"/>
              </a:rPr>
              <a:t>ShCR a desirable rather than urgent must have</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7</a:t>
            </a:fld>
            <a:endParaRPr lang="en-US"/>
          </a:p>
        </p:txBody>
      </p:sp>
    </p:spTree>
    <p:extLst>
      <p:ext uri="{BB962C8B-B14F-4D97-AF65-F5344CB8AC3E}">
        <p14:creationId xmlns:p14="http://schemas.microsoft.com/office/powerpoint/2010/main" val="3324116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Unique identifier needed in addition to address postcode etc?</a:t>
            </a:r>
          </a:p>
          <a:p>
            <a:pPr marL="285750" indent="-285750">
              <a:buFont typeface="Arial" panose="020B0604020202020204" pitchFamily="34" charset="0"/>
              <a:buChar char="•"/>
            </a:pPr>
            <a:r>
              <a:rPr lang="en-GB" sz="1800" dirty="0">
                <a:effectLst/>
                <a:latin typeface="Segoe UI" panose="020B0502040204020203" pitchFamily="34" charset="0"/>
              </a:rPr>
              <a:t>Re </a:t>
            </a:r>
            <a:r>
              <a:rPr lang="en-GB" sz="1200" b="1" i="0" kern="1200" dirty="0">
                <a:solidFill>
                  <a:schemeClr val="dk1"/>
                </a:solidFill>
                <a:effectLst/>
                <a:latin typeface="+mn-lt"/>
                <a:ea typeface="+mn-ea"/>
                <a:cs typeface="+mn-cs"/>
              </a:rPr>
              <a:t>Pharmacy to Pharmacy referral by NHSmail this is </a:t>
            </a:r>
            <a:r>
              <a:rPr lang="en-GB" sz="1800" dirty="0">
                <a:effectLst/>
                <a:latin typeface="Segoe UI" panose="020B0502040204020203" pitchFamily="34" charset="0"/>
              </a:rPr>
              <a:t>Not required</a:t>
            </a:r>
          </a:p>
          <a:p>
            <a:pPr marL="285750" indent="-285750">
              <a:buFont typeface="Arial" panose="020B0604020202020204" pitchFamily="34" charset="0"/>
              <a:buChar char="•"/>
            </a:pPr>
            <a:r>
              <a:rPr lang="en-GB" sz="1800" dirty="0">
                <a:effectLst/>
                <a:latin typeface="Segoe UI" panose="020B0502040204020203" pitchFamily="34" charset="0"/>
              </a:rPr>
              <a:t>Re ‘</a:t>
            </a:r>
            <a:r>
              <a:rPr lang="en-GB" sz="1200" b="1" u="none" dirty="0"/>
              <a:t>Pharmacy to GP notification by NHSmail</a:t>
            </a:r>
            <a:r>
              <a:rPr lang="en-GB" sz="1800" b="1" u="none" dirty="0">
                <a:effectLst/>
                <a:latin typeface="Segoe UI" panose="020B0502040204020203" pitchFamily="34" charset="0"/>
              </a:rPr>
              <a:t>’ , this relates to </a:t>
            </a:r>
            <a:r>
              <a:rPr lang="en-GB" sz="1800" dirty="0">
                <a:effectLst/>
                <a:latin typeface="Segoe UI" panose="020B0502040204020203" pitchFamily="34" charset="0"/>
              </a:rPr>
              <a:t>Notification and referral</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980A7D-DB19-0448-A7AA-845AF7753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762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Collated comments so far have included:</a:t>
            </a:r>
          </a:p>
          <a:p>
            <a:endParaRPr lang="en-GB" dirty="0"/>
          </a:p>
          <a:p>
            <a:pPr marL="285750" indent="-285750">
              <a:buFont typeface="Arial" panose="020B0604020202020204" pitchFamily="34" charset="0"/>
              <a:buChar char="•"/>
            </a:pPr>
            <a:r>
              <a:rPr lang="en-GB" sz="1800" dirty="0">
                <a:effectLst/>
                <a:latin typeface="Segoe UI" panose="020B0502040204020203" pitchFamily="34" charset="0"/>
              </a:rPr>
              <a:t>Unique identifier?</a:t>
            </a:r>
            <a:endParaRPr lang="en-GB" dirty="0"/>
          </a:p>
          <a:p>
            <a:endParaRPr lang="en-GB" dirty="0"/>
          </a:p>
        </p:txBody>
      </p:sp>
      <p:sp>
        <p:nvSpPr>
          <p:cNvPr id="4" name="Slide Number Placeholder 3"/>
          <p:cNvSpPr>
            <a:spLocks noGrp="1"/>
          </p:cNvSpPr>
          <p:nvPr>
            <p:ph type="sldNum" sz="quarter" idx="5"/>
          </p:nvPr>
        </p:nvSpPr>
        <p:spPr/>
        <p:txBody>
          <a:bodyPr/>
          <a:lstStyle/>
          <a:p>
            <a:fld id="{FE980A7D-DB19-0448-A7AA-845AF7753969}" type="slidenum">
              <a:rPr lang="en-US" smtClean="0"/>
              <a:t>9</a:t>
            </a:fld>
            <a:endParaRPr lang="en-US"/>
          </a:p>
        </p:txBody>
      </p:sp>
    </p:spTree>
    <p:extLst>
      <p:ext uri="{BB962C8B-B14F-4D97-AF65-F5344CB8AC3E}">
        <p14:creationId xmlns:p14="http://schemas.microsoft.com/office/powerpoint/2010/main" val="1130559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F9C1-1453-E542-90C3-37E65E92A7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2A9CDA-5EBC-BB4B-9B64-D674CA351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BE9DF7B-DC0D-724F-BFCC-8A05C4C04CA5}"/>
              </a:ext>
            </a:extLst>
          </p:cNvPr>
          <p:cNvSpPr>
            <a:spLocks noGrp="1"/>
          </p:cNvSpPr>
          <p:nvPr>
            <p:ph type="dt" sz="half" idx="10"/>
          </p:nvPr>
        </p:nvSpPr>
        <p:spPr/>
        <p:txBody>
          <a:bodyPr/>
          <a:lstStyle/>
          <a:p>
            <a:fld id="{9BDE1657-8743-3B46-8841-3E2C560947B7}" type="datetime1">
              <a:rPr lang="en-GB" smtClean="0"/>
              <a:t>30/05/2022</a:t>
            </a:fld>
            <a:endParaRPr lang="en-US"/>
          </a:p>
        </p:txBody>
      </p:sp>
      <p:sp>
        <p:nvSpPr>
          <p:cNvPr id="5" name="Footer Placeholder 4">
            <a:extLst>
              <a:ext uri="{FF2B5EF4-FFF2-40B4-BE49-F238E27FC236}">
                <a16:creationId xmlns:a16="http://schemas.microsoft.com/office/drawing/2014/main" id="{A970D6A9-C2ED-3144-9002-2FC9562C8506}"/>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56FECB38-C08E-1044-9628-D0AEE3DFF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5636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B87E-8557-7642-B41D-4F6DA4011E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088CDA-41CD-EF42-ADD2-07AED625CC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8845-FF6D-E84F-94FC-2F73EB8AAFD0}"/>
              </a:ext>
            </a:extLst>
          </p:cNvPr>
          <p:cNvSpPr>
            <a:spLocks noGrp="1"/>
          </p:cNvSpPr>
          <p:nvPr>
            <p:ph type="dt" sz="half" idx="10"/>
          </p:nvPr>
        </p:nvSpPr>
        <p:spPr/>
        <p:txBody>
          <a:bodyPr/>
          <a:lstStyle/>
          <a:p>
            <a:fld id="{BDEDB6B6-8CDF-F64D-91D9-BA0F5BCC16CF}" type="datetime1">
              <a:rPr lang="en-GB" smtClean="0"/>
              <a:t>30/05/2022</a:t>
            </a:fld>
            <a:endParaRPr lang="en-US"/>
          </a:p>
        </p:txBody>
      </p:sp>
      <p:sp>
        <p:nvSpPr>
          <p:cNvPr id="5" name="Footer Placeholder 4">
            <a:extLst>
              <a:ext uri="{FF2B5EF4-FFF2-40B4-BE49-F238E27FC236}">
                <a16:creationId xmlns:a16="http://schemas.microsoft.com/office/drawing/2014/main" id="{8433F9FD-445B-0E4D-9313-652477DA14E1}"/>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8E76A7A5-5C72-FE4C-87D0-1C30FF045F9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13465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3F5BA-0028-B442-B7AE-9BC77434CF6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F91753-6F30-2744-87F1-F5437C7E30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48983E-9174-0341-9EFC-FC62DC7EA366}"/>
              </a:ext>
            </a:extLst>
          </p:cNvPr>
          <p:cNvSpPr>
            <a:spLocks noGrp="1"/>
          </p:cNvSpPr>
          <p:nvPr>
            <p:ph type="dt" sz="half" idx="10"/>
          </p:nvPr>
        </p:nvSpPr>
        <p:spPr/>
        <p:txBody>
          <a:bodyPr/>
          <a:lstStyle/>
          <a:p>
            <a:fld id="{F950A716-C04B-1F49-A413-24B1468A98B7}" type="datetime1">
              <a:rPr lang="en-GB" smtClean="0"/>
              <a:t>30/05/2022</a:t>
            </a:fld>
            <a:endParaRPr lang="en-US"/>
          </a:p>
        </p:txBody>
      </p:sp>
      <p:sp>
        <p:nvSpPr>
          <p:cNvPr id="5" name="Footer Placeholder 4">
            <a:extLst>
              <a:ext uri="{FF2B5EF4-FFF2-40B4-BE49-F238E27FC236}">
                <a16:creationId xmlns:a16="http://schemas.microsoft.com/office/drawing/2014/main" id="{15689119-2636-0D44-A3C4-86F43011CD42}"/>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76E7F8B-2CF9-624C-B54F-1509718BDE3E}"/>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5981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2DD2-4C47-3E4F-9618-254222F9E9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B32EF5D-920A-3348-817B-C0F27F155C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838D8D-D9AC-1441-989A-FBDD574DA2B7}"/>
              </a:ext>
            </a:extLst>
          </p:cNvPr>
          <p:cNvSpPr>
            <a:spLocks noGrp="1"/>
          </p:cNvSpPr>
          <p:nvPr>
            <p:ph type="dt" sz="half" idx="10"/>
          </p:nvPr>
        </p:nvSpPr>
        <p:spPr/>
        <p:txBody>
          <a:bodyPr/>
          <a:lstStyle/>
          <a:p>
            <a:fld id="{B705336F-A2A0-1847-AE1F-DFD7560723BA}" type="datetime1">
              <a:rPr lang="en-GB" smtClean="0"/>
              <a:t>30/05/2022</a:t>
            </a:fld>
            <a:endParaRPr lang="en-US"/>
          </a:p>
        </p:txBody>
      </p:sp>
      <p:sp>
        <p:nvSpPr>
          <p:cNvPr id="5" name="Footer Placeholder 4">
            <a:extLst>
              <a:ext uri="{FF2B5EF4-FFF2-40B4-BE49-F238E27FC236}">
                <a16:creationId xmlns:a16="http://schemas.microsoft.com/office/drawing/2014/main" id="{D9F20389-6B8C-D447-8DDE-4B0F9E194587}"/>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7090F528-9A41-F447-825D-977A2A8AB878}"/>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21114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A618-16D8-084C-821B-DF03968030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BA0D6C-6A31-DB47-961D-199DC6774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628E72-1CD4-3E44-B5E4-78FB8470ECBF}"/>
              </a:ext>
            </a:extLst>
          </p:cNvPr>
          <p:cNvSpPr>
            <a:spLocks noGrp="1"/>
          </p:cNvSpPr>
          <p:nvPr>
            <p:ph type="dt" sz="half" idx="10"/>
          </p:nvPr>
        </p:nvSpPr>
        <p:spPr/>
        <p:txBody>
          <a:bodyPr/>
          <a:lstStyle/>
          <a:p>
            <a:fld id="{EBA5FB42-920B-0441-BA35-192F90C6E25A}" type="datetime1">
              <a:rPr lang="en-GB" smtClean="0"/>
              <a:t>30/05/2022</a:t>
            </a:fld>
            <a:endParaRPr lang="en-US"/>
          </a:p>
        </p:txBody>
      </p:sp>
      <p:sp>
        <p:nvSpPr>
          <p:cNvPr id="5" name="Footer Placeholder 4">
            <a:extLst>
              <a:ext uri="{FF2B5EF4-FFF2-40B4-BE49-F238E27FC236}">
                <a16:creationId xmlns:a16="http://schemas.microsoft.com/office/drawing/2014/main" id="{52C078F2-74A6-AD4E-9D5F-3EEB095FDF9D}"/>
              </a:ext>
            </a:extLst>
          </p:cNvPr>
          <p:cNvSpPr>
            <a:spLocks noGrp="1"/>
          </p:cNvSpPr>
          <p:nvPr>
            <p:ph type="ftr" sz="quarter" idx="11"/>
          </p:nvPr>
        </p:nvSpPr>
        <p:spPr/>
        <p:txBody>
          <a:bodyPr/>
          <a:lstStyle/>
          <a:p>
            <a:r>
              <a:rPr lang="en-US"/>
              <a:t>Claire Hobbs</a:t>
            </a:r>
          </a:p>
        </p:txBody>
      </p:sp>
      <p:sp>
        <p:nvSpPr>
          <p:cNvPr id="6" name="Slide Number Placeholder 5">
            <a:extLst>
              <a:ext uri="{FF2B5EF4-FFF2-40B4-BE49-F238E27FC236}">
                <a16:creationId xmlns:a16="http://schemas.microsoft.com/office/drawing/2014/main" id="{F981E232-E269-BF44-9629-247814A38F17}"/>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09909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901C-2912-FE42-81F7-CBDA2F403E6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28464C-A9B1-0444-AB83-210525E1BAF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D1478F9-59E1-324C-ACBC-75F3568008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9E84FB-0712-8A4F-B1A7-4E4CD9241E2D}"/>
              </a:ext>
            </a:extLst>
          </p:cNvPr>
          <p:cNvSpPr>
            <a:spLocks noGrp="1"/>
          </p:cNvSpPr>
          <p:nvPr>
            <p:ph type="dt" sz="half" idx="10"/>
          </p:nvPr>
        </p:nvSpPr>
        <p:spPr/>
        <p:txBody>
          <a:bodyPr/>
          <a:lstStyle/>
          <a:p>
            <a:fld id="{1FAADFF2-EBF7-AF45-83B7-DB9E582AA251}" type="datetime1">
              <a:rPr lang="en-GB" smtClean="0"/>
              <a:t>30/05/2022</a:t>
            </a:fld>
            <a:endParaRPr lang="en-US"/>
          </a:p>
        </p:txBody>
      </p:sp>
      <p:sp>
        <p:nvSpPr>
          <p:cNvPr id="6" name="Footer Placeholder 5">
            <a:extLst>
              <a:ext uri="{FF2B5EF4-FFF2-40B4-BE49-F238E27FC236}">
                <a16:creationId xmlns:a16="http://schemas.microsoft.com/office/drawing/2014/main" id="{5B320306-4684-F748-9965-739C21CDA551}"/>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A8EDF731-6451-B24B-9699-0A93D1CD477F}"/>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29993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7AC7-29D0-A744-999C-AF5AC3E3AB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8D338-5F5E-5743-BD15-7945BA11F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CFEF38A-856D-1446-AF5E-51BD62F312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E524FA2-5746-7446-9852-B1589F3041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438051-97DB-CD42-B32B-CE4EC86F70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C2B1095-2497-1B49-B5EA-DC0F8520290C}"/>
              </a:ext>
            </a:extLst>
          </p:cNvPr>
          <p:cNvSpPr>
            <a:spLocks noGrp="1"/>
          </p:cNvSpPr>
          <p:nvPr>
            <p:ph type="dt" sz="half" idx="10"/>
          </p:nvPr>
        </p:nvSpPr>
        <p:spPr/>
        <p:txBody>
          <a:bodyPr/>
          <a:lstStyle/>
          <a:p>
            <a:fld id="{793ADE66-91EB-9449-9C42-E3957495D362}" type="datetime1">
              <a:rPr lang="en-GB" smtClean="0"/>
              <a:t>30/05/2022</a:t>
            </a:fld>
            <a:endParaRPr lang="en-US"/>
          </a:p>
        </p:txBody>
      </p:sp>
      <p:sp>
        <p:nvSpPr>
          <p:cNvPr id="8" name="Footer Placeholder 7">
            <a:extLst>
              <a:ext uri="{FF2B5EF4-FFF2-40B4-BE49-F238E27FC236}">
                <a16:creationId xmlns:a16="http://schemas.microsoft.com/office/drawing/2014/main" id="{22273DF9-E3F3-B34C-A0F4-BDE6B375ED7D}"/>
              </a:ext>
            </a:extLst>
          </p:cNvPr>
          <p:cNvSpPr>
            <a:spLocks noGrp="1"/>
          </p:cNvSpPr>
          <p:nvPr>
            <p:ph type="ftr" sz="quarter" idx="11"/>
          </p:nvPr>
        </p:nvSpPr>
        <p:spPr/>
        <p:txBody>
          <a:bodyPr/>
          <a:lstStyle/>
          <a:p>
            <a:r>
              <a:rPr lang="en-US"/>
              <a:t>Claire Hobbs</a:t>
            </a:r>
          </a:p>
        </p:txBody>
      </p:sp>
      <p:sp>
        <p:nvSpPr>
          <p:cNvPr id="9" name="Slide Number Placeholder 8">
            <a:extLst>
              <a:ext uri="{FF2B5EF4-FFF2-40B4-BE49-F238E27FC236}">
                <a16:creationId xmlns:a16="http://schemas.microsoft.com/office/drawing/2014/main" id="{3EEEDF71-BEDD-8247-B06F-8132B0E10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86653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C2B15-1C49-BF4C-AD26-FFAA47A727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627F69-9491-ED4E-9ECC-EA03DC75519F}"/>
              </a:ext>
            </a:extLst>
          </p:cNvPr>
          <p:cNvSpPr>
            <a:spLocks noGrp="1"/>
          </p:cNvSpPr>
          <p:nvPr>
            <p:ph type="dt" sz="half" idx="10"/>
          </p:nvPr>
        </p:nvSpPr>
        <p:spPr/>
        <p:txBody>
          <a:bodyPr/>
          <a:lstStyle/>
          <a:p>
            <a:fld id="{29E0E62A-856C-EC4F-B57D-64CF07AAAE28}" type="datetime1">
              <a:rPr lang="en-GB" smtClean="0"/>
              <a:t>30/05/2022</a:t>
            </a:fld>
            <a:endParaRPr lang="en-US"/>
          </a:p>
        </p:txBody>
      </p:sp>
      <p:sp>
        <p:nvSpPr>
          <p:cNvPr id="4" name="Footer Placeholder 3">
            <a:extLst>
              <a:ext uri="{FF2B5EF4-FFF2-40B4-BE49-F238E27FC236}">
                <a16:creationId xmlns:a16="http://schemas.microsoft.com/office/drawing/2014/main" id="{AD9340F3-91B2-9141-B1F8-365E85E50999}"/>
              </a:ext>
            </a:extLst>
          </p:cNvPr>
          <p:cNvSpPr>
            <a:spLocks noGrp="1"/>
          </p:cNvSpPr>
          <p:nvPr>
            <p:ph type="ftr" sz="quarter" idx="11"/>
          </p:nvPr>
        </p:nvSpPr>
        <p:spPr/>
        <p:txBody>
          <a:bodyPr/>
          <a:lstStyle/>
          <a:p>
            <a:r>
              <a:rPr lang="en-US"/>
              <a:t>Claire Hobbs</a:t>
            </a:r>
          </a:p>
        </p:txBody>
      </p:sp>
      <p:sp>
        <p:nvSpPr>
          <p:cNvPr id="5" name="Slide Number Placeholder 4">
            <a:extLst>
              <a:ext uri="{FF2B5EF4-FFF2-40B4-BE49-F238E27FC236}">
                <a16:creationId xmlns:a16="http://schemas.microsoft.com/office/drawing/2014/main" id="{F314460E-E344-A542-A1AC-409D1AC17664}"/>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70926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BFC13-EE9B-874F-8251-D2153EAFD26A}"/>
              </a:ext>
            </a:extLst>
          </p:cNvPr>
          <p:cNvSpPr>
            <a:spLocks noGrp="1"/>
          </p:cNvSpPr>
          <p:nvPr>
            <p:ph type="dt" sz="half" idx="10"/>
          </p:nvPr>
        </p:nvSpPr>
        <p:spPr/>
        <p:txBody>
          <a:bodyPr/>
          <a:lstStyle/>
          <a:p>
            <a:fld id="{59527209-C38E-624F-B79A-1A743090CA0E}" type="datetime1">
              <a:rPr lang="en-GB" smtClean="0"/>
              <a:t>30/05/2022</a:t>
            </a:fld>
            <a:endParaRPr lang="en-US"/>
          </a:p>
        </p:txBody>
      </p:sp>
      <p:sp>
        <p:nvSpPr>
          <p:cNvPr id="3" name="Footer Placeholder 2">
            <a:extLst>
              <a:ext uri="{FF2B5EF4-FFF2-40B4-BE49-F238E27FC236}">
                <a16:creationId xmlns:a16="http://schemas.microsoft.com/office/drawing/2014/main" id="{0D47265B-FC94-2B4E-911E-E6787A42B3FC}"/>
              </a:ext>
            </a:extLst>
          </p:cNvPr>
          <p:cNvSpPr>
            <a:spLocks noGrp="1"/>
          </p:cNvSpPr>
          <p:nvPr>
            <p:ph type="ftr" sz="quarter" idx="11"/>
          </p:nvPr>
        </p:nvSpPr>
        <p:spPr/>
        <p:txBody>
          <a:bodyPr/>
          <a:lstStyle/>
          <a:p>
            <a:r>
              <a:rPr lang="en-US"/>
              <a:t>Claire Hobbs</a:t>
            </a:r>
          </a:p>
        </p:txBody>
      </p:sp>
      <p:sp>
        <p:nvSpPr>
          <p:cNvPr id="4" name="Slide Number Placeholder 3">
            <a:extLst>
              <a:ext uri="{FF2B5EF4-FFF2-40B4-BE49-F238E27FC236}">
                <a16:creationId xmlns:a16="http://schemas.microsoft.com/office/drawing/2014/main" id="{A4B1BC07-F15E-874D-9946-180EB9A8AC4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6291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3C39-DDC5-E24D-A4B1-27AE425A6A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8C460E5-9FB2-4240-B943-236742792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8136FA7-336E-EB41-A8E5-9D90D2219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FEC87-01F0-2E43-994E-898C9A6DA86E}"/>
              </a:ext>
            </a:extLst>
          </p:cNvPr>
          <p:cNvSpPr>
            <a:spLocks noGrp="1"/>
          </p:cNvSpPr>
          <p:nvPr>
            <p:ph type="dt" sz="half" idx="10"/>
          </p:nvPr>
        </p:nvSpPr>
        <p:spPr/>
        <p:txBody>
          <a:bodyPr/>
          <a:lstStyle/>
          <a:p>
            <a:fld id="{3BE6C561-AE78-7A4D-868D-37D6481B8689}" type="datetime1">
              <a:rPr lang="en-GB" smtClean="0"/>
              <a:t>30/05/2022</a:t>
            </a:fld>
            <a:endParaRPr lang="en-US"/>
          </a:p>
        </p:txBody>
      </p:sp>
      <p:sp>
        <p:nvSpPr>
          <p:cNvPr id="6" name="Footer Placeholder 5">
            <a:extLst>
              <a:ext uri="{FF2B5EF4-FFF2-40B4-BE49-F238E27FC236}">
                <a16:creationId xmlns:a16="http://schemas.microsoft.com/office/drawing/2014/main" id="{BC5F2F60-4BE2-1844-8BCC-5F5A508FE172}"/>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2E89E3BF-D41C-4543-97A3-252D6E148D56}"/>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9469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A87C-8B00-A341-853F-16A582279F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DEC363-C91C-4F42-B818-0B8EECCF5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D4395F-5706-3948-ADF0-5B0FC7A46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1505BF-5F7F-504D-85A1-B9C143A13C02}"/>
              </a:ext>
            </a:extLst>
          </p:cNvPr>
          <p:cNvSpPr>
            <a:spLocks noGrp="1"/>
          </p:cNvSpPr>
          <p:nvPr>
            <p:ph type="dt" sz="half" idx="10"/>
          </p:nvPr>
        </p:nvSpPr>
        <p:spPr/>
        <p:txBody>
          <a:bodyPr/>
          <a:lstStyle/>
          <a:p>
            <a:fld id="{6B3DDB4C-7D7C-6548-B106-AD7077340B09}" type="datetime1">
              <a:rPr lang="en-GB" smtClean="0"/>
              <a:t>30/05/2022</a:t>
            </a:fld>
            <a:endParaRPr lang="en-US"/>
          </a:p>
        </p:txBody>
      </p:sp>
      <p:sp>
        <p:nvSpPr>
          <p:cNvPr id="6" name="Footer Placeholder 5">
            <a:extLst>
              <a:ext uri="{FF2B5EF4-FFF2-40B4-BE49-F238E27FC236}">
                <a16:creationId xmlns:a16="http://schemas.microsoft.com/office/drawing/2014/main" id="{F76C325C-5213-3C40-85D9-82128C4A70AB}"/>
              </a:ext>
            </a:extLst>
          </p:cNvPr>
          <p:cNvSpPr>
            <a:spLocks noGrp="1"/>
          </p:cNvSpPr>
          <p:nvPr>
            <p:ph type="ftr" sz="quarter" idx="11"/>
          </p:nvPr>
        </p:nvSpPr>
        <p:spPr/>
        <p:txBody>
          <a:bodyPr/>
          <a:lstStyle/>
          <a:p>
            <a:r>
              <a:rPr lang="en-US"/>
              <a:t>Claire Hobbs</a:t>
            </a:r>
          </a:p>
        </p:txBody>
      </p:sp>
      <p:sp>
        <p:nvSpPr>
          <p:cNvPr id="7" name="Slide Number Placeholder 6">
            <a:extLst>
              <a:ext uri="{FF2B5EF4-FFF2-40B4-BE49-F238E27FC236}">
                <a16:creationId xmlns:a16="http://schemas.microsoft.com/office/drawing/2014/main" id="{C9177309-9488-624E-B137-E1E6FE5F7CE1}"/>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7066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07CE5-50E2-5A45-A5B8-FE30312E3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1B6622B-5F39-4C42-8FF4-D1938D7B1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D80FCB-464C-A74F-B84E-F6B935643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6F02D-8C9A-194B-8987-1FA8513DDBBE}" type="datetime1">
              <a:rPr lang="en-GB" smtClean="0"/>
              <a:t>30/05/2022</a:t>
            </a:fld>
            <a:endParaRPr lang="en-US"/>
          </a:p>
        </p:txBody>
      </p:sp>
      <p:sp>
        <p:nvSpPr>
          <p:cNvPr id="5" name="Footer Placeholder 4">
            <a:extLst>
              <a:ext uri="{FF2B5EF4-FFF2-40B4-BE49-F238E27FC236}">
                <a16:creationId xmlns:a16="http://schemas.microsoft.com/office/drawing/2014/main" id="{6C9CC20E-5EFF-F54A-954F-6FCB610C2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Claire Hobbs</a:t>
            </a:r>
          </a:p>
        </p:txBody>
      </p:sp>
      <p:sp>
        <p:nvSpPr>
          <p:cNvPr id="6" name="Slide Number Placeholder 5">
            <a:extLst>
              <a:ext uri="{FF2B5EF4-FFF2-40B4-BE49-F238E27FC236}">
                <a16:creationId xmlns:a16="http://schemas.microsoft.com/office/drawing/2014/main" id="{F30E2D03-9E28-4C42-8BB8-BB6B0850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22F62-16E7-4744-AE2F-DC725AA31740}" type="slidenum">
              <a:rPr lang="en-US" smtClean="0"/>
              <a:t>‹#›</a:t>
            </a:fld>
            <a:endParaRPr lang="en-US"/>
          </a:p>
        </p:txBody>
      </p:sp>
    </p:spTree>
    <p:extLst>
      <p:ext uri="{BB962C8B-B14F-4D97-AF65-F5344CB8AC3E}">
        <p14:creationId xmlns:p14="http://schemas.microsoft.com/office/powerpoint/2010/main" val="17441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heprsb.org/standards/communitypharmacystandardstage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dsptoolkit.nhs.uk/" TargetMode="External"/><Relationship Id="rId4" Type="http://schemas.openxmlformats.org/officeDocument/2006/relationships/hyperlink" Target="https://www.nhsx.nhs.uk/information-governance/guidance/records-management-cod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laire.hobbs01@nhs.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ben.tindale@nhs.ne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england.nhs.uk/wp-content/uploads/2021/11/B0953-NHS-community-pharmacy-blood-pressure-check-service-specification.pdf" TargetMode="Externa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tiff"/><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services/directory-of-services-do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ks.nice.org.uk/" TargetMode="External"/><Relationship Id="rId5" Type="http://schemas.openxmlformats.org/officeDocument/2006/relationships/hyperlink" Target="https://digital.nhs.uk/services/demographics" TargetMode="External"/><Relationship Id="rId4" Type="http://schemas.openxmlformats.org/officeDocument/2006/relationships/hyperlink" Target="https://digital.nhs.uk/services/summary-care-records-sc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igital.nhs.uk/services/fhir-apis/guidance-for-developers/digital-medicine-specification" TargetMode="External"/><Relationship Id="rId7" Type="http://schemas.openxmlformats.org/officeDocument/2006/relationships/hyperlink" Target="https://digital.nhs.uk/services/interoperability-toolkit/developer-resources/itk3-test-harness/itk3-messaging-distribution-specification-ver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igital.nhs.uk/services/message-exchange-for-social-care-and-health-mesh" TargetMode="External"/><Relationship Id="rId5" Type="http://schemas.openxmlformats.org/officeDocument/2006/relationships/hyperlink" Target="https://developer.nhs.uk/apis/digitalmedicines-1.2.5-private-beta/" TargetMode="External"/><Relationship Id="rId4" Type="http://schemas.openxmlformats.org/officeDocument/2006/relationships/hyperlink" Target="https://digital.nhs.uk/services/booking-and-referral-standar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igital.nhs.uk/developer/api-catalogue/personal-demographics-service-fhir" TargetMode="External"/><Relationship Id="rId7" Type="http://schemas.openxmlformats.org/officeDocument/2006/relationships/hyperlink" Target="https://developer.nhs.uk/apis/dos-api/byServiceTyp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harmacy.fc683@nhs.net" TargetMode="External"/><Relationship Id="rId5" Type="http://schemas.openxmlformats.org/officeDocument/2006/relationships/hyperlink" Target="mailto:pharmacy.ODScode@nhs.net" TargetMode="External"/><Relationship Id="rId4" Type="http://schemas.openxmlformats.org/officeDocument/2006/relationships/hyperlink" Target="https://digital.nhs.uk/services/summary-care-record-applica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eveloper.nhs.uk/apis/dos-api/rest_api_overview.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eveloper.nhs.uk/apis/dos-api/byServiceType.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pharmacy.ODScode@nhs.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pharmacy.fc683@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9062F-9445-144B-A6C0-45EF8FF885BE}"/>
              </a:ext>
            </a:extLst>
          </p:cNvPr>
          <p:cNvSpPr>
            <a:spLocks noGrp="1"/>
          </p:cNvSpPr>
          <p:nvPr>
            <p:ph type="title"/>
          </p:nvPr>
        </p:nvSpPr>
        <p:spPr>
          <a:xfrm>
            <a:off x="524741" y="620392"/>
            <a:ext cx="3808268" cy="5504688"/>
          </a:xfrm>
        </p:spPr>
        <p:txBody>
          <a:bodyPr>
            <a:normAutofit/>
          </a:bodyPr>
          <a:lstStyle/>
          <a:p>
            <a:r>
              <a:rPr lang="en-US" sz="4200" b="1" dirty="0">
                <a:solidFill>
                  <a:schemeClr val="bg1"/>
                </a:solidFill>
                <a:latin typeface="Arial"/>
                <a:cs typeface="Arial"/>
              </a:rPr>
              <a:t>NHS Community Pharmacy Blood Pressure Check Service Technical Toolkit  </a:t>
            </a:r>
            <a:endParaRPr lang="en-US" sz="4200" b="1"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B3C10F15-C5D7-49D8-B3AD-F7917ADB62EE}"/>
              </a:ext>
            </a:extLst>
          </p:cNvPr>
          <p:cNvGraphicFramePr>
            <a:graphicFrameLocks noGrp="1"/>
          </p:cNvGraphicFramePr>
          <p:nvPr>
            <p:ph idx="1"/>
            <p:extLst>
              <p:ext uri="{D42A27DB-BD31-4B8C-83A1-F6EECF244321}">
                <p14:modId xmlns:p14="http://schemas.microsoft.com/office/powerpoint/2010/main" val="2325936"/>
              </p:ext>
            </p:extLst>
          </p:nvPr>
        </p:nvGraphicFramePr>
        <p:xfrm>
          <a:off x="5479853" y="74252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FA3D33F-E13B-744E-91EF-AA6279C1642F}"/>
              </a:ext>
            </a:extLst>
          </p:cNvPr>
          <p:cNvSpPr>
            <a:spLocks noGrp="1"/>
          </p:cNvSpPr>
          <p:nvPr>
            <p:ph type="sldNum" sz="quarter" idx="12"/>
          </p:nvPr>
        </p:nvSpPr>
        <p:spPr/>
        <p:txBody>
          <a:bodyPr/>
          <a:lstStyle/>
          <a:p>
            <a:fld id="{E3622F62-16E7-4744-AE2F-DC725AA31740}" type="slidenum">
              <a:rPr lang="en-US" smtClean="0"/>
              <a:t>1</a:t>
            </a:fld>
            <a:endParaRPr lang="en-US"/>
          </a:p>
        </p:txBody>
      </p:sp>
      <p:pic>
        <p:nvPicPr>
          <p:cNvPr id="10" name="Picture 9">
            <a:extLst>
              <a:ext uri="{FF2B5EF4-FFF2-40B4-BE49-F238E27FC236}">
                <a16:creationId xmlns:a16="http://schemas.microsoft.com/office/drawing/2014/main" id="{E8BFAE60-DDE9-F043-A359-EABAF42BE117}"/>
              </a:ext>
            </a:extLst>
          </p:cNvPr>
          <p:cNvPicPr>
            <a:picLocks noChangeAspect="1"/>
          </p:cNvPicPr>
          <p:nvPr/>
        </p:nvPicPr>
        <p:blipFill>
          <a:blip r:embed="rId8"/>
          <a:stretch>
            <a:fillRect/>
          </a:stretch>
        </p:blipFill>
        <p:spPr>
          <a:xfrm>
            <a:off x="10293033" y="143149"/>
            <a:ext cx="1410773" cy="573485"/>
          </a:xfrm>
          <a:prstGeom prst="rect">
            <a:avLst/>
          </a:prstGeom>
        </p:spPr>
      </p:pic>
      <p:sp>
        <p:nvSpPr>
          <p:cNvPr id="11" name="TextBox 10">
            <a:extLst>
              <a:ext uri="{FF2B5EF4-FFF2-40B4-BE49-F238E27FC236}">
                <a16:creationId xmlns:a16="http://schemas.microsoft.com/office/drawing/2014/main" id="{D45BB13B-B68A-734B-A4AF-BFA7CDD3152F}"/>
              </a:ext>
            </a:extLst>
          </p:cNvPr>
          <p:cNvSpPr txBox="1"/>
          <p:nvPr/>
        </p:nvSpPr>
        <p:spPr>
          <a:xfrm>
            <a:off x="5479853" y="6237608"/>
            <a:ext cx="4447051" cy="338554"/>
          </a:xfrm>
          <a:prstGeom prst="rect">
            <a:avLst/>
          </a:prstGeom>
          <a:noFill/>
        </p:spPr>
        <p:txBody>
          <a:bodyPr wrap="none" rtlCol="0">
            <a:spAutoFit/>
          </a:bodyPr>
          <a:lstStyle/>
          <a:p>
            <a:r>
              <a:rPr lang="en-GB" sz="1600" b="1" dirty="0">
                <a:solidFill>
                  <a:srgbClr val="FF0000"/>
                </a:solidFill>
              </a:rPr>
              <a:t>29</a:t>
            </a:r>
            <a:r>
              <a:rPr lang="en-GB" sz="1600" b="1" dirty="0">
                <a:solidFill>
                  <a:schemeClr val="tx1">
                    <a:lumMod val="50000"/>
                    <a:lumOff val="50000"/>
                  </a:schemeClr>
                </a:solidFill>
              </a:rPr>
              <a:t> May 2022</a:t>
            </a:r>
            <a:r>
              <a:rPr lang="en-US" sz="1600" b="1" dirty="0">
                <a:solidFill>
                  <a:schemeClr val="tx1">
                    <a:lumMod val="50000"/>
                    <a:lumOff val="50000"/>
                  </a:schemeClr>
                </a:solidFill>
              </a:rPr>
              <a:t>			v1.2</a:t>
            </a:r>
            <a:r>
              <a:rPr lang="en-US" sz="1600" b="1" dirty="0">
                <a:solidFill>
                  <a:srgbClr val="FF0000"/>
                </a:solidFill>
              </a:rPr>
              <a:t>2</a:t>
            </a:r>
          </a:p>
        </p:txBody>
      </p:sp>
    </p:spTree>
    <p:extLst>
      <p:ext uri="{BB962C8B-B14F-4D97-AF65-F5344CB8AC3E}">
        <p14:creationId xmlns:p14="http://schemas.microsoft.com/office/powerpoint/2010/main" val="342148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US" sz="1800" dirty="0">
                <a:solidFill>
                  <a:srgbClr val="FEFFFF"/>
                </a:solidFill>
              </a:rPr>
              <a:t>The IT platform </a:t>
            </a:r>
            <a:r>
              <a:rPr lang="en-US" sz="1800" b="1" u="sng" dirty="0">
                <a:solidFill>
                  <a:srgbClr val="FEFFFF"/>
                </a:solidFill>
              </a:rPr>
              <a:t>must</a:t>
            </a:r>
            <a:r>
              <a:rPr lang="en-US" sz="1800" dirty="0">
                <a:solidFill>
                  <a:srgbClr val="FEFFFF"/>
                </a:solidFill>
              </a:rPr>
              <a:t> conform to the requirements defined below:</a:t>
            </a:r>
            <a:endParaRPr lang="en-US" sz="1800" b="1" dirty="0">
              <a:solidFill>
                <a:srgbClr val="FEFFFF"/>
              </a:solidFill>
            </a:endParaRPr>
          </a:p>
          <a:p>
            <a:pPr marL="0"/>
            <a:r>
              <a:rPr lang="en-US" sz="1800" b="1" dirty="0">
                <a:solidFill>
                  <a:srgbClr val="FEFFFF"/>
                </a:solidFill>
              </a:rPr>
              <a:t>Referral management </a:t>
            </a:r>
          </a:p>
          <a:p>
            <a:pPr lvl="1"/>
            <a:r>
              <a:rPr lang="en-US" sz="1800" dirty="0">
                <a:solidFill>
                  <a:schemeClr val="bg1"/>
                </a:solidFill>
              </a:rPr>
              <a:t>Referral receipt  - Notification / alert  of any referral received by the pharmacy </a:t>
            </a:r>
          </a:p>
          <a:p>
            <a:pPr lvl="1"/>
            <a:r>
              <a:rPr lang="en-US" sz="1800" dirty="0">
                <a:solidFill>
                  <a:schemeClr val="bg1"/>
                </a:solidFill>
              </a:rPr>
              <a:t>Display a list of outstanding referrals due to be actioned</a:t>
            </a:r>
          </a:p>
          <a:p>
            <a:pPr lvl="1"/>
            <a:r>
              <a:rPr lang="en-US" sz="1800" dirty="0">
                <a:solidFill>
                  <a:srgbClr val="FEFFFF"/>
                </a:solidFill>
              </a:rPr>
              <a:t>Referral sorting – Display referrals in order of date/time and by care setting e.g. GP, Sexual Health clinic </a:t>
            </a:r>
            <a:r>
              <a:rPr lang="en-US" sz="1800" dirty="0">
                <a:solidFill>
                  <a:srgbClr val="FF0000"/>
                </a:solidFill>
              </a:rPr>
              <a:t>and by type (clinic BP / ABPM)</a:t>
            </a:r>
            <a:endParaRPr lang="en-US" sz="1800" dirty="0">
              <a:solidFill>
                <a:schemeClr val="bg1"/>
              </a:solidFill>
            </a:endParaRPr>
          </a:p>
          <a:p>
            <a:pPr lvl="1"/>
            <a:r>
              <a:rPr lang="en-US" sz="1800" dirty="0">
                <a:solidFill>
                  <a:srgbClr val="FEFFFF"/>
                </a:solidFill>
              </a:rPr>
              <a:t>Referral status – Display Referral status – Display referral status "Pending”, "Closed”, "Accepted”, "Completed"</a:t>
            </a:r>
          </a:p>
          <a:p>
            <a:r>
              <a:rPr lang="en-US" sz="1800" dirty="0">
                <a:solidFill>
                  <a:srgbClr val="FEFFFF"/>
                </a:solidFill>
              </a:rPr>
              <a:t>Make available “Manual Entry” service templates to manage referrals received by NHSmail / referrals where information is recorded incorrectly by the referrer</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ABE0A21E-8817-D44B-8280-3A65D073CC82}"/>
              </a:ext>
            </a:extLst>
          </p:cNvPr>
          <p:cNvSpPr txBox="1"/>
          <p:nvPr/>
        </p:nvSpPr>
        <p:spPr>
          <a:xfrm>
            <a:off x="934872" y="982272"/>
            <a:ext cx="3388419" cy="45609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General Blood Pressure Check Service </a:t>
            </a:r>
            <a:r>
              <a:rPr kumimoji="0" lang="en-US" sz="3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IT requirements</a:t>
            </a:r>
          </a:p>
        </p:txBody>
      </p:sp>
    </p:spTree>
    <p:extLst>
      <p:ext uri="{BB962C8B-B14F-4D97-AF65-F5344CB8AC3E}">
        <p14:creationId xmlns:p14="http://schemas.microsoft.com/office/powerpoint/2010/main" val="57547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GB" sz="1700" b="1" dirty="0">
                <a:solidFill>
                  <a:schemeClr val="bg1"/>
                </a:solidFill>
              </a:rPr>
              <a:t>User authentication</a:t>
            </a:r>
          </a:p>
          <a:p>
            <a:r>
              <a:rPr lang="en-GB" sz="1700" dirty="0">
                <a:solidFill>
                  <a:schemeClr val="bg1"/>
                </a:solidFill>
              </a:rPr>
              <a:t>Only authenticated users should access the IT platform</a:t>
            </a:r>
          </a:p>
          <a:p>
            <a:r>
              <a:rPr lang="en-GB" sz="1700" dirty="0">
                <a:solidFill>
                  <a:schemeClr val="bg1"/>
                </a:solidFill>
              </a:rPr>
              <a:t>Practitioners should register and login using their full name (as registered with GPhC) and GPhC number</a:t>
            </a:r>
          </a:p>
          <a:p>
            <a:r>
              <a:rPr lang="en-GB" sz="1700" dirty="0">
                <a:solidFill>
                  <a:schemeClr val="bg1"/>
                </a:solidFill>
              </a:rPr>
              <a:t>The pharmacy secure nhs.net shared mailbox address should be confirmed at first login at the pharmacy by the first practitioner to allow certain functionality (GP notification message)</a:t>
            </a:r>
          </a:p>
          <a:p>
            <a:pPr marL="0" indent="0">
              <a:buNone/>
            </a:pPr>
            <a:r>
              <a:rPr lang="en-GB" sz="1700" b="1" dirty="0">
                <a:solidFill>
                  <a:schemeClr val="bg1"/>
                </a:solidFill>
              </a:rPr>
              <a:t>Consultation</a:t>
            </a:r>
          </a:p>
          <a:p>
            <a:r>
              <a:rPr lang="en-GB" sz="1700" dirty="0">
                <a:solidFill>
                  <a:schemeClr val="bg1"/>
                </a:solidFill>
              </a:rPr>
              <a:t>The pharmacist should be prompted to access the SCR</a:t>
            </a:r>
            <a:r>
              <a:rPr lang="en-GB" sz="1700" dirty="0">
                <a:solidFill>
                  <a:srgbClr val="7030A0"/>
                </a:solidFill>
              </a:rPr>
              <a:t>, ShCR</a:t>
            </a:r>
            <a:r>
              <a:rPr lang="en-GB" sz="1700" dirty="0">
                <a:solidFill>
                  <a:schemeClr val="bg1"/>
                </a:solidFill>
              </a:rPr>
              <a:t> or an alternative available clinical record </a:t>
            </a:r>
          </a:p>
          <a:p>
            <a:r>
              <a:rPr lang="en-GB" sz="1700" dirty="0">
                <a:solidFill>
                  <a:schemeClr val="bg1"/>
                </a:solidFill>
              </a:rPr>
              <a:t>The pharmacist should be prompted to signpost / escalate to general practice where necessary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00B47E19-C969-BB42-82DC-ADF17E9AFE91}"/>
              </a:ext>
            </a:extLst>
          </p:cNvPr>
          <p:cNvSpPr txBox="1"/>
          <p:nvPr/>
        </p:nvSpPr>
        <p:spPr>
          <a:xfrm>
            <a:off x="934872" y="982272"/>
            <a:ext cx="3388419" cy="4560970"/>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3600" b="1">
                <a:solidFill>
                  <a:prstClr val="white"/>
                </a:solidFill>
                <a:latin typeface="Arial" panose="020B0604020202020204" pitchFamily="34" charset="0"/>
                <a:cs typeface="Arial" panose="020B0604020202020204" pitchFamily="34" charset="0"/>
              </a:rPr>
              <a:t>General Blood Pressure Check Service </a:t>
            </a:r>
            <a:r>
              <a:rPr lang="en-US" sz="3600" b="1">
                <a:solidFill>
                  <a:srgbClr val="FFFFFF"/>
                </a:solidFill>
                <a:latin typeface="Arial" panose="020B0604020202020204" pitchFamily="34" charset="0"/>
                <a:cs typeface="Arial" panose="020B0604020202020204" pitchFamily="34" charset="0"/>
              </a:rPr>
              <a:t>IT requirements</a:t>
            </a:r>
          </a:p>
        </p:txBody>
      </p:sp>
    </p:spTree>
    <p:extLst>
      <p:ext uri="{BB962C8B-B14F-4D97-AF65-F5344CB8AC3E}">
        <p14:creationId xmlns:p14="http://schemas.microsoft.com/office/powerpoint/2010/main" val="96131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3600" b="1">
                <a:solidFill>
                  <a:prstClr val="white"/>
                </a:solidFill>
                <a:latin typeface="Arial" panose="020B0604020202020204" pitchFamily="34" charset="0"/>
                <a:cs typeface="Arial" panose="020B0604020202020204" pitchFamily="34" charset="0"/>
              </a:rPr>
              <a:t>General Blood Pressure Check Service </a:t>
            </a:r>
            <a:r>
              <a:rPr lang="en-US" sz="3600" b="1">
                <a:solidFill>
                  <a:srgbClr val="FFFFFF"/>
                </a:solidFill>
                <a:latin typeface="Arial" panose="020B0604020202020204" pitchFamily="34" charset="0"/>
                <a:cs typeface="Arial" panose="020B0604020202020204" pitchFamily="34" charset="0"/>
              </a:rPr>
              <a:t>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r>
              <a:rPr lang="en-US" sz="1800" b="1" dirty="0">
                <a:solidFill>
                  <a:schemeClr val="bg1"/>
                </a:solidFill>
              </a:rPr>
              <a:t>Data reporting / recordkeeping  </a:t>
            </a:r>
            <a:r>
              <a:rPr lang="en-US" sz="1800" dirty="0">
                <a:solidFill>
                  <a:schemeClr val="bg1"/>
                </a:solidFill>
              </a:rPr>
              <a:t>- </a:t>
            </a:r>
            <a:r>
              <a:rPr lang="en-GB" sz="1800" dirty="0">
                <a:solidFill>
                  <a:schemeClr val="bg1"/>
                </a:solidFill>
              </a:rPr>
              <a:t>the IT platform must capture and share a record of the consultation </a:t>
            </a:r>
            <a:r>
              <a:rPr lang="en-GB" sz="1800" dirty="0" err="1">
                <a:solidFill>
                  <a:schemeClr val="bg1"/>
                </a:solidFill>
              </a:rPr>
              <a:t>i</a:t>
            </a:r>
            <a:r>
              <a:rPr lang="en-US" sz="1800" dirty="0">
                <a:solidFill>
                  <a:schemeClr val="bg1"/>
                </a:solidFill>
              </a:rPr>
              <a:t>n accordance with the </a:t>
            </a:r>
            <a:r>
              <a:rPr lang="en-US" sz="1800" b="1" dirty="0">
                <a:solidFill>
                  <a:schemeClr val="bg1"/>
                </a:solidFill>
              </a:rPr>
              <a:t>NHSEI Blood Pressure Check Service Data Specification</a:t>
            </a:r>
            <a:r>
              <a:rPr lang="en-GB" sz="1800" b="1" dirty="0">
                <a:solidFill>
                  <a:schemeClr val="bg1"/>
                </a:solidFill>
              </a:rPr>
              <a:t>, Professional Record Standards Body (PRSB) </a:t>
            </a:r>
            <a:r>
              <a:rPr lang="en-GB" sz="1800" b="1" dirty="0">
                <a:solidFill>
                  <a:schemeClr val="bg1"/>
                </a:solidFill>
                <a:hlinkClick r:id="rId3">
                  <a:extLst>
                    <a:ext uri="{A12FA001-AC4F-418D-AE19-62706E023703}">
                      <ahyp:hlinkClr xmlns:ahyp="http://schemas.microsoft.com/office/drawing/2018/hyperlinkcolor" val="tx"/>
                    </a:ext>
                  </a:extLst>
                </a:hlinkClick>
              </a:rPr>
              <a:t>Community Pharmacy Standard</a:t>
            </a:r>
            <a:r>
              <a:rPr lang="en-GB" sz="1800" b="1" dirty="0">
                <a:solidFill>
                  <a:schemeClr val="bg1"/>
                </a:solidFill>
              </a:rPr>
              <a:t>,</a:t>
            </a:r>
            <a:r>
              <a:rPr lang="en-GB" sz="1800" dirty="0">
                <a:solidFill>
                  <a:schemeClr val="bg1"/>
                </a:solidFill>
              </a:rPr>
              <a:t> the </a:t>
            </a:r>
            <a:r>
              <a:rPr lang="en-GB" sz="1800" dirty="0">
                <a:solidFill>
                  <a:schemeClr val="bg1"/>
                </a:solidFill>
                <a:hlinkClick r:id="rId4">
                  <a:extLst>
                    <a:ext uri="{A12FA001-AC4F-418D-AE19-62706E023703}">
                      <ahyp:hlinkClr xmlns:ahyp="http://schemas.microsoft.com/office/drawing/2018/hyperlinkcolor" val="tx"/>
                    </a:ext>
                  </a:extLst>
                </a:hlinkClick>
              </a:rPr>
              <a:t>Records Management Code of Practice for Health and Social Care 2021</a:t>
            </a:r>
            <a:r>
              <a:rPr lang="en-GB" sz="1800" dirty="0">
                <a:solidFill>
                  <a:schemeClr val="bg1"/>
                </a:solidFill>
              </a:rPr>
              <a:t> and </a:t>
            </a:r>
            <a:r>
              <a:rPr lang="en-US" sz="1800" dirty="0">
                <a:solidFill>
                  <a:srgbClr val="FEFFFF"/>
                </a:solidFill>
              </a:rPr>
              <a:t>the </a:t>
            </a:r>
            <a:r>
              <a:rPr lang="en-US" sz="1800" dirty="0">
                <a:solidFill>
                  <a:schemeClr val="bg1"/>
                </a:solidFill>
                <a:hlinkClick r:id="rId5">
                  <a:extLst>
                    <a:ext uri="{A12FA001-AC4F-418D-AE19-62706E023703}">
                      <ahyp:hlinkClr xmlns:ahyp="http://schemas.microsoft.com/office/drawing/2018/hyperlinkcolor" val="tx"/>
                    </a:ext>
                  </a:extLst>
                </a:hlinkClick>
              </a:rPr>
              <a:t>NHS Data Security and Protection Toolkit</a:t>
            </a:r>
            <a:r>
              <a:rPr lang="en-US" sz="1800" dirty="0">
                <a:solidFill>
                  <a:srgbClr val="FF0000"/>
                </a:solidFill>
              </a:rPr>
              <a:t>. </a:t>
            </a:r>
            <a:endParaRPr lang="en-GB" sz="1800" dirty="0">
              <a:solidFill>
                <a:srgbClr val="FF0000"/>
              </a:solidFill>
            </a:endParaRPr>
          </a:p>
          <a:p>
            <a:r>
              <a:rPr lang="en-US" sz="1800" b="1" dirty="0">
                <a:solidFill>
                  <a:schemeClr val="bg1"/>
                </a:solidFill>
              </a:rPr>
              <a:t>Onward referral </a:t>
            </a:r>
            <a:r>
              <a:rPr lang="en-US" sz="1800" dirty="0">
                <a:solidFill>
                  <a:schemeClr val="bg1"/>
                </a:solidFill>
              </a:rPr>
              <a:t>- </a:t>
            </a:r>
            <a:r>
              <a:rPr lang="en-GB" sz="1800" dirty="0">
                <a:solidFill>
                  <a:schemeClr val="bg1"/>
                </a:solidFill>
              </a:rPr>
              <a:t>capability to forward the original referral to another pharmacy (or other suitable service) if required. The Directory of Services API should be used to obtain the receiving service information. The minimum referral requirement is a PDF attachment via NHSmail </a:t>
            </a:r>
          </a:p>
          <a:p>
            <a:pPr marL="0" indent="0">
              <a:buNone/>
            </a:pPr>
            <a:endParaRPr lang="en-GB" sz="1600" dirty="0">
              <a:solidFill>
                <a:srgbClr val="FF0000"/>
              </a:solidFill>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173307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rmAutofit/>
          </a:bodyPr>
          <a:lstStyle/>
          <a:p>
            <a:pPr marL="0" indent="0" eaLnBrk="0" fontAlgn="base" hangingPunct="0">
              <a:lnSpc>
                <a:spcPct val="100000"/>
              </a:lnSpc>
              <a:spcBef>
                <a:spcPct val="0"/>
              </a:spcBef>
              <a:spcAft>
                <a:spcPct val="0"/>
              </a:spcAft>
              <a:buNone/>
              <a:tabLst>
                <a:tab pos="4953000" algn="l"/>
              </a:tabLst>
            </a:pPr>
            <a:r>
              <a:rPr lang="en-US" altLang="en-US" sz="1700" b="1">
                <a:solidFill>
                  <a:schemeClr val="bg1"/>
                </a:solidFill>
                <a:ea typeface="Calibri" panose="020F0502020204030204" pitchFamily="34" charset="0"/>
                <a:cs typeface="Times New Roman" panose="02020603050405020304" pitchFamily="18" charset="0"/>
              </a:rPr>
              <a:t>Helpdesk support </a:t>
            </a: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IT platform suppliers are required to provide helpdesk support for the following periods:</a:t>
            </a:r>
          </a:p>
          <a:p>
            <a:pPr marL="457200" lvl="1" indent="0" fontAlgn="t">
              <a:buNone/>
            </a:pPr>
            <a:r>
              <a:rPr lang="en-GB" sz="1700" b="1">
                <a:solidFill>
                  <a:schemeClr val="bg1"/>
                </a:solidFill>
              </a:rPr>
              <a:t>Monday to Friday: 8am – 6pm</a:t>
            </a:r>
          </a:p>
          <a:p>
            <a:pPr marL="457200" lvl="1" indent="0" fontAlgn="t">
              <a:buNone/>
            </a:pPr>
            <a:r>
              <a:rPr lang="en-GB" sz="1700" b="1">
                <a:solidFill>
                  <a:schemeClr val="bg1"/>
                </a:solidFill>
              </a:rPr>
              <a:t>Weekends: 8am – 2pm</a:t>
            </a:r>
          </a:p>
          <a:p>
            <a:pPr marL="457200" lvl="1" indent="0" fontAlgn="t">
              <a:buNone/>
            </a:pPr>
            <a:r>
              <a:rPr lang="en-GB" sz="1700" b="1">
                <a:solidFill>
                  <a:schemeClr val="bg1"/>
                </a:solidFill>
              </a:rPr>
              <a:t>Bank holidays : Response within 24 hours</a:t>
            </a:r>
            <a:endParaRPr lang="en-US" altLang="en-US" sz="1700">
              <a:solidFill>
                <a:schemeClr val="bg1"/>
              </a:solidFill>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Issues affecting service provision must be acknowledged within 24 hours</a:t>
            </a:r>
            <a:endParaRPr lang="en-US" altLang="en-US" sz="1700">
              <a:solidFill>
                <a:schemeClr val="bg1"/>
              </a:solidFill>
            </a:endParaRPr>
          </a:p>
          <a:p>
            <a:pPr marL="0" indent="0">
              <a:buNone/>
            </a:pPr>
            <a:r>
              <a:rPr lang="en-GB" sz="1700" b="1">
                <a:solidFill>
                  <a:schemeClr val="bg1"/>
                </a:solidFill>
              </a:rPr>
              <a:t>Claims </a:t>
            </a:r>
          </a:p>
          <a:p>
            <a:r>
              <a:rPr lang="en-GB" sz="1700">
                <a:solidFill>
                  <a:schemeClr val="bg1"/>
                </a:solidFill>
              </a:rPr>
              <a:t>Claims for payment should be made via the BSA MYS API as part of general reporting </a:t>
            </a:r>
          </a:p>
          <a:p>
            <a:r>
              <a:rPr lang="en-GB" sz="1700">
                <a:solidFill>
                  <a:schemeClr val="bg1"/>
                </a:solidFill>
              </a:rPr>
              <a:t>The IT platform should create a month end collated activity report for contractors to be able to reconcile their activity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622F62-16E7-4744-AE2F-DC725AA31740}" type="slidenum">
              <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0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7514F649-B090-7C4C-A5A1-E91F42218B6C}"/>
              </a:ext>
            </a:extLst>
          </p:cNvPr>
          <p:cNvSpPr txBox="1"/>
          <p:nvPr/>
        </p:nvSpPr>
        <p:spPr>
          <a:xfrm>
            <a:off x="934872" y="982272"/>
            <a:ext cx="3388419" cy="4560970"/>
          </a:xfrm>
          <a:prstGeom prst="rect">
            <a:avLst/>
          </a:prstGeom>
        </p:spPr>
        <p:txBody>
          <a:bodyPr vert="horz" lIns="91440" tIns="45720" rIns="91440" bIns="45720" rtlCol="0" anchor="ctr">
            <a:normAutofit/>
          </a:bodyPr>
          <a:lstStyle/>
          <a:p>
            <a:pPr lvl="0">
              <a:lnSpc>
                <a:spcPct val="90000"/>
              </a:lnSpc>
              <a:spcBef>
                <a:spcPct val="0"/>
              </a:spcBef>
              <a:spcAft>
                <a:spcPts val="600"/>
              </a:spcAft>
              <a:defRPr/>
            </a:pPr>
            <a:r>
              <a:rPr lang="en-US" sz="3600" b="1">
                <a:solidFill>
                  <a:prstClr val="white"/>
                </a:solidFill>
                <a:latin typeface="Arial" panose="020B0604020202020204" pitchFamily="34" charset="0"/>
                <a:cs typeface="Arial" panose="020B0604020202020204" pitchFamily="34" charset="0"/>
              </a:rPr>
              <a:t>General Blood Pressure Check Service </a:t>
            </a:r>
            <a:r>
              <a:rPr lang="en-US" sz="3600" b="1">
                <a:solidFill>
                  <a:srgbClr val="FFFFFF"/>
                </a:solidFill>
                <a:latin typeface="Arial" panose="020B0604020202020204" pitchFamily="34" charset="0"/>
                <a:cs typeface="Arial" panose="020B0604020202020204" pitchFamily="34" charset="0"/>
              </a:rPr>
              <a:t>IT requirements</a:t>
            </a:r>
          </a:p>
        </p:txBody>
      </p:sp>
    </p:spTree>
    <p:extLst>
      <p:ext uri="{BB962C8B-B14F-4D97-AF65-F5344CB8AC3E}">
        <p14:creationId xmlns:p14="http://schemas.microsoft.com/office/powerpoint/2010/main" val="2580912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Key contacts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14</a:t>
            </a:fld>
            <a:endParaRPr lang="en-US"/>
          </a:p>
        </p:txBody>
      </p:sp>
      <p:sp>
        <p:nvSpPr>
          <p:cNvPr id="2" name="TextBox 1">
            <a:extLst>
              <a:ext uri="{FF2B5EF4-FFF2-40B4-BE49-F238E27FC236}">
                <a16:creationId xmlns:a16="http://schemas.microsoft.com/office/drawing/2014/main" id="{DE5101AA-E2E8-1345-8DC3-F9DEE188F3D4}"/>
              </a:ext>
            </a:extLst>
          </p:cNvPr>
          <p:cNvSpPr txBox="1"/>
          <p:nvPr/>
        </p:nvSpPr>
        <p:spPr>
          <a:xfrm>
            <a:off x="575102" y="1483808"/>
            <a:ext cx="11159698"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t>For more information please contact:</a:t>
            </a:r>
          </a:p>
          <a:p>
            <a:r>
              <a:rPr lang="en-US" b="1"/>
              <a:t>TBC, Service Manager, NHS Digital (technical development and assurance) </a:t>
            </a:r>
          </a:p>
          <a:p>
            <a:r>
              <a:rPr lang="en-US" b="1"/>
              <a:t>Claire Hobbs, </a:t>
            </a:r>
            <a:r>
              <a:rPr lang="en-US" b="1">
                <a:hlinkClick r:id="rId3"/>
              </a:rPr>
              <a:t>claire.hobbs01@nhs.net</a:t>
            </a:r>
            <a:r>
              <a:rPr lang="en-US" b="1"/>
              <a:t>, Senior Policy Manager - Digital Pharmacy, </a:t>
            </a:r>
            <a:r>
              <a:rPr lang="en-GB" b="1"/>
              <a:t>NHS England and NHS Improvement (Policy queries)</a:t>
            </a:r>
          </a:p>
          <a:p>
            <a:r>
              <a:rPr lang="en-GB" b="1"/>
              <a:t>Ben Tindale, </a:t>
            </a:r>
            <a:r>
              <a:rPr lang="en-GB" b="1">
                <a:hlinkClick r:id="rId4"/>
              </a:rPr>
              <a:t>ben.tindale@nhs.net</a:t>
            </a:r>
            <a:r>
              <a:rPr lang="en-GB" b="1"/>
              <a:t>, Senior Service Delivery Manager – MYS, NHS Business Services Authority (NHSBSA)</a:t>
            </a:r>
            <a:endParaRPr lang="en-US" b="1"/>
          </a:p>
        </p:txBody>
      </p:sp>
    </p:spTree>
    <p:extLst>
      <p:ext uri="{BB962C8B-B14F-4D97-AF65-F5344CB8AC3E}">
        <p14:creationId xmlns:p14="http://schemas.microsoft.com/office/powerpoint/2010/main" val="114903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a:t>Approval Sign-off Sheet</a:t>
              </a:r>
              <a:endParaRPr lang="en-GB" sz="210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15</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1507410265"/>
              </p:ext>
            </p:extLst>
          </p:nvPr>
        </p:nvGraphicFramePr>
        <p:xfrm>
          <a:off x="508871" y="2701395"/>
          <a:ext cx="11130104" cy="3606084"/>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a:effectLst/>
                        </a:rPr>
                        <a:t>Role and Name </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Date</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a:solidFill>
                            <a:schemeClr val="tx1"/>
                          </a:solidFill>
                          <a:effectLst/>
                        </a:rPr>
                        <a:t>Project Lead </a:t>
                      </a:r>
                    </a:p>
                    <a:p>
                      <a:pPr marL="0" algn="l" defTabSz="914400" rtl="0" eaLnBrk="1" latinLnBrk="0" hangingPunct="1"/>
                      <a:r>
                        <a:rPr lang="en-GB" sz="2100" b="1" kern="1200" err="1">
                          <a:solidFill>
                            <a:schemeClr val="tx1"/>
                          </a:solidFill>
                          <a:effectLst/>
                          <a:latin typeface="+mn-lt"/>
                          <a:ea typeface="+mn-ea"/>
                          <a:cs typeface="+mn-cs"/>
                        </a:rPr>
                        <a:t>Yeyenta</a:t>
                      </a:r>
                      <a:r>
                        <a:rPr lang="en-GB" sz="2100" b="1" kern="1200">
                          <a:solidFill>
                            <a:schemeClr val="tx1"/>
                          </a:solidFill>
                          <a:effectLst/>
                          <a:latin typeface="+mn-lt"/>
                          <a:ea typeface="+mn-ea"/>
                          <a:cs typeface="+mn-cs"/>
                        </a:rPr>
                        <a:t> </a:t>
                      </a:r>
                      <a:r>
                        <a:rPr lang="en-GB" sz="2100" b="1" kern="1200" err="1">
                          <a:solidFill>
                            <a:schemeClr val="tx1"/>
                          </a:solidFill>
                          <a:effectLst/>
                          <a:latin typeface="+mn-lt"/>
                          <a:ea typeface="+mn-ea"/>
                          <a:cs typeface="+mn-cs"/>
                        </a:rPr>
                        <a:t>Osasu</a:t>
                      </a:r>
                      <a:endParaRPr lang="en-GB" sz="2100" b="1" kern="1200">
                        <a:solidFill>
                          <a:schemeClr val="tx1"/>
                        </a:solidFill>
                        <a:effectLst/>
                        <a:latin typeface="+mn-lt"/>
                        <a:ea typeface="+mn-ea"/>
                        <a:cs typeface="+mn-cs"/>
                      </a:endParaRPr>
                    </a:p>
                  </a:txBody>
                  <a:tcPr marL="68580" marR="68580" marT="0" marB="0">
                    <a:solidFill>
                      <a:schemeClr val="bg2">
                        <a:lumMod val="90000"/>
                      </a:schemeClr>
                    </a:solidFill>
                  </a:tcPr>
                </a:tc>
                <a:tc>
                  <a:txBody>
                    <a:bodyPr/>
                    <a:lstStyle/>
                    <a:p>
                      <a:r>
                        <a:rPr lang="en-GB" sz="2100">
                          <a:solidFill>
                            <a:schemeClr val="tx1"/>
                          </a:solidFill>
                          <a:effectLst/>
                        </a:rPr>
                        <a:t>NHS England &amp; NHS Improvement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r h="901521">
                <a:tc>
                  <a:txBody>
                    <a:bodyPr/>
                    <a:lstStyle/>
                    <a:p>
                      <a:r>
                        <a:rPr lang="en-GB" sz="2100">
                          <a:solidFill>
                            <a:schemeClr val="tx1"/>
                          </a:solidFill>
                          <a:effectLst/>
                        </a:rPr>
                        <a:t>Service Lead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a:solidFill>
                            <a:schemeClr val="tx1"/>
                          </a:solidFill>
                          <a:effectLst/>
                        </a:rPr>
                        <a:t>[INSERT]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Digital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715982561"/>
                  </a:ext>
                </a:extLst>
              </a:tr>
              <a:tr h="901521">
                <a:tc>
                  <a:txBody>
                    <a:bodyPr/>
                    <a:lstStyle/>
                    <a:p>
                      <a:r>
                        <a:rPr lang="en-GB" sz="2100">
                          <a:solidFill>
                            <a:schemeClr val="tx1"/>
                          </a:solidFill>
                          <a:effectLst/>
                        </a:rPr>
                        <a:t>Service Lead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100">
                          <a:solidFill>
                            <a:schemeClr val="tx1"/>
                          </a:solidFill>
                          <a:effectLst/>
                        </a:rPr>
                        <a:t>[INSERT]</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NHS Business Services Authority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a:solidFill>
                            <a:schemeClr val="tx1"/>
                          </a:solidFill>
                          <a:effectLst/>
                        </a:rPr>
                        <a:t> </a:t>
                      </a:r>
                      <a:endParaRPr lang="en-GB" sz="2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28707420"/>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rtlCol="0">
            <a:spAutoFit/>
          </a:bodyPr>
          <a:lstStyle/>
          <a:p>
            <a:r>
              <a:rPr lang="en-GB" sz="2100"/>
              <a:t>For approval of the </a:t>
            </a:r>
            <a:r>
              <a:rPr lang="en-GB" sz="2100" b="1"/>
              <a:t>Blood Pressure Check Service </a:t>
            </a:r>
            <a:r>
              <a:rPr lang="en-GB" sz="2100"/>
              <a:t>Technical Toolkit version [INSERT] </a:t>
            </a:r>
          </a:p>
          <a:p>
            <a:r>
              <a:rPr lang="en-GB" sz="2100"/>
              <a:t> </a:t>
            </a:r>
          </a:p>
          <a:p>
            <a:r>
              <a:rPr lang="en-GB" sz="2100"/>
              <a:t>The undersigned indicate understanding and approval of this technical toolkit. </a:t>
            </a:r>
          </a:p>
          <a:p>
            <a:endParaRPr lang="en-US"/>
          </a:p>
        </p:txBody>
      </p:sp>
    </p:spTree>
    <p:extLst>
      <p:ext uri="{BB962C8B-B14F-4D97-AF65-F5344CB8AC3E}">
        <p14:creationId xmlns:p14="http://schemas.microsoft.com/office/powerpoint/2010/main" val="305840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en-GB" sz="2100" b="1" dirty="0"/>
                <a:t>Reviewer Sign-off Sheet</a:t>
              </a:r>
              <a:endParaRPr lang="en-GB" sz="2100" dirty="0"/>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16</a:t>
            </a:fld>
            <a:endParaRPr lang="en-US"/>
          </a:p>
        </p:txBody>
      </p:sp>
      <p:graphicFrame>
        <p:nvGraphicFramePr>
          <p:cNvPr id="5" name="Table 4">
            <a:extLst>
              <a:ext uri="{FF2B5EF4-FFF2-40B4-BE49-F238E27FC236}">
                <a16:creationId xmlns:a16="http://schemas.microsoft.com/office/drawing/2014/main" id="{223DB2B4-9588-2BAC-A496-0B2FC94A5FE5}"/>
              </a:ext>
            </a:extLst>
          </p:cNvPr>
          <p:cNvGraphicFramePr>
            <a:graphicFrameLocks noGrp="1"/>
          </p:cNvGraphicFramePr>
          <p:nvPr>
            <p:extLst>
              <p:ext uri="{D42A27DB-BD31-4B8C-83A1-F6EECF244321}">
                <p14:modId xmlns:p14="http://schemas.microsoft.com/office/powerpoint/2010/main" val="890296169"/>
              </p:ext>
            </p:extLst>
          </p:nvPr>
        </p:nvGraphicFramePr>
        <p:xfrm>
          <a:off x="508871" y="2701395"/>
          <a:ext cx="11130104" cy="1803042"/>
        </p:xfrm>
        <a:graphic>
          <a:graphicData uri="http://schemas.openxmlformats.org/drawingml/2006/table">
            <a:tbl>
              <a:tblPr firstRow="1" firstCol="1" bandRow="1">
                <a:tableStyleId>{5C22544A-7EE6-4342-B048-85BDC9FD1C3A}</a:tableStyleId>
              </a:tblPr>
              <a:tblGrid>
                <a:gridCol w="3709624">
                  <a:extLst>
                    <a:ext uri="{9D8B030D-6E8A-4147-A177-3AD203B41FA5}">
                      <a16:colId xmlns:a16="http://schemas.microsoft.com/office/drawing/2014/main" val="2426797857"/>
                    </a:ext>
                  </a:extLst>
                </a:gridCol>
                <a:gridCol w="5040047">
                  <a:extLst>
                    <a:ext uri="{9D8B030D-6E8A-4147-A177-3AD203B41FA5}">
                      <a16:colId xmlns:a16="http://schemas.microsoft.com/office/drawing/2014/main" val="921666793"/>
                    </a:ext>
                  </a:extLst>
                </a:gridCol>
                <a:gridCol w="2380433">
                  <a:extLst>
                    <a:ext uri="{9D8B030D-6E8A-4147-A177-3AD203B41FA5}">
                      <a16:colId xmlns:a16="http://schemas.microsoft.com/office/drawing/2014/main" val="2848480151"/>
                    </a:ext>
                  </a:extLst>
                </a:gridCol>
              </a:tblGrid>
              <a:tr h="901521">
                <a:tc>
                  <a:txBody>
                    <a:bodyPr/>
                    <a:lstStyle/>
                    <a:p>
                      <a:r>
                        <a:rPr lang="en-GB" sz="2100" dirty="0">
                          <a:effectLst/>
                        </a:rPr>
                        <a:t>Role and Name </a:t>
                      </a:r>
                      <a:endParaRPr lang="en-GB" sz="2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Organisation</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100">
                          <a:effectLst/>
                        </a:rPr>
                        <a:t>Date</a:t>
                      </a:r>
                      <a:endParaRPr lang="en-GB" sz="2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242159"/>
                  </a:ext>
                </a:extLst>
              </a:tr>
              <a:tr h="901521">
                <a:tc>
                  <a:txBody>
                    <a:bodyPr/>
                    <a:lstStyle/>
                    <a:p>
                      <a:r>
                        <a:rPr lang="en-GB" sz="2100" dirty="0">
                          <a:solidFill>
                            <a:schemeClr val="tx1"/>
                          </a:solidFill>
                          <a:effectLst/>
                        </a:rPr>
                        <a:t>IT Lead </a:t>
                      </a:r>
                    </a:p>
                  </a:txBody>
                  <a:tcPr marL="68580" marR="68580" marT="0" marB="0">
                    <a:solidFill>
                      <a:schemeClr val="bg2">
                        <a:lumMod val="90000"/>
                      </a:schemeClr>
                    </a:solidFill>
                  </a:tcPr>
                </a:tc>
                <a:tc>
                  <a:txBody>
                    <a:bodyPr/>
                    <a:lstStyle/>
                    <a:p>
                      <a:r>
                        <a:rPr lang="en-GB" sz="2100" dirty="0">
                          <a:solidFill>
                            <a:schemeClr val="tx1"/>
                          </a:solidFill>
                          <a:effectLst/>
                        </a:rPr>
                        <a:t>PSNC</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r>
                        <a:rPr lang="en-GB" sz="2100" dirty="0">
                          <a:solidFill>
                            <a:schemeClr val="tx1"/>
                          </a:solidFill>
                          <a:effectLst/>
                        </a:rPr>
                        <a:t> </a:t>
                      </a:r>
                      <a:endParaRPr lang="en-GB" sz="2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232544792"/>
                  </a:ext>
                </a:extLst>
              </a:tr>
            </a:tbl>
          </a:graphicData>
        </a:graphic>
      </p:graphicFrame>
      <p:sp>
        <p:nvSpPr>
          <p:cNvPr id="10" name="TextBox 9">
            <a:extLst>
              <a:ext uri="{FF2B5EF4-FFF2-40B4-BE49-F238E27FC236}">
                <a16:creationId xmlns:a16="http://schemas.microsoft.com/office/drawing/2014/main" id="{AD099304-8DD5-8F17-C0C0-B3FF47EDD182}"/>
              </a:ext>
            </a:extLst>
          </p:cNvPr>
          <p:cNvSpPr txBox="1"/>
          <p:nvPr/>
        </p:nvSpPr>
        <p:spPr>
          <a:xfrm>
            <a:off x="486794" y="1362567"/>
            <a:ext cx="11174258" cy="1338828"/>
          </a:xfrm>
          <a:prstGeom prst="rect">
            <a:avLst/>
          </a:prstGeom>
          <a:noFill/>
        </p:spPr>
        <p:txBody>
          <a:bodyPr wrap="square" rtlCol="0">
            <a:spAutoFit/>
          </a:bodyPr>
          <a:lstStyle/>
          <a:p>
            <a:r>
              <a:rPr lang="en-GB" sz="2100" dirty="0"/>
              <a:t>For review of the </a:t>
            </a:r>
            <a:r>
              <a:rPr lang="en-GB" sz="2100" b="1" dirty="0"/>
              <a:t>Blood Pressure Check Service </a:t>
            </a:r>
            <a:r>
              <a:rPr lang="en-GB" sz="2100" dirty="0"/>
              <a:t>Technical Toolkit version [INSERT] </a:t>
            </a:r>
          </a:p>
          <a:p>
            <a:r>
              <a:rPr lang="en-GB" sz="2100" dirty="0"/>
              <a:t> </a:t>
            </a:r>
          </a:p>
          <a:p>
            <a:r>
              <a:rPr lang="en-GB" sz="2100" dirty="0"/>
              <a:t>The undersigned indicate understanding and review of this technical toolkit. </a:t>
            </a:r>
          </a:p>
          <a:p>
            <a:endParaRPr lang="en-US" dirty="0"/>
          </a:p>
        </p:txBody>
      </p:sp>
    </p:spTree>
    <p:extLst>
      <p:ext uri="{BB962C8B-B14F-4D97-AF65-F5344CB8AC3E}">
        <p14:creationId xmlns:p14="http://schemas.microsoft.com/office/powerpoint/2010/main" val="237981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870F61-FDC8-5E4C-B2CB-4D21E86D90AF}"/>
              </a:ext>
            </a:extLst>
          </p:cNvPr>
          <p:cNvSpPr>
            <a:spLocks noGrp="1"/>
          </p:cNvSpPr>
          <p:nvPr>
            <p:ph type="sldNum" sz="quarter" idx="12"/>
          </p:nvPr>
        </p:nvSpPr>
        <p:spPr/>
        <p:txBody>
          <a:bodyPr/>
          <a:lstStyle/>
          <a:p>
            <a:fld id="{E3622F62-16E7-4744-AE2F-DC725AA31740}" type="slidenum">
              <a:rPr lang="en-US" smtClean="0"/>
              <a:t>17</a:t>
            </a:fld>
            <a:endParaRPr lang="en-US"/>
          </a:p>
        </p:txBody>
      </p:sp>
      <p:grpSp>
        <p:nvGrpSpPr>
          <p:cNvPr id="5" name="Group 4">
            <a:extLst>
              <a:ext uri="{FF2B5EF4-FFF2-40B4-BE49-F238E27FC236}">
                <a16:creationId xmlns:a16="http://schemas.microsoft.com/office/drawing/2014/main" id="{A2FF3736-1577-1743-BCFF-D67470770C30}"/>
              </a:ext>
            </a:extLst>
          </p:cNvPr>
          <p:cNvGrpSpPr/>
          <p:nvPr/>
        </p:nvGrpSpPr>
        <p:grpSpPr>
          <a:xfrm>
            <a:off x="486794" y="376969"/>
            <a:ext cx="6263640" cy="503685"/>
            <a:chOff x="0" y="3910914"/>
            <a:chExt cx="6263640" cy="503685"/>
          </a:xfrm>
        </p:grpSpPr>
        <p:sp>
          <p:nvSpPr>
            <p:cNvPr id="6" name="Rounded Rectangle 5">
              <a:extLst>
                <a:ext uri="{FF2B5EF4-FFF2-40B4-BE49-F238E27FC236}">
                  <a16:creationId xmlns:a16="http://schemas.microsoft.com/office/drawing/2014/main" id="{9BCCD123-E38A-3F4D-8326-7252C6C4FCDA}"/>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7" name="Rounded Rectangle 4">
              <a:extLst>
                <a:ext uri="{FF2B5EF4-FFF2-40B4-BE49-F238E27FC236}">
                  <a16:creationId xmlns:a16="http://schemas.microsoft.com/office/drawing/2014/main" id="{FA9445DC-EDC4-A648-863A-1A2F2336524F}"/>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Version history </a:t>
              </a:r>
            </a:p>
          </p:txBody>
        </p:sp>
      </p:grpSp>
      <p:graphicFrame>
        <p:nvGraphicFramePr>
          <p:cNvPr id="8" name="Table 7">
            <a:extLst>
              <a:ext uri="{FF2B5EF4-FFF2-40B4-BE49-F238E27FC236}">
                <a16:creationId xmlns:a16="http://schemas.microsoft.com/office/drawing/2014/main" id="{D36DE042-2CD2-BD49-9046-1654F96B42F0}"/>
              </a:ext>
            </a:extLst>
          </p:cNvPr>
          <p:cNvGraphicFramePr>
            <a:graphicFrameLocks noGrp="1"/>
          </p:cNvGraphicFramePr>
          <p:nvPr>
            <p:extLst>
              <p:ext uri="{D42A27DB-BD31-4B8C-83A1-F6EECF244321}">
                <p14:modId xmlns:p14="http://schemas.microsoft.com/office/powerpoint/2010/main" val="2270644290"/>
              </p:ext>
            </p:extLst>
          </p:nvPr>
        </p:nvGraphicFramePr>
        <p:xfrm>
          <a:off x="486794" y="953474"/>
          <a:ext cx="11075781" cy="1334406"/>
        </p:xfrm>
        <a:graphic>
          <a:graphicData uri="http://schemas.openxmlformats.org/drawingml/2006/table">
            <a:tbl>
              <a:tblPr>
                <a:tableStyleId>{93296810-A885-4BE3-A3E7-6D5BEEA58F35}</a:tableStyleId>
              </a:tblPr>
              <a:tblGrid>
                <a:gridCol w="978300">
                  <a:extLst>
                    <a:ext uri="{9D8B030D-6E8A-4147-A177-3AD203B41FA5}">
                      <a16:colId xmlns:a16="http://schemas.microsoft.com/office/drawing/2014/main" val="561996278"/>
                    </a:ext>
                  </a:extLst>
                </a:gridCol>
                <a:gridCol w="1884854">
                  <a:extLst>
                    <a:ext uri="{9D8B030D-6E8A-4147-A177-3AD203B41FA5}">
                      <a16:colId xmlns:a16="http://schemas.microsoft.com/office/drawing/2014/main" val="421990488"/>
                    </a:ext>
                  </a:extLst>
                </a:gridCol>
                <a:gridCol w="8212627">
                  <a:extLst>
                    <a:ext uri="{9D8B030D-6E8A-4147-A177-3AD203B41FA5}">
                      <a16:colId xmlns:a16="http://schemas.microsoft.com/office/drawing/2014/main" val="139347525"/>
                    </a:ext>
                  </a:extLst>
                </a:gridCol>
              </a:tblGrid>
              <a:tr h="192884">
                <a:tc>
                  <a:txBody>
                    <a:bodyPr/>
                    <a:lstStyle/>
                    <a:p>
                      <a:pPr algn="ctr" fontAlgn="t"/>
                      <a:r>
                        <a:rPr lang="en-GB" sz="1400" b="1" u="none" strike="noStrike">
                          <a:effectLst/>
                        </a:rPr>
                        <a:t>Version</a:t>
                      </a:r>
                      <a:endParaRPr lang="en-GB" sz="1400" b="1" i="0" u="none" strike="noStrike">
                        <a:solidFill>
                          <a:srgbClr val="000000"/>
                        </a:solidFill>
                        <a:effectLst/>
                        <a:latin typeface="ArialMT"/>
                      </a:endParaRPr>
                    </a:p>
                  </a:txBody>
                  <a:tcPr marL="9041" marR="9041" marT="9041" marB="0"/>
                </a:tc>
                <a:tc>
                  <a:txBody>
                    <a:bodyPr/>
                    <a:lstStyle/>
                    <a:p>
                      <a:pPr algn="ctr" fontAlgn="t"/>
                      <a:r>
                        <a:rPr lang="en-GB" sz="1400" b="1" u="none" strike="noStrike">
                          <a:effectLst/>
                        </a:rPr>
                        <a:t>Date</a:t>
                      </a:r>
                      <a:endParaRPr lang="en-GB" sz="1400" b="1" i="0" u="none" strike="noStrike">
                        <a:solidFill>
                          <a:srgbClr val="000000"/>
                        </a:solidFill>
                        <a:effectLst/>
                        <a:latin typeface="ArialMT"/>
                      </a:endParaRPr>
                    </a:p>
                  </a:txBody>
                  <a:tcPr marL="9041" marR="9041" marT="9041" marB="0"/>
                </a:tc>
                <a:tc>
                  <a:txBody>
                    <a:bodyPr/>
                    <a:lstStyle/>
                    <a:p>
                      <a:pPr algn="l" fontAlgn="t"/>
                      <a:r>
                        <a:rPr lang="en-GB" sz="1400" b="1" u="none" strike="noStrike">
                          <a:effectLst/>
                        </a:rPr>
                        <a:t>Rationale</a:t>
                      </a:r>
                      <a:endParaRPr lang="en-GB" sz="1400" b="1" i="0" u="none" strike="noStrike">
                        <a:solidFill>
                          <a:srgbClr val="000000"/>
                        </a:solidFill>
                        <a:effectLst/>
                        <a:latin typeface="ArialMT"/>
                      </a:endParaRPr>
                    </a:p>
                  </a:txBody>
                  <a:tcPr marL="9041" marR="9041" marT="9041" marB="0"/>
                </a:tc>
                <a:extLst>
                  <a:ext uri="{0D108BD9-81ED-4DB2-BD59-A6C34878D82A}">
                    <a16:rowId xmlns:a16="http://schemas.microsoft.com/office/drawing/2014/main" val="565631647"/>
                  </a:ext>
                </a:extLst>
              </a:tr>
              <a:tr h="192884">
                <a:tc>
                  <a:txBody>
                    <a:bodyPr/>
                    <a:lstStyle/>
                    <a:p>
                      <a:pPr algn="ctr" fontAlgn="t"/>
                      <a:r>
                        <a:rPr lang="en-GB" sz="1400" b="1" i="0" u="none" strike="noStrike">
                          <a:solidFill>
                            <a:srgbClr val="000000"/>
                          </a:solidFill>
                          <a:effectLst/>
                          <a:latin typeface="ArialMT"/>
                        </a:rPr>
                        <a:t>1.0</a:t>
                      </a:r>
                    </a:p>
                  </a:txBody>
                  <a:tcPr marL="9041" marR="9041" marT="9041" marB="0"/>
                </a:tc>
                <a:tc>
                  <a:txBody>
                    <a:bodyPr/>
                    <a:lstStyle/>
                    <a:p>
                      <a:pPr algn="ctr" fontAlgn="t"/>
                      <a:r>
                        <a:rPr lang="en-GB" sz="1400" b="1" i="0" u="none" strike="noStrike">
                          <a:solidFill>
                            <a:srgbClr val="000000"/>
                          </a:solidFill>
                          <a:effectLst/>
                          <a:latin typeface="ArialMT"/>
                        </a:rPr>
                        <a:t>11/03/2022</a:t>
                      </a:r>
                    </a:p>
                  </a:txBody>
                  <a:tcPr marL="9041" marR="9041" marT="9041" marB="0"/>
                </a:tc>
                <a:tc>
                  <a:txBody>
                    <a:bodyPr/>
                    <a:lstStyle/>
                    <a:p>
                      <a:pPr algn="l" fontAlgn="t"/>
                      <a:r>
                        <a:rPr lang="en-GB" sz="1400" b="1" i="0" u="none" strike="noStrike">
                          <a:solidFill>
                            <a:srgbClr val="000000"/>
                          </a:solidFill>
                          <a:effectLst/>
                          <a:latin typeface="ArialMT"/>
                        </a:rPr>
                        <a:t>First draft Darryl Jones NHS E/I National Commercial and Procurement Hub</a:t>
                      </a:r>
                    </a:p>
                  </a:txBody>
                  <a:tcPr marL="9041" marR="9041" marT="9041" marB="0"/>
                </a:tc>
                <a:extLst>
                  <a:ext uri="{0D108BD9-81ED-4DB2-BD59-A6C34878D82A}">
                    <a16:rowId xmlns:a16="http://schemas.microsoft.com/office/drawing/2014/main" val="3770707238"/>
                  </a:ext>
                </a:extLst>
              </a:tr>
              <a:tr h="192884">
                <a:tc>
                  <a:txBody>
                    <a:bodyPr/>
                    <a:lstStyle/>
                    <a:p>
                      <a:pPr algn="ctr" fontAlgn="t"/>
                      <a:r>
                        <a:rPr lang="en-GB" sz="1400" b="1" i="0" u="none" strike="noStrike">
                          <a:solidFill>
                            <a:srgbClr val="000000"/>
                          </a:solidFill>
                          <a:effectLst/>
                          <a:latin typeface="ArialMT"/>
                        </a:rPr>
                        <a:t>1.1</a:t>
                      </a:r>
                    </a:p>
                  </a:txBody>
                  <a:tcPr marL="9041" marR="9041" marT="9041" marB="0"/>
                </a:tc>
                <a:tc>
                  <a:txBody>
                    <a:bodyPr/>
                    <a:lstStyle/>
                    <a:p>
                      <a:pPr algn="ctr" fontAlgn="t"/>
                      <a:r>
                        <a:rPr lang="en-GB" sz="1400" b="1" i="0" u="none" strike="noStrike">
                          <a:solidFill>
                            <a:srgbClr val="000000"/>
                          </a:solidFill>
                          <a:effectLst/>
                          <a:latin typeface="ArialMT"/>
                        </a:rPr>
                        <a:t>05/04/2022</a:t>
                      </a:r>
                    </a:p>
                  </a:txBody>
                  <a:tcPr marL="9041" marR="9041" marT="9041" marB="0"/>
                </a:tc>
                <a:tc>
                  <a:txBody>
                    <a:bodyPr/>
                    <a:lstStyle/>
                    <a:p>
                      <a:pPr algn="l" fontAlgn="t"/>
                      <a:r>
                        <a:rPr lang="en-GB" sz="1400" b="1" i="0" u="none" strike="noStrike">
                          <a:solidFill>
                            <a:srgbClr val="000000"/>
                          </a:solidFill>
                          <a:effectLst/>
                          <a:latin typeface="ArialMT"/>
                        </a:rPr>
                        <a:t>Reviewefollowing Gemma Ramsay and Dan Ah-</a:t>
                      </a:r>
                      <a:r>
                        <a:rPr lang="en-GB" sz="1400" b="1" i="0" u="none" strike="noStrike" err="1">
                          <a:solidFill>
                            <a:srgbClr val="000000"/>
                          </a:solidFill>
                          <a:effectLst/>
                          <a:latin typeface="ArialMT"/>
                        </a:rPr>
                        <a:t>Thion</a:t>
                      </a:r>
                      <a:r>
                        <a:rPr lang="en-GB" sz="1400" b="1" i="0" u="none" strike="noStrike">
                          <a:solidFill>
                            <a:srgbClr val="000000"/>
                          </a:solidFill>
                          <a:effectLst/>
                          <a:latin typeface="ArialMT"/>
                        </a:rPr>
                        <a:t> comments</a:t>
                      </a:r>
                    </a:p>
                  </a:txBody>
                  <a:tcPr marL="9041" marR="9041" marT="9041" marB="0"/>
                </a:tc>
                <a:extLst>
                  <a:ext uri="{0D108BD9-81ED-4DB2-BD59-A6C34878D82A}">
                    <a16:rowId xmlns:a16="http://schemas.microsoft.com/office/drawing/2014/main" val="889717533"/>
                  </a:ext>
                </a:extLst>
              </a:tr>
              <a:tr h="192884">
                <a:tc>
                  <a:txBody>
                    <a:bodyPr/>
                    <a:lstStyle/>
                    <a:p>
                      <a:pPr algn="ctr" fontAlgn="t"/>
                      <a:r>
                        <a:rPr lang="en-GB" sz="1400" b="1" i="0" u="none" strike="noStrike">
                          <a:solidFill>
                            <a:srgbClr val="000000"/>
                          </a:solidFill>
                          <a:effectLst/>
                          <a:latin typeface="ArialMT"/>
                        </a:rPr>
                        <a:t>1.2</a:t>
                      </a:r>
                    </a:p>
                  </a:txBody>
                  <a:tcPr marL="9041" marR="9041" marT="9041" marB="0"/>
                </a:tc>
                <a:tc>
                  <a:txBody>
                    <a:bodyPr/>
                    <a:lstStyle/>
                    <a:p>
                      <a:pPr algn="ctr" fontAlgn="t"/>
                      <a:r>
                        <a:rPr lang="en-GB" sz="1400" b="1" i="0" u="none" strike="noStrike" dirty="0">
                          <a:solidFill>
                            <a:srgbClr val="000000"/>
                          </a:solidFill>
                          <a:effectLst/>
                          <a:latin typeface="ArialMT"/>
                        </a:rPr>
                        <a:t>17/05/2022</a:t>
                      </a:r>
                    </a:p>
                  </a:txBody>
                  <a:tcPr marL="9041" marR="9041" marT="9041" marB="0"/>
                </a:tc>
                <a:tc>
                  <a:txBody>
                    <a:bodyPr/>
                    <a:lstStyle/>
                    <a:p>
                      <a:pPr algn="l" fontAlgn="t"/>
                      <a:r>
                        <a:rPr lang="en-GB" sz="1400" b="1" i="0" u="none" strike="noStrike" dirty="0">
                          <a:solidFill>
                            <a:srgbClr val="000000"/>
                          </a:solidFill>
                          <a:effectLst/>
                          <a:latin typeface="ArialMT"/>
                        </a:rPr>
                        <a:t>Revised by Claire Hobbs, NHS England and NHS Improvement</a:t>
                      </a:r>
                    </a:p>
                  </a:txBody>
                  <a:tcPr marL="9041" marR="9041" marT="9041" marB="0"/>
                </a:tc>
                <a:extLst>
                  <a:ext uri="{0D108BD9-81ED-4DB2-BD59-A6C34878D82A}">
                    <a16:rowId xmlns:a16="http://schemas.microsoft.com/office/drawing/2014/main" val="4011905516"/>
                  </a:ext>
                </a:extLst>
              </a:tr>
              <a:tr h="192884">
                <a:tc>
                  <a:txBody>
                    <a:bodyPr/>
                    <a:lstStyle/>
                    <a:p>
                      <a:pPr algn="ctr" fontAlgn="t"/>
                      <a:r>
                        <a:rPr lang="en-GB" sz="1400" b="1" i="0" u="none" strike="noStrike" dirty="0">
                          <a:solidFill>
                            <a:srgbClr val="7030A0"/>
                          </a:solidFill>
                          <a:effectLst/>
                          <a:latin typeface="ArialMT"/>
                        </a:rPr>
                        <a:t>1.21</a:t>
                      </a:r>
                    </a:p>
                  </a:txBody>
                  <a:tcPr marL="9041" marR="9041" marT="9041" marB="0"/>
                </a:tc>
                <a:tc>
                  <a:txBody>
                    <a:bodyPr/>
                    <a:lstStyle/>
                    <a:p>
                      <a:pPr algn="ctr" fontAlgn="t"/>
                      <a:r>
                        <a:rPr lang="en-GB" sz="1400" b="1" i="0" u="none" strike="noStrike" dirty="0">
                          <a:solidFill>
                            <a:srgbClr val="7030A0"/>
                          </a:solidFill>
                          <a:effectLst/>
                          <a:latin typeface="ArialMT"/>
                        </a:rPr>
                        <a:t>18/05/2022</a:t>
                      </a:r>
                    </a:p>
                  </a:txBody>
                  <a:tcPr marL="9041" marR="9041" marT="9041" marB="0"/>
                </a:tc>
                <a:tc>
                  <a:txBody>
                    <a:bodyPr/>
                    <a:lstStyle/>
                    <a:p>
                      <a:pPr algn="l" fontAlgn="t"/>
                      <a:r>
                        <a:rPr lang="en-GB" sz="1400" b="1" i="0" u="none" strike="noStrike" dirty="0">
                          <a:solidFill>
                            <a:srgbClr val="7030A0"/>
                          </a:solidFill>
                          <a:effectLst/>
                          <a:latin typeface="ArialMT"/>
                        </a:rPr>
                        <a:t>Minor revisions</a:t>
                      </a:r>
                    </a:p>
                  </a:txBody>
                  <a:tcPr marL="9041" marR="9041" marT="9041" marB="0"/>
                </a:tc>
                <a:extLst>
                  <a:ext uri="{0D108BD9-81ED-4DB2-BD59-A6C34878D82A}">
                    <a16:rowId xmlns:a16="http://schemas.microsoft.com/office/drawing/2014/main" val="38561823"/>
                  </a:ext>
                </a:extLst>
              </a:tr>
              <a:tr h="192884">
                <a:tc>
                  <a:txBody>
                    <a:bodyPr/>
                    <a:lstStyle/>
                    <a:p>
                      <a:pPr algn="ctr" fontAlgn="t"/>
                      <a:r>
                        <a:rPr lang="en-GB" sz="1400" b="1" i="0" u="none" strike="noStrike" dirty="0">
                          <a:solidFill>
                            <a:srgbClr val="FF0000"/>
                          </a:solidFill>
                          <a:effectLst/>
                          <a:latin typeface="ArialMT"/>
                        </a:rPr>
                        <a:t>1.22</a:t>
                      </a:r>
                    </a:p>
                  </a:txBody>
                  <a:tcPr marL="9041" marR="9041" marT="9041" marB="0"/>
                </a:tc>
                <a:tc>
                  <a:txBody>
                    <a:bodyPr/>
                    <a:lstStyle/>
                    <a:p>
                      <a:pPr algn="ctr" fontAlgn="t"/>
                      <a:r>
                        <a:rPr lang="en-GB" sz="1400" b="1" i="0" u="none" strike="noStrike" dirty="0">
                          <a:solidFill>
                            <a:srgbClr val="FF0000"/>
                          </a:solidFill>
                          <a:effectLst/>
                          <a:latin typeface="ArialMT"/>
                        </a:rPr>
                        <a:t>29/05/2022</a:t>
                      </a:r>
                    </a:p>
                  </a:txBody>
                  <a:tcPr marL="9041" marR="9041" marT="9041" marB="0"/>
                </a:tc>
                <a:tc>
                  <a:txBody>
                    <a:bodyPr/>
                    <a:lstStyle/>
                    <a:p>
                      <a:pPr algn="l" fontAlgn="t"/>
                      <a:r>
                        <a:rPr lang="en-GB" sz="1400" b="1" i="0" u="none" strike="noStrike" dirty="0">
                          <a:solidFill>
                            <a:srgbClr val="FF0000"/>
                          </a:solidFill>
                          <a:effectLst/>
                          <a:latin typeface="ArialMT"/>
                        </a:rPr>
                        <a:t>Review by PSNC IT and </a:t>
                      </a:r>
                      <a:r>
                        <a:rPr lang="en-GB" sz="1400" b="1" i="0" u="none" strike="noStrike">
                          <a:solidFill>
                            <a:srgbClr val="FF0000"/>
                          </a:solidFill>
                          <a:effectLst/>
                          <a:latin typeface="ArialMT"/>
                        </a:rPr>
                        <a:t>PSNC services</a:t>
                      </a:r>
                      <a:endParaRPr lang="en-GB" sz="1400" b="1" i="0" u="none" strike="noStrike" dirty="0">
                        <a:solidFill>
                          <a:srgbClr val="FF0000"/>
                        </a:solidFill>
                        <a:effectLst/>
                        <a:latin typeface="ArialMT"/>
                      </a:endParaRPr>
                    </a:p>
                  </a:txBody>
                  <a:tcPr marL="9041" marR="9041" marT="9041" marB="0"/>
                </a:tc>
                <a:extLst>
                  <a:ext uri="{0D108BD9-81ED-4DB2-BD59-A6C34878D82A}">
                    <a16:rowId xmlns:a16="http://schemas.microsoft.com/office/drawing/2014/main" val="3988898677"/>
                  </a:ext>
                </a:extLst>
              </a:tr>
            </a:tbl>
          </a:graphicData>
        </a:graphic>
      </p:graphicFrame>
    </p:spTree>
    <p:extLst>
      <p:ext uri="{BB962C8B-B14F-4D97-AF65-F5344CB8AC3E}">
        <p14:creationId xmlns:p14="http://schemas.microsoft.com/office/powerpoint/2010/main" val="6257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27689" y="1037589"/>
            <a:ext cx="7289799" cy="5318761"/>
          </a:xfrm>
        </p:spPr>
        <p:txBody>
          <a:bodyPr anchor="ctr">
            <a:normAutofit/>
          </a:bodyPr>
          <a:lstStyle/>
          <a:p>
            <a:pPr marL="0" indent="0">
              <a:buNone/>
            </a:pPr>
            <a:r>
              <a:rPr lang="en-GB" sz="2000"/>
              <a:t>This technical toolkit is designed to provide a high-level overview of the technical components required to deliver </a:t>
            </a:r>
            <a:r>
              <a:rPr lang="en-GB" sz="2000">
                <a:highlight>
                  <a:srgbClr val="FFFF00"/>
                </a:highlight>
              </a:rPr>
              <a:t>the</a:t>
            </a:r>
            <a:r>
              <a:rPr lang="en-GB" sz="2000"/>
              <a:t> NHS Community Pharmacy Blood Pressure Check Service. It should be read in conjunction with the </a:t>
            </a:r>
            <a:r>
              <a:rPr lang="en-GB" sz="2000">
                <a:hlinkClick r:id="rId5"/>
              </a:rPr>
              <a:t>Advanced Service Specification: NHS community pharmacy hypertension case-finding advanced service (NHS Community Pharmacy Blood Pressure Check Service)</a:t>
            </a:r>
            <a:endParaRPr lang="en-GB" sz="2000"/>
          </a:p>
          <a:p>
            <a:pPr marL="0" indent="0">
              <a:buNone/>
            </a:pPr>
            <a:r>
              <a:rPr lang="en-GB" sz="2000"/>
              <a:t>The toolkit includes: </a:t>
            </a:r>
            <a:endParaRPr lang="en-GB" sz="2000">
              <a:cs typeface="Calibri" panose="020F0502020204030204"/>
            </a:endParaRPr>
          </a:p>
          <a:p>
            <a:r>
              <a:rPr lang="en-GB" sz="2000">
                <a:highlight>
                  <a:srgbClr val="FFFF00"/>
                </a:highlight>
              </a:rPr>
              <a:t>a </a:t>
            </a:r>
            <a:r>
              <a:rPr lang="en-GB" sz="2000"/>
              <a:t>technical flow diagram for the Community Pharmacy Blood Pressure Check Service</a:t>
            </a:r>
            <a:endParaRPr lang="en-GB" sz="2000">
              <a:cs typeface="Calibri" panose="020F0502020204030204"/>
            </a:endParaRPr>
          </a:p>
          <a:p>
            <a:r>
              <a:rPr lang="en-GB" sz="2000"/>
              <a:t>details of the </a:t>
            </a:r>
            <a:r>
              <a:rPr lang="en-GB" sz="2000" b="1"/>
              <a:t>essential</a:t>
            </a:r>
            <a:r>
              <a:rPr lang="en-GB" sz="2000"/>
              <a:t> technical components that system suppliers </a:t>
            </a:r>
            <a:r>
              <a:rPr lang="en-GB" sz="2000" u="sng"/>
              <a:t>must</a:t>
            </a:r>
            <a:r>
              <a:rPr lang="en-GB" sz="2000"/>
              <a:t> have in place to deliver the live service </a:t>
            </a:r>
            <a:endParaRPr lang="en-GB" sz="2000">
              <a:cs typeface="Calibri"/>
            </a:endParaRPr>
          </a:p>
          <a:p>
            <a:r>
              <a:rPr lang="en-US" sz="2000" b="1"/>
              <a:t>required </a:t>
            </a:r>
            <a:r>
              <a:rPr lang="en-US" sz="2000"/>
              <a:t>future technical components </a:t>
            </a:r>
            <a:endParaRPr lang="en-US" sz="2000">
              <a:cs typeface="Calibri"/>
            </a:endParaRPr>
          </a:p>
          <a:p>
            <a:r>
              <a:rPr lang="en-US" sz="2000" b="1"/>
              <a:t>desirable</a:t>
            </a:r>
            <a:r>
              <a:rPr lang="en-US" sz="2000"/>
              <a:t> technical components</a:t>
            </a:r>
            <a:endParaRPr lang="en-US" sz="2000">
              <a:cs typeface="Calibri"/>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2</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154136" y="333649"/>
            <a:ext cx="3638086" cy="4616648"/>
          </a:xfrm>
          <a:prstGeom prst="rect">
            <a:avLst/>
          </a:prstGeom>
          <a:noFill/>
        </p:spPr>
        <p:txBody>
          <a:bodyPr wrap="square" lIns="91440" tIns="45720" rIns="91440" bIns="45720" rtlCol="0" anchor="t">
            <a:spAutoFit/>
          </a:bodyPr>
          <a:lstStyle/>
          <a:p>
            <a:r>
              <a:rPr lang="en-US" sz="4200" b="1">
                <a:solidFill>
                  <a:schemeClr val="bg1"/>
                </a:solidFill>
                <a:latin typeface="Arial"/>
                <a:ea typeface="+mj-ea"/>
                <a:cs typeface="Arial"/>
              </a:rPr>
              <a:t>NHS </a:t>
            </a:r>
            <a:r>
              <a:rPr lang="en-US" sz="4200" b="1">
                <a:solidFill>
                  <a:schemeClr val="bg1"/>
                </a:solidFill>
                <a:latin typeface="Arial"/>
                <a:cs typeface="Arial"/>
              </a:rPr>
              <a:t>Blood Pressure Check Service</a:t>
            </a:r>
          </a:p>
          <a:p>
            <a:r>
              <a:rPr lang="en-US" sz="4200" b="1">
                <a:solidFill>
                  <a:schemeClr val="bg1"/>
                </a:solidFill>
                <a:latin typeface="Arial" panose="020B0604020202020204" pitchFamily="34" charset="0"/>
                <a:cs typeface="Arial" panose="020B0604020202020204" pitchFamily="34" charset="0"/>
              </a:rPr>
              <a:t>Technical Toolkit </a:t>
            </a:r>
            <a:r>
              <a:rPr lang="en-US" sz="4200" b="1">
                <a:solidFill>
                  <a:schemeClr val="bg1"/>
                </a:solidFill>
                <a:latin typeface="Arial" panose="020B0604020202020204" pitchFamily="34" charset="0"/>
                <a:ea typeface="+mj-ea"/>
                <a:cs typeface="Arial" panose="020B0604020202020204" pitchFamily="34" charset="0"/>
              </a:rPr>
              <a:t>Overview</a:t>
            </a: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97448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rmAutofit/>
          </a:bodyPr>
          <a:lstStyle/>
          <a:p>
            <a:pPr marL="0" indent="0">
              <a:buNone/>
            </a:pPr>
            <a:r>
              <a:rPr lang="en-GB" sz="2000" dirty="0"/>
              <a:t>The NHS Community Pharmacy Blood Pressure Check Service is an </a:t>
            </a:r>
            <a:r>
              <a:rPr lang="en-GB" sz="2000" dirty="0">
                <a:solidFill>
                  <a:srgbClr val="FF0000"/>
                </a:solidFill>
                <a:highlight>
                  <a:srgbClr val="FFFF00"/>
                </a:highlight>
              </a:rPr>
              <a:t>A</a:t>
            </a:r>
            <a:r>
              <a:rPr lang="en-GB" sz="2000" dirty="0"/>
              <a:t>dvanced service for community pharmacy contractors. As an </a:t>
            </a:r>
            <a:r>
              <a:rPr lang="en-GB" sz="2000" dirty="0">
                <a:solidFill>
                  <a:srgbClr val="FF0000"/>
                </a:solidFill>
                <a:highlight>
                  <a:srgbClr val="FFFF00"/>
                </a:highlight>
              </a:rPr>
              <a:t>A</a:t>
            </a:r>
            <a:r>
              <a:rPr lang="en-GB" sz="2000" dirty="0"/>
              <a:t>dvanced service, community pharmacy contractors can choose whether to provide it.</a:t>
            </a:r>
          </a:p>
          <a:p>
            <a:pPr marL="0" indent="0">
              <a:buNone/>
            </a:pPr>
            <a:endParaRPr lang="en-GB" sz="2000" dirty="0"/>
          </a:p>
          <a:p>
            <a:pPr marL="0" indent="0">
              <a:buNone/>
            </a:pPr>
            <a:r>
              <a:rPr lang="en-GB" sz="2000" dirty="0"/>
              <a:t>Referrals can be made via the following routes:</a:t>
            </a:r>
          </a:p>
          <a:p>
            <a:r>
              <a:rPr lang="en-GB" sz="2000" dirty="0"/>
              <a:t>Pharmacy initiated </a:t>
            </a:r>
          </a:p>
          <a:p>
            <a:r>
              <a:rPr lang="en-GB" sz="2000" dirty="0"/>
              <a:t>Patient self-referral</a:t>
            </a:r>
          </a:p>
          <a:p>
            <a:r>
              <a:rPr lang="en-GB" sz="2000" dirty="0"/>
              <a:t>G</a:t>
            </a:r>
            <a:r>
              <a:rPr lang="en-GB" sz="2000" dirty="0">
                <a:solidFill>
                  <a:srgbClr val="FF0000"/>
                </a:solidFill>
              </a:rPr>
              <a:t>eneral</a:t>
            </a:r>
            <a:r>
              <a:rPr lang="en-GB" sz="2000" dirty="0"/>
              <a:t> P</a:t>
            </a:r>
            <a:r>
              <a:rPr lang="en-GB" sz="2000" dirty="0">
                <a:solidFill>
                  <a:srgbClr val="FF0000"/>
                </a:solidFill>
              </a:rPr>
              <a:t>ractice</a:t>
            </a:r>
            <a:r>
              <a:rPr lang="en-GB" sz="2000" dirty="0"/>
              <a:t> referral</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3</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248484" y="620391"/>
            <a:ext cx="3616150" cy="3323987"/>
          </a:xfrm>
          <a:prstGeom prst="rect">
            <a:avLst/>
          </a:prstGeom>
          <a:noFill/>
        </p:spPr>
        <p:txBody>
          <a:bodyPr wrap="square" lIns="91440" tIns="45720" rIns="91440" bIns="45720" rtlCol="0" anchor="t">
            <a:spAutoFit/>
          </a:bodyPr>
          <a:lstStyle/>
          <a:p>
            <a:r>
              <a:rPr lang="en-US" sz="4200" b="1">
                <a:solidFill>
                  <a:schemeClr val="bg1"/>
                </a:solidFill>
                <a:latin typeface="Arial"/>
                <a:ea typeface="+mj-ea"/>
                <a:cs typeface="Arial"/>
              </a:rPr>
              <a:t>Scope of </a:t>
            </a:r>
            <a:r>
              <a:rPr lang="en-US" sz="4200" b="1">
                <a:solidFill>
                  <a:schemeClr val="bg1"/>
                </a:solidFill>
                <a:latin typeface="Arial"/>
                <a:cs typeface="Arial"/>
              </a:rPr>
              <a:t>Blood Pressure Check Service </a:t>
            </a:r>
            <a:endParaRPr lang="en-US" sz="4200" b="1">
              <a:solidFill>
                <a:schemeClr val="bg1"/>
              </a:solidFill>
              <a:latin typeface="Arial" panose="020B0604020202020204" pitchFamily="34" charset="0"/>
              <a:ea typeface="+mj-ea"/>
              <a:cs typeface="Arial" panose="020B0604020202020204" pitchFamily="34" charset="0"/>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5"/>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33786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s 5">
            <a:extLst>
              <a:ext uri="{FF2B5EF4-FFF2-40B4-BE49-F238E27FC236}">
                <a16:creationId xmlns:a16="http://schemas.microsoft.com/office/drawing/2014/main" id="{21599C4C-4516-8941-AD95-A93DB3CCD4D4}"/>
              </a:ext>
            </a:extLst>
          </p:cNvPr>
          <p:cNvSpPr/>
          <p:nvPr/>
        </p:nvSpPr>
        <p:spPr>
          <a:xfrm>
            <a:off x="10293222" y="2837063"/>
            <a:ext cx="1489711" cy="9006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26" name="Straight Arrow Connector 25">
            <a:extLst>
              <a:ext uri="{FF2B5EF4-FFF2-40B4-BE49-F238E27FC236}">
                <a16:creationId xmlns:a16="http://schemas.microsoft.com/office/drawing/2014/main" id="{ECEBAA9A-EF27-1549-B1C5-B769C3B04E9F}"/>
              </a:ext>
            </a:extLst>
          </p:cNvPr>
          <p:cNvCxnSpPr>
            <a:cxnSpLocks/>
          </p:cNvCxnSpPr>
          <p:nvPr/>
        </p:nvCxnSpPr>
        <p:spPr>
          <a:xfrm flipV="1">
            <a:off x="6693246" y="3470770"/>
            <a:ext cx="3599976" cy="36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BF36184-39C0-9740-BD60-F8AFF4CF53BF}"/>
              </a:ext>
            </a:extLst>
          </p:cNvPr>
          <p:cNvSpPr txBox="1"/>
          <p:nvPr/>
        </p:nvSpPr>
        <p:spPr>
          <a:xfrm>
            <a:off x="7844077" y="3258872"/>
            <a:ext cx="1708252" cy="738664"/>
          </a:xfrm>
          <a:prstGeom prst="rect">
            <a:avLst/>
          </a:prstGeom>
          <a:noFill/>
        </p:spPr>
        <p:txBody>
          <a:bodyPr wrap="square" rtlCol="0">
            <a:spAutoFit/>
          </a:bodyPr>
          <a:lstStyle/>
          <a:p>
            <a:pPr algn="ctr"/>
            <a:r>
              <a:rPr lang="en-GB" sz="1200" b="1">
                <a:solidFill>
                  <a:schemeClr val="accent1">
                    <a:lumMod val="75000"/>
                  </a:schemeClr>
                </a:solidFill>
              </a:rPr>
              <a:t>FHIR </a:t>
            </a:r>
          </a:p>
          <a:p>
            <a:pPr algn="ctr"/>
            <a:r>
              <a:rPr lang="en-GB" sz="1200">
                <a:solidFill>
                  <a:schemeClr val="accent1">
                    <a:lumMod val="75000"/>
                  </a:schemeClr>
                </a:solidFill>
              </a:rPr>
              <a:t>[Backup: </a:t>
            </a:r>
            <a:r>
              <a:rPr lang="en-GB" sz="1200" dirty="0">
                <a:solidFill>
                  <a:schemeClr val="accent1">
                    <a:lumMod val="75000"/>
                  </a:schemeClr>
                </a:solidFill>
              </a:rPr>
              <a:t>NHSmail</a:t>
            </a:r>
            <a:r>
              <a:rPr lang="en-GB" sz="1200">
                <a:solidFill>
                  <a:schemeClr val="accent1">
                    <a:lumMod val="75000"/>
                  </a:schemeClr>
                </a:solidFill>
              </a:rPr>
              <a:t>] </a:t>
            </a:r>
          </a:p>
          <a:p>
            <a:endParaRPr lang="en-US"/>
          </a:p>
        </p:txBody>
      </p:sp>
      <p:sp>
        <p:nvSpPr>
          <p:cNvPr id="32" name="TextBox 31">
            <a:extLst>
              <a:ext uri="{FF2B5EF4-FFF2-40B4-BE49-F238E27FC236}">
                <a16:creationId xmlns:a16="http://schemas.microsoft.com/office/drawing/2014/main" id="{AABEC2F8-8CFE-9942-91AE-D18F4DF5F109}"/>
              </a:ext>
            </a:extLst>
          </p:cNvPr>
          <p:cNvSpPr txBox="1"/>
          <p:nvPr/>
        </p:nvSpPr>
        <p:spPr>
          <a:xfrm>
            <a:off x="8005697" y="3793892"/>
            <a:ext cx="1607041"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t>GP notification message </a:t>
            </a:r>
            <a:r>
              <a:rPr lang="en-GB" sz="1100" b="1"/>
              <a:t>Essential:</a:t>
            </a:r>
            <a:r>
              <a:rPr lang="en-GB" sz="1100"/>
              <a:t> </a:t>
            </a:r>
            <a:r>
              <a:rPr lang="en-GB" sz="1100" dirty="0"/>
              <a:t>NHSmail</a:t>
            </a:r>
            <a:r>
              <a:rPr lang="en-GB" sz="1100"/>
              <a:t> with PDF attachment. </a:t>
            </a:r>
            <a:r>
              <a:rPr lang="en-GB" sz="1100" b="1"/>
              <a:t>Future: </a:t>
            </a:r>
            <a:r>
              <a:rPr lang="en-GB" sz="1100"/>
              <a:t>FHIR</a:t>
            </a:r>
          </a:p>
        </p:txBody>
      </p:sp>
      <p:sp>
        <p:nvSpPr>
          <p:cNvPr id="72" name="Process 71">
            <a:extLst>
              <a:ext uri="{FF2B5EF4-FFF2-40B4-BE49-F238E27FC236}">
                <a16:creationId xmlns:a16="http://schemas.microsoft.com/office/drawing/2014/main" id="{D17A958C-A3A0-E54D-8AE5-DF09C6D4901A}"/>
              </a:ext>
            </a:extLst>
          </p:cNvPr>
          <p:cNvSpPr/>
          <p:nvPr/>
        </p:nvSpPr>
        <p:spPr>
          <a:xfrm>
            <a:off x="10407595" y="4915795"/>
            <a:ext cx="1533429" cy="861970"/>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Business Services Authority (BSA)</a:t>
            </a:r>
          </a:p>
        </p:txBody>
      </p:sp>
      <p:cxnSp>
        <p:nvCxnSpPr>
          <p:cNvPr id="140" name="Elbow Connector 139">
            <a:extLst>
              <a:ext uri="{FF2B5EF4-FFF2-40B4-BE49-F238E27FC236}">
                <a16:creationId xmlns:a16="http://schemas.microsoft.com/office/drawing/2014/main" id="{E7BECCA5-2182-634F-833C-763F3550C9E0}"/>
              </a:ext>
            </a:extLst>
          </p:cNvPr>
          <p:cNvCxnSpPr>
            <a:cxnSpLocks/>
          </p:cNvCxnSpPr>
          <p:nvPr/>
        </p:nvCxnSpPr>
        <p:spPr>
          <a:xfrm flipV="1">
            <a:off x="6684924" y="3194443"/>
            <a:ext cx="3599976" cy="8355"/>
          </a:xfrm>
          <a:prstGeom prst="straightConnector1">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143" name="TextBox 142">
            <a:extLst>
              <a:ext uri="{FF2B5EF4-FFF2-40B4-BE49-F238E27FC236}">
                <a16:creationId xmlns:a16="http://schemas.microsoft.com/office/drawing/2014/main" id="{90F1A8CA-7ECD-6E4E-BD08-03846ADA5195}"/>
              </a:ext>
            </a:extLst>
          </p:cNvPr>
          <p:cNvSpPr txBox="1"/>
          <p:nvPr/>
        </p:nvSpPr>
        <p:spPr>
          <a:xfrm>
            <a:off x="8072441" y="2882808"/>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endParaRPr lang="en-US" sz="1200" b="1">
              <a:solidFill>
                <a:schemeClr val="accent6">
                  <a:lumMod val="75000"/>
                </a:schemeClr>
              </a:solidFill>
            </a:endParaRPr>
          </a:p>
        </p:txBody>
      </p:sp>
      <p:sp>
        <p:nvSpPr>
          <p:cNvPr id="149" name="Process 148">
            <a:extLst>
              <a:ext uri="{FF2B5EF4-FFF2-40B4-BE49-F238E27FC236}">
                <a16:creationId xmlns:a16="http://schemas.microsoft.com/office/drawing/2014/main" id="{748110AA-013B-0F41-9509-FA8AA31AB97D}"/>
              </a:ext>
            </a:extLst>
          </p:cNvPr>
          <p:cNvSpPr/>
          <p:nvPr/>
        </p:nvSpPr>
        <p:spPr>
          <a:xfrm>
            <a:off x="438593" y="1250462"/>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155" name="Elbow Connector 154">
            <a:extLst>
              <a:ext uri="{FF2B5EF4-FFF2-40B4-BE49-F238E27FC236}">
                <a16:creationId xmlns:a16="http://schemas.microsoft.com/office/drawing/2014/main" id="{5FCCA9B7-2FF8-3E4A-8A26-66923D87F66B}"/>
              </a:ext>
            </a:extLst>
          </p:cNvPr>
          <p:cNvCxnSpPr>
            <a:cxnSpLocks/>
            <a:endCxn id="5" idx="0"/>
          </p:cNvCxnSpPr>
          <p:nvPr/>
        </p:nvCxnSpPr>
        <p:spPr>
          <a:xfrm>
            <a:off x="1951882" y="1551435"/>
            <a:ext cx="3974650" cy="1394336"/>
          </a:xfrm>
          <a:prstGeom prst="bentConnector2">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9C62CD72-D72E-4541-AC1B-3D1FFCEBCE6A}"/>
              </a:ext>
            </a:extLst>
          </p:cNvPr>
          <p:cNvSpPr txBox="1"/>
          <p:nvPr/>
        </p:nvSpPr>
        <p:spPr>
          <a:xfrm>
            <a:off x="10033191" y="918654"/>
            <a:ext cx="170073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a:solidFill>
                  <a:schemeClr val="tx1"/>
                </a:solidFill>
              </a:rPr>
              <a:t>Essential</a:t>
            </a:r>
            <a:r>
              <a:rPr lang="en-US" sz="1200"/>
              <a:t>  =    =</a:t>
            </a:r>
          </a:p>
          <a:p>
            <a:r>
              <a:rPr lang="en-US" sz="1200"/>
              <a:t>  Future          = </a:t>
            </a:r>
          </a:p>
        </p:txBody>
      </p:sp>
      <p:cxnSp>
        <p:nvCxnSpPr>
          <p:cNvPr id="179" name="Elbow Connector 178">
            <a:extLst>
              <a:ext uri="{FF2B5EF4-FFF2-40B4-BE49-F238E27FC236}">
                <a16:creationId xmlns:a16="http://schemas.microsoft.com/office/drawing/2014/main" id="{1C4C30C4-1B16-9A4E-8F03-05250A438A0A}"/>
              </a:ext>
            </a:extLst>
          </p:cNvPr>
          <p:cNvCxnSpPr>
            <a:cxnSpLocks/>
          </p:cNvCxnSpPr>
          <p:nvPr/>
        </p:nvCxnSpPr>
        <p:spPr>
          <a:xfrm flipV="1">
            <a:off x="11092921" y="1051411"/>
            <a:ext cx="521758" cy="1"/>
          </a:xfrm>
          <a:prstGeom prst="bentConnector3">
            <a:avLst>
              <a:gd name="adj1" fmla="val 50000"/>
            </a:avLst>
          </a:prstGeom>
          <a:ln>
            <a:prstDash val="dash"/>
            <a:tailEnd type="triangle"/>
          </a:ln>
        </p:spPr>
        <p:style>
          <a:lnRef idx="2">
            <a:schemeClr val="accent6"/>
          </a:lnRef>
          <a:fillRef idx="0">
            <a:schemeClr val="accent6"/>
          </a:fillRef>
          <a:effectRef idx="1">
            <a:schemeClr val="accent6"/>
          </a:effectRef>
          <a:fontRef idx="minor">
            <a:schemeClr val="tx1"/>
          </a:fontRef>
        </p:style>
      </p:cxnSp>
      <p:cxnSp>
        <p:nvCxnSpPr>
          <p:cNvPr id="181" name="Straight Arrow Connector 180">
            <a:extLst>
              <a:ext uri="{FF2B5EF4-FFF2-40B4-BE49-F238E27FC236}">
                <a16:creationId xmlns:a16="http://schemas.microsoft.com/office/drawing/2014/main" id="{9A971580-A122-4E43-A734-B87A5B90D553}"/>
              </a:ext>
            </a:extLst>
          </p:cNvPr>
          <p:cNvCxnSpPr>
            <a:cxnSpLocks/>
          </p:cNvCxnSpPr>
          <p:nvPr/>
        </p:nvCxnSpPr>
        <p:spPr>
          <a:xfrm>
            <a:off x="11070229" y="1250462"/>
            <a:ext cx="544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1F37B778-95AC-F640-8C41-C470E65222A2}"/>
              </a:ext>
            </a:extLst>
          </p:cNvPr>
          <p:cNvSpPr txBox="1"/>
          <p:nvPr/>
        </p:nvSpPr>
        <p:spPr>
          <a:xfrm>
            <a:off x="3493714" y="1288395"/>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endParaRPr lang="en-US" sz="1200" b="1">
              <a:solidFill>
                <a:schemeClr val="accent6">
                  <a:lumMod val="75000"/>
                </a:schemeClr>
              </a:solidFill>
            </a:endParaRPr>
          </a:p>
        </p:txBody>
      </p:sp>
      <p:cxnSp>
        <p:nvCxnSpPr>
          <p:cNvPr id="192" name="Elbow Connector 191">
            <a:extLst>
              <a:ext uri="{FF2B5EF4-FFF2-40B4-BE49-F238E27FC236}">
                <a16:creationId xmlns:a16="http://schemas.microsoft.com/office/drawing/2014/main" id="{7EFFAF00-DB06-264F-BE7E-F740852C1D09}"/>
              </a:ext>
            </a:extLst>
          </p:cNvPr>
          <p:cNvCxnSpPr>
            <a:cxnSpLocks/>
            <a:endCxn id="72" idx="1"/>
          </p:cNvCxnSpPr>
          <p:nvPr/>
        </p:nvCxnSpPr>
        <p:spPr>
          <a:xfrm>
            <a:off x="6430949" y="3884492"/>
            <a:ext cx="3976646" cy="1462288"/>
          </a:xfrm>
          <a:prstGeom prst="bentConnector3">
            <a:avLst>
              <a:gd name="adj1" fmla="val 946"/>
            </a:avLst>
          </a:prstGeom>
          <a:ln>
            <a:prstDash val="sysDash"/>
            <a:tailEnd type="triangle"/>
          </a:ln>
        </p:spPr>
        <p:style>
          <a:lnRef idx="2">
            <a:schemeClr val="accent6"/>
          </a:lnRef>
          <a:fillRef idx="0">
            <a:schemeClr val="accent6"/>
          </a:fillRef>
          <a:effectRef idx="1">
            <a:schemeClr val="accent6"/>
          </a:effectRef>
          <a:fontRef idx="minor">
            <a:schemeClr val="tx1"/>
          </a:fontRef>
        </p:style>
      </p:cxnSp>
      <p:sp>
        <p:nvSpPr>
          <p:cNvPr id="200" name="TextBox 199">
            <a:extLst>
              <a:ext uri="{FF2B5EF4-FFF2-40B4-BE49-F238E27FC236}">
                <a16:creationId xmlns:a16="http://schemas.microsoft.com/office/drawing/2014/main" id="{6C1D0B5F-1E35-AD4F-AA8B-A25D275CF1F2}"/>
              </a:ext>
            </a:extLst>
          </p:cNvPr>
          <p:cNvSpPr txBox="1"/>
          <p:nvPr/>
        </p:nvSpPr>
        <p:spPr>
          <a:xfrm>
            <a:off x="7422205" y="5314727"/>
            <a:ext cx="2087555" cy="646331"/>
          </a:xfrm>
          <a:prstGeom prst="rect">
            <a:avLst/>
          </a:prstGeom>
          <a:noFill/>
        </p:spPr>
        <p:txBody>
          <a:bodyPr wrap="square" rtlCol="0">
            <a:spAutoFit/>
          </a:bodyPr>
          <a:lstStyle/>
          <a:p>
            <a:pPr algn="ctr"/>
            <a:r>
              <a:rPr lang="en-US" sz="1200" b="1">
                <a:solidFill>
                  <a:schemeClr val="accent6">
                    <a:lumMod val="75000"/>
                  </a:schemeClr>
                </a:solidFill>
              </a:rPr>
              <a:t>FHIR – </a:t>
            </a:r>
            <a:r>
              <a:rPr lang="en-GB" sz="1200" b="1">
                <a:solidFill>
                  <a:schemeClr val="accent6">
                    <a:lumMod val="75000"/>
                  </a:schemeClr>
                </a:solidFill>
              </a:rPr>
              <a:t> Reporting (claims and reporting) via MYS API</a:t>
            </a:r>
            <a:endParaRPr lang="en-US" sz="1200" b="1">
              <a:solidFill>
                <a:schemeClr val="accent6">
                  <a:lumMod val="75000"/>
                </a:schemeClr>
              </a:solidFill>
            </a:endParaRPr>
          </a:p>
          <a:p>
            <a:pPr algn="ctr"/>
            <a:endParaRPr lang="en-US" sz="1200">
              <a:solidFill>
                <a:schemeClr val="accent6">
                  <a:lumMod val="75000"/>
                </a:schemeClr>
              </a:solidFill>
            </a:endParaRPr>
          </a:p>
        </p:txBody>
      </p:sp>
      <p:sp>
        <p:nvSpPr>
          <p:cNvPr id="214" name="TextBox 213">
            <a:extLst>
              <a:ext uri="{FF2B5EF4-FFF2-40B4-BE49-F238E27FC236}">
                <a16:creationId xmlns:a16="http://schemas.microsoft.com/office/drawing/2014/main" id="{E97450AC-D2E0-DD48-B90C-D341F33BFABB}"/>
              </a:ext>
            </a:extLst>
          </p:cNvPr>
          <p:cNvSpPr txBox="1"/>
          <p:nvPr/>
        </p:nvSpPr>
        <p:spPr>
          <a:xfrm>
            <a:off x="7610445" y="5835704"/>
            <a:ext cx="1748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100" b="1"/>
              <a:t>Reporting + claims </a:t>
            </a:r>
          </a:p>
          <a:p>
            <a:pPr algn="ctr"/>
            <a:r>
              <a:rPr lang="en-GB" sz="1100" b="1"/>
              <a:t>Essential</a:t>
            </a:r>
            <a:r>
              <a:rPr lang="en-GB" sz="1100"/>
              <a:t>: ALL reporting submitted via MYS API. </a:t>
            </a:r>
            <a:endParaRPr lang="en-GB" sz="1100" b="1"/>
          </a:p>
        </p:txBody>
      </p:sp>
      <p:sp>
        <p:nvSpPr>
          <p:cNvPr id="237" name="TextBox 236">
            <a:extLst>
              <a:ext uri="{FF2B5EF4-FFF2-40B4-BE49-F238E27FC236}">
                <a16:creationId xmlns:a16="http://schemas.microsoft.com/office/drawing/2014/main" id="{F5E30D43-6B45-434A-BC7C-F886EE47164B}"/>
              </a:ext>
            </a:extLst>
          </p:cNvPr>
          <p:cNvSpPr txBox="1"/>
          <p:nvPr/>
        </p:nvSpPr>
        <p:spPr>
          <a:xfrm>
            <a:off x="3327279" y="2101962"/>
            <a:ext cx="1793797" cy="76944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GB" sz="1100" b="1"/>
              <a:t>GP Referral essential</a:t>
            </a:r>
            <a:r>
              <a:rPr lang="en-GB" sz="1100"/>
              <a:t>: </a:t>
            </a:r>
            <a:r>
              <a:rPr lang="en-GB" sz="1100" dirty="0"/>
              <a:t>NHSmail</a:t>
            </a:r>
            <a:r>
              <a:rPr lang="en-GB" sz="1100"/>
              <a:t> to any participating pharmacy. </a:t>
            </a:r>
            <a:r>
              <a:rPr lang="en-GB" sz="1100" b="1"/>
              <a:t>Strategic direction: </a:t>
            </a:r>
            <a:r>
              <a:rPr lang="en-GB" sz="1100"/>
              <a:t>FHIR</a:t>
            </a:r>
          </a:p>
        </p:txBody>
      </p:sp>
      <p:sp>
        <p:nvSpPr>
          <p:cNvPr id="260" name="Rounded Rectangle 4">
            <a:extLst>
              <a:ext uri="{FF2B5EF4-FFF2-40B4-BE49-F238E27FC236}">
                <a16:creationId xmlns:a16="http://schemas.microsoft.com/office/drawing/2014/main" id="{C3FAA911-9030-5B44-AC46-6A61BF0C4289}"/>
              </a:ext>
            </a:extLst>
          </p:cNvPr>
          <p:cNvSpPr txBox="1"/>
          <p:nvPr/>
        </p:nvSpPr>
        <p:spPr>
          <a:xfrm>
            <a:off x="270537" y="284672"/>
            <a:ext cx="11251458" cy="368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Minor Illness pathway requirements</a:t>
            </a:r>
            <a:endParaRPr lang="en-US" sz="3200" kern="1200"/>
          </a:p>
        </p:txBody>
      </p:sp>
      <p:grpSp>
        <p:nvGrpSpPr>
          <p:cNvPr id="261" name="Group 260">
            <a:extLst>
              <a:ext uri="{FF2B5EF4-FFF2-40B4-BE49-F238E27FC236}">
                <a16:creationId xmlns:a16="http://schemas.microsoft.com/office/drawing/2014/main" id="{86C29879-FF37-1B40-9F22-9B0E84A68A57}"/>
              </a:ext>
            </a:extLst>
          </p:cNvPr>
          <p:cNvGrpSpPr/>
          <p:nvPr/>
        </p:nvGrpSpPr>
        <p:grpSpPr>
          <a:xfrm>
            <a:off x="383829" y="305012"/>
            <a:ext cx="11442821" cy="503685"/>
            <a:chOff x="0" y="1090088"/>
            <a:chExt cx="6263640" cy="503685"/>
          </a:xfrm>
        </p:grpSpPr>
        <p:sp>
          <p:nvSpPr>
            <p:cNvPr id="262" name="Rounded Rectangle 261">
              <a:hlinkClick r:id="rId3" action="ppaction://hlinksldjump"/>
              <a:extLst>
                <a:ext uri="{FF2B5EF4-FFF2-40B4-BE49-F238E27FC236}">
                  <a16:creationId xmlns:a16="http://schemas.microsoft.com/office/drawing/2014/main" id="{074E29C4-FABF-DC45-A0F2-34AC4CF8D5A4}"/>
                </a:ext>
              </a:extLst>
            </p:cNvPr>
            <p:cNvSpPr/>
            <p:nvPr/>
          </p:nvSpPr>
          <p:spPr>
            <a:xfrm>
              <a:off x="0" y="1090088"/>
              <a:ext cx="6263640" cy="503685"/>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3" name="Rounded Rectangle 4">
              <a:extLst>
                <a:ext uri="{FF2B5EF4-FFF2-40B4-BE49-F238E27FC236}">
                  <a16:creationId xmlns:a16="http://schemas.microsoft.com/office/drawing/2014/main" id="{0F52BDD0-F766-5642-8F91-33EA1CCA85DB}"/>
                </a:ext>
              </a:extLst>
            </p:cNvPr>
            <p:cNvSpPr txBox="1"/>
            <p:nvPr/>
          </p:nvSpPr>
          <p:spPr>
            <a:xfrm>
              <a:off x="24588" y="1114676"/>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GB" sz="2100" b="1"/>
                <a:t>Blood Pressure Check Service </a:t>
              </a:r>
              <a:r>
                <a:rPr lang="en-US" sz="2100" b="1"/>
                <a:t>pathway flow diagram</a:t>
              </a:r>
              <a:endParaRPr lang="en-US" sz="2100"/>
            </a:p>
          </p:txBody>
        </p:sp>
      </p:grpSp>
      <p:sp>
        <p:nvSpPr>
          <p:cNvPr id="266" name="Slide Number Placeholder 265">
            <a:extLst>
              <a:ext uri="{FF2B5EF4-FFF2-40B4-BE49-F238E27FC236}">
                <a16:creationId xmlns:a16="http://schemas.microsoft.com/office/drawing/2014/main" id="{82E2A42F-E2A8-8D49-8332-8254E596318A}"/>
              </a:ext>
            </a:extLst>
          </p:cNvPr>
          <p:cNvSpPr>
            <a:spLocks noGrp="1"/>
          </p:cNvSpPr>
          <p:nvPr>
            <p:ph type="sldNum" sz="quarter" idx="12"/>
          </p:nvPr>
        </p:nvSpPr>
        <p:spPr/>
        <p:txBody>
          <a:bodyPr/>
          <a:lstStyle/>
          <a:p>
            <a:fld id="{E3622F62-16E7-4744-AE2F-DC725AA31740}" type="slidenum">
              <a:rPr lang="en-US" smtClean="0"/>
              <a:t>4</a:t>
            </a:fld>
            <a:endParaRPr lang="en-US"/>
          </a:p>
        </p:txBody>
      </p:sp>
      <p:cxnSp>
        <p:nvCxnSpPr>
          <p:cNvPr id="49" name="Elbow Connector 48">
            <a:extLst>
              <a:ext uri="{FF2B5EF4-FFF2-40B4-BE49-F238E27FC236}">
                <a16:creationId xmlns:a16="http://schemas.microsoft.com/office/drawing/2014/main" id="{44E0D522-2F28-5148-A842-CF559733C58F}"/>
              </a:ext>
            </a:extLst>
          </p:cNvPr>
          <p:cNvCxnSpPr>
            <a:cxnSpLocks/>
          </p:cNvCxnSpPr>
          <p:nvPr/>
        </p:nvCxnSpPr>
        <p:spPr>
          <a:xfrm>
            <a:off x="1916860" y="1856351"/>
            <a:ext cx="3788996" cy="1096641"/>
          </a:xfrm>
          <a:prstGeom prst="bentConnector3">
            <a:avLst>
              <a:gd name="adj1" fmla="val 99875"/>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310EB2E-A25E-7741-AF9B-BBEE2042D5A2}"/>
              </a:ext>
            </a:extLst>
          </p:cNvPr>
          <p:cNvSpPr txBox="1"/>
          <p:nvPr/>
        </p:nvSpPr>
        <p:spPr>
          <a:xfrm>
            <a:off x="3248549" y="1631488"/>
            <a:ext cx="1708252" cy="738664"/>
          </a:xfrm>
          <a:prstGeom prst="rect">
            <a:avLst/>
          </a:prstGeom>
          <a:noFill/>
        </p:spPr>
        <p:txBody>
          <a:bodyPr wrap="square" rtlCol="0">
            <a:spAutoFit/>
          </a:bodyPr>
          <a:lstStyle/>
          <a:p>
            <a:pPr algn="ctr"/>
            <a:r>
              <a:rPr lang="en-GB" sz="1200" b="1">
                <a:solidFill>
                  <a:schemeClr val="accent1">
                    <a:lumMod val="75000"/>
                  </a:schemeClr>
                </a:solidFill>
              </a:rPr>
              <a:t>FHIR </a:t>
            </a:r>
          </a:p>
          <a:p>
            <a:pPr algn="ctr"/>
            <a:r>
              <a:rPr lang="en-GB" sz="1200">
                <a:solidFill>
                  <a:schemeClr val="accent1">
                    <a:lumMod val="75000"/>
                  </a:schemeClr>
                </a:solidFill>
              </a:rPr>
              <a:t>[Backup: </a:t>
            </a:r>
            <a:r>
              <a:rPr lang="en-GB" sz="1200" dirty="0">
                <a:solidFill>
                  <a:schemeClr val="accent1">
                    <a:lumMod val="75000"/>
                  </a:schemeClr>
                </a:solidFill>
              </a:rPr>
              <a:t>NHSmail</a:t>
            </a:r>
            <a:r>
              <a:rPr lang="en-GB" sz="1200">
                <a:solidFill>
                  <a:schemeClr val="accent1">
                    <a:lumMod val="75000"/>
                  </a:schemeClr>
                </a:solidFill>
              </a:rPr>
              <a:t>] </a:t>
            </a:r>
          </a:p>
          <a:p>
            <a:endParaRPr lang="en-US"/>
          </a:p>
        </p:txBody>
      </p:sp>
      <p:sp>
        <p:nvSpPr>
          <p:cNvPr id="18" name="Rectangle 17">
            <a:extLst>
              <a:ext uri="{FF2B5EF4-FFF2-40B4-BE49-F238E27FC236}">
                <a16:creationId xmlns:a16="http://schemas.microsoft.com/office/drawing/2014/main" id="{26107995-EDDF-7049-8D74-308013BC5352}"/>
              </a:ext>
            </a:extLst>
          </p:cNvPr>
          <p:cNvSpPr/>
          <p:nvPr/>
        </p:nvSpPr>
        <p:spPr>
          <a:xfrm>
            <a:off x="10089550" y="966673"/>
            <a:ext cx="774048" cy="1686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a:t>Essential</a:t>
            </a:r>
          </a:p>
        </p:txBody>
      </p:sp>
      <p:sp>
        <p:nvSpPr>
          <p:cNvPr id="69" name="TextBox 68">
            <a:extLst>
              <a:ext uri="{FF2B5EF4-FFF2-40B4-BE49-F238E27FC236}">
                <a16:creationId xmlns:a16="http://schemas.microsoft.com/office/drawing/2014/main" id="{1EB6F811-3D31-5C40-A164-87D02742DD9A}"/>
              </a:ext>
            </a:extLst>
          </p:cNvPr>
          <p:cNvSpPr txBox="1"/>
          <p:nvPr/>
        </p:nvSpPr>
        <p:spPr>
          <a:xfrm>
            <a:off x="5990454" y="451568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Reporting + claims</a:t>
            </a:r>
          </a:p>
        </p:txBody>
      </p:sp>
      <p:sp>
        <p:nvSpPr>
          <p:cNvPr id="162" name="TextBox 161">
            <a:extLst>
              <a:ext uri="{FF2B5EF4-FFF2-40B4-BE49-F238E27FC236}">
                <a16:creationId xmlns:a16="http://schemas.microsoft.com/office/drawing/2014/main" id="{CB409F33-9568-3D45-9C67-98889C5CB43F}"/>
              </a:ext>
            </a:extLst>
          </p:cNvPr>
          <p:cNvSpPr txBox="1"/>
          <p:nvPr/>
        </p:nvSpPr>
        <p:spPr>
          <a:xfrm>
            <a:off x="2114018" y="1542360"/>
            <a:ext cx="1198080"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GP report </a:t>
            </a:r>
          </a:p>
          <a:p>
            <a:pPr algn="ctr"/>
            <a:r>
              <a:rPr lang="en-GB" sz="1000" b="1">
                <a:solidFill>
                  <a:schemeClr val="tx1"/>
                </a:solidFill>
              </a:rPr>
              <a:t>Message </a:t>
            </a:r>
          </a:p>
        </p:txBody>
      </p:sp>
      <p:sp>
        <p:nvSpPr>
          <p:cNvPr id="65" name="TextBox 64">
            <a:extLst>
              <a:ext uri="{FF2B5EF4-FFF2-40B4-BE49-F238E27FC236}">
                <a16:creationId xmlns:a16="http://schemas.microsoft.com/office/drawing/2014/main" id="{9D1BCB6C-6C21-A446-98BE-EC34C1AB57FC}"/>
              </a:ext>
            </a:extLst>
          </p:cNvPr>
          <p:cNvSpPr txBox="1"/>
          <p:nvPr/>
        </p:nvSpPr>
        <p:spPr>
          <a:xfrm>
            <a:off x="6838268" y="314715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GP notification message</a:t>
            </a:r>
          </a:p>
        </p:txBody>
      </p:sp>
      <p:sp>
        <p:nvSpPr>
          <p:cNvPr id="87" name="Process 86">
            <a:extLst>
              <a:ext uri="{FF2B5EF4-FFF2-40B4-BE49-F238E27FC236}">
                <a16:creationId xmlns:a16="http://schemas.microsoft.com/office/drawing/2014/main" id="{37C08874-5F84-652D-A338-A6D0353FD9A5}"/>
              </a:ext>
            </a:extLst>
          </p:cNvPr>
          <p:cNvSpPr/>
          <p:nvPr/>
        </p:nvSpPr>
        <p:spPr>
          <a:xfrm>
            <a:off x="438593" y="3011319"/>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Self Referral / Pharmacist</a:t>
            </a:r>
          </a:p>
        </p:txBody>
      </p:sp>
      <p:cxnSp>
        <p:nvCxnSpPr>
          <p:cNvPr id="48" name="Straight Arrow Connector 47">
            <a:extLst>
              <a:ext uri="{FF2B5EF4-FFF2-40B4-BE49-F238E27FC236}">
                <a16:creationId xmlns:a16="http://schemas.microsoft.com/office/drawing/2014/main" id="{942C990D-DBC9-B4BA-1401-485D75E1AEF9}"/>
              </a:ext>
            </a:extLst>
          </p:cNvPr>
          <p:cNvCxnSpPr>
            <a:cxnSpLocks/>
            <a:endCxn id="5" idx="1"/>
          </p:cNvCxnSpPr>
          <p:nvPr/>
        </p:nvCxnSpPr>
        <p:spPr>
          <a:xfrm flipV="1">
            <a:off x="1817649" y="3415131"/>
            <a:ext cx="3342168" cy="138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Process 38">
            <a:extLst>
              <a:ext uri="{FF2B5EF4-FFF2-40B4-BE49-F238E27FC236}">
                <a16:creationId xmlns:a16="http://schemas.microsoft.com/office/drawing/2014/main" id="{03B4F4ED-6396-6B11-7442-DC4F9005E5DD}"/>
              </a:ext>
            </a:extLst>
          </p:cNvPr>
          <p:cNvSpPr/>
          <p:nvPr/>
        </p:nvSpPr>
        <p:spPr>
          <a:xfrm>
            <a:off x="10275140" y="1511220"/>
            <a:ext cx="1489711" cy="852523"/>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Alternative Pharmacy</a:t>
            </a:r>
          </a:p>
        </p:txBody>
      </p:sp>
      <p:cxnSp>
        <p:nvCxnSpPr>
          <p:cNvPr id="41" name="Elbow Connector 40">
            <a:extLst>
              <a:ext uri="{FF2B5EF4-FFF2-40B4-BE49-F238E27FC236}">
                <a16:creationId xmlns:a16="http://schemas.microsoft.com/office/drawing/2014/main" id="{07EC8AF7-97F4-5488-2877-3457D3139E62}"/>
              </a:ext>
            </a:extLst>
          </p:cNvPr>
          <p:cNvCxnSpPr>
            <a:cxnSpLocks/>
          </p:cNvCxnSpPr>
          <p:nvPr/>
        </p:nvCxnSpPr>
        <p:spPr>
          <a:xfrm flipV="1">
            <a:off x="6512562" y="1613255"/>
            <a:ext cx="3727556" cy="1350479"/>
          </a:xfrm>
          <a:prstGeom prst="bentConnector3">
            <a:avLst>
              <a:gd name="adj1" fmla="val -43"/>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a:extLst>
              <a:ext uri="{FF2B5EF4-FFF2-40B4-BE49-F238E27FC236}">
                <a16:creationId xmlns:a16="http://schemas.microsoft.com/office/drawing/2014/main" id="{244708C6-FFEF-AB95-15B9-874FFD4DCFA8}"/>
              </a:ext>
            </a:extLst>
          </p:cNvPr>
          <p:cNvCxnSpPr>
            <a:cxnSpLocks/>
          </p:cNvCxnSpPr>
          <p:nvPr/>
        </p:nvCxnSpPr>
        <p:spPr>
          <a:xfrm flipV="1">
            <a:off x="6512562" y="1766016"/>
            <a:ext cx="3727556" cy="1241030"/>
          </a:xfrm>
          <a:prstGeom prst="bentConnector3">
            <a:avLst>
              <a:gd name="adj1" fmla="val 3882"/>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48C7251-7848-E07D-7597-EDB4498F4308}"/>
              </a:ext>
            </a:extLst>
          </p:cNvPr>
          <p:cNvSpPr txBox="1"/>
          <p:nvPr/>
        </p:nvSpPr>
        <p:spPr>
          <a:xfrm>
            <a:off x="6049238" y="2286195"/>
            <a:ext cx="1578059"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Pharmacy notification message (onward referral)</a:t>
            </a:r>
          </a:p>
        </p:txBody>
      </p:sp>
      <p:sp>
        <p:nvSpPr>
          <p:cNvPr id="50" name="TextBox 49">
            <a:extLst>
              <a:ext uri="{FF2B5EF4-FFF2-40B4-BE49-F238E27FC236}">
                <a16:creationId xmlns:a16="http://schemas.microsoft.com/office/drawing/2014/main" id="{7A9E2B2E-68DE-3E59-5297-75FF404FED93}"/>
              </a:ext>
            </a:extLst>
          </p:cNvPr>
          <p:cNvSpPr txBox="1"/>
          <p:nvPr/>
        </p:nvSpPr>
        <p:spPr>
          <a:xfrm>
            <a:off x="7750003" y="2024149"/>
            <a:ext cx="2049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solidFill>
                  <a:schemeClr val="bg1"/>
                </a:solidFill>
              </a:rPr>
              <a:t>Pharmacy notification message </a:t>
            </a:r>
            <a:r>
              <a:rPr lang="en-GB" sz="1100" b="1">
                <a:solidFill>
                  <a:schemeClr val="bg1"/>
                </a:solidFill>
              </a:rPr>
              <a:t>Essential</a:t>
            </a:r>
            <a:r>
              <a:rPr lang="en-GB" sz="1100">
                <a:solidFill>
                  <a:schemeClr val="bg1"/>
                </a:solidFill>
              </a:rPr>
              <a:t>: </a:t>
            </a:r>
            <a:r>
              <a:rPr lang="en-GB" sz="1100" dirty="0">
                <a:solidFill>
                  <a:schemeClr val="bg1"/>
                </a:solidFill>
              </a:rPr>
              <a:t>NHSmail</a:t>
            </a:r>
            <a:r>
              <a:rPr lang="en-GB" sz="1100">
                <a:solidFill>
                  <a:schemeClr val="bg1"/>
                </a:solidFill>
              </a:rPr>
              <a:t> to any participating pharmacy</a:t>
            </a:r>
          </a:p>
        </p:txBody>
      </p:sp>
      <p:sp>
        <p:nvSpPr>
          <p:cNvPr id="5" name="Process 4">
            <a:extLst>
              <a:ext uri="{FF2B5EF4-FFF2-40B4-BE49-F238E27FC236}">
                <a16:creationId xmlns:a16="http://schemas.microsoft.com/office/drawing/2014/main" id="{A2011AD2-B0E0-B64C-8A09-42FB84DA0704}"/>
              </a:ext>
            </a:extLst>
          </p:cNvPr>
          <p:cNvSpPr/>
          <p:nvPr/>
        </p:nvSpPr>
        <p:spPr>
          <a:xfrm>
            <a:off x="5159817" y="2945771"/>
            <a:ext cx="1533429" cy="938719"/>
          </a:xfrm>
          <a:prstGeom prst="flowChartProcess">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a:t>Pharmacy</a:t>
            </a:r>
          </a:p>
        </p:txBody>
      </p:sp>
      <p:sp>
        <p:nvSpPr>
          <p:cNvPr id="60" name="TextBox 59">
            <a:extLst>
              <a:ext uri="{FF2B5EF4-FFF2-40B4-BE49-F238E27FC236}">
                <a16:creationId xmlns:a16="http://schemas.microsoft.com/office/drawing/2014/main" id="{2201B169-A60C-88FC-F59D-ACF88132E08C}"/>
              </a:ext>
            </a:extLst>
          </p:cNvPr>
          <p:cNvSpPr txBox="1"/>
          <p:nvPr/>
        </p:nvSpPr>
        <p:spPr>
          <a:xfrm>
            <a:off x="7866942" y="1380319"/>
            <a:ext cx="1198080" cy="276999"/>
          </a:xfrm>
          <a:prstGeom prst="rect">
            <a:avLst/>
          </a:prstGeom>
          <a:noFill/>
        </p:spPr>
        <p:txBody>
          <a:bodyPr wrap="square" rtlCol="0">
            <a:spAutoFit/>
          </a:bodyPr>
          <a:lstStyle/>
          <a:p>
            <a:pPr algn="ctr"/>
            <a:r>
              <a:rPr lang="en-US" sz="1200" b="1" dirty="0">
                <a:solidFill>
                  <a:schemeClr val="accent6">
                    <a:lumMod val="75000"/>
                  </a:schemeClr>
                </a:solidFill>
              </a:rPr>
              <a:t>NHSmail</a:t>
            </a:r>
            <a:endParaRPr lang="en-US" sz="1200" b="1">
              <a:solidFill>
                <a:schemeClr val="accent6">
                  <a:lumMod val="75000"/>
                </a:schemeClr>
              </a:solidFill>
            </a:endParaRPr>
          </a:p>
        </p:txBody>
      </p:sp>
      <p:sp>
        <p:nvSpPr>
          <p:cNvPr id="61" name="TextBox 60">
            <a:extLst>
              <a:ext uri="{FF2B5EF4-FFF2-40B4-BE49-F238E27FC236}">
                <a16:creationId xmlns:a16="http://schemas.microsoft.com/office/drawing/2014/main" id="{86A66F44-37D8-015B-A107-EF62C3EAC6C6}"/>
              </a:ext>
            </a:extLst>
          </p:cNvPr>
          <p:cNvSpPr txBox="1"/>
          <p:nvPr/>
        </p:nvSpPr>
        <p:spPr>
          <a:xfrm>
            <a:off x="7632532" y="1737236"/>
            <a:ext cx="2187740" cy="553998"/>
          </a:xfrm>
          <a:prstGeom prst="rect">
            <a:avLst/>
          </a:prstGeom>
          <a:noFill/>
        </p:spPr>
        <p:txBody>
          <a:bodyPr wrap="square" rtlCol="0">
            <a:spAutoFit/>
          </a:bodyPr>
          <a:lstStyle/>
          <a:p>
            <a:pPr algn="ctr"/>
            <a:r>
              <a:rPr lang="en-GB" sz="1200" b="1">
                <a:solidFill>
                  <a:schemeClr val="accent1">
                    <a:lumMod val="75000"/>
                  </a:schemeClr>
                </a:solidFill>
              </a:rPr>
              <a:t>FHIR </a:t>
            </a:r>
            <a:r>
              <a:rPr lang="en-GB" sz="1200">
                <a:solidFill>
                  <a:schemeClr val="accent1">
                    <a:lumMod val="75000"/>
                  </a:schemeClr>
                </a:solidFill>
              </a:rPr>
              <a:t>[Backup: </a:t>
            </a:r>
            <a:r>
              <a:rPr lang="en-GB" sz="1200" dirty="0">
                <a:solidFill>
                  <a:schemeClr val="accent1">
                    <a:lumMod val="75000"/>
                  </a:schemeClr>
                </a:solidFill>
              </a:rPr>
              <a:t>NHSmail</a:t>
            </a:r>
            <a:r>
              <a:rPr lang="en-GB" sz="1200">
                <a:solidFill>
                  <a:schemeClr val="accent1">
                    <a:lumMod val="75000"/>
                  </a:schemeClr>
                </a:solidFill>
              </a:rPr>
              <a:t>] </a:t>
            </a:r>
          </a:p>
          <a:p>
            <a:endParaRPr lang="en-US"/>
          </a:p>
        </p:txBody>
      </p:sp>
    </p:spTree>
    <p:extLst>
      <p:ext uri="{BB962C8B-B14F-4D97-AF65-F5344CB8AC3E}">
        <p14:creationId xmlns:p14="http://schemas.microsoft.com/office/powerpoint/2010/main" val="206050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8517F91-B9D8-2A46-93C2-32FDC2BF2AA8}"/>
              </a:ext>
            </a:extLst>
          </p:cNvPr>
          <p:cNvSpPr>
            <a:spLocks noGrp="1"/>
          </p:cNvSpPr>
          <p:nvPr>
            <p:ph idx="1"/>
          </p:nvPr>
        </p:nvSpPr>
        <p:spPr>
          <a:xfrm>
            <a:off x="4755748" y="5270065"/>
            <a:ext cx="2680504" cy="11651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marL="0" indent="0" algn="ctr">
              <a:buNone/>
            </a:pPr>
            <a:r>
              <a:rPr lang="en-US" sz="1600"/>
              <a:t>Pharmacy IT platform</a:t>
            </a:r>
          </a:p>
        </p:txBody>
      </p:sp>
      <p:sp>
        <p:nvSpPr>
          <p:cNvPr id="6" name="Magnetic Disk 5">
            <a:extLst>
              <a:ext uri="{FF2B5EF4-FFF2-40B4-BE49-F238E27FC236}">
                <a16:creationId xmlns:a16="http://schemas.microsoft.com/office/drawing/2014/main" id="{7AF7BEAD-EF58-734F-822A-27DC86B945FA}"/>
              </a:ext>
            </a:extLst>
          </p:cNvPr>
          <p:cNvSpPr/>
          <p:nvPr/>
        </p:nvSpPr>
        <p:spPr>
          <a:xfrm>
            <a:off x="8493536" y="1632979"/>
            <a:ext cx="1277246" cy="1253081"/>
          </a:xfrm>
          <a:prstGeom prst="flowChartMagneticDisk">
            <a:avLst/>
          </a:prstGeom>
          <a:solidFill>
            <a:schemeClr val="accent2"/>
          </a:solidFill>
        </p:spPr>
        <p:style>
          <a:lnRef idx="1">
            <a:schemeClr val="dk1"/>
          </a:lnRef>
          <a:fillRef idx="2">
            <a:schemeClr val="dk1"/>
          </a:fillRef>
          <a:effectRef idx="1">
            <a:schemeClr val="dk1"/>
          </a:effectRef>
          <a:fontRef idx="minor">
            <a:schemeClr val="dk1"/>
          </a:fontRef>
        </p:style>
        <p:txBody>
          <a:bodyPr rtlCol="0" anchor="t"/>
          <a:lstStyle/>
          <a:p>
            <a:pPr algn="ctr"/>
            <a:r>
              <a:rPr lang="en-US" sz="1000" b="1">
                <a:solidFill>
                  <a:schemeClr val="tx1"/>
                </a:solidFill>
              </a:rPr>
              <a:t>FUTURE REQUIREMENT</a:t>
            </a:r>
          </a:p>
          <a:p>
            <a:pPr algn="ctr"/>
            <a:r>
              <a:rPr lang="en-US" sz="1000">
                <a:solidFill>
                  <a:schemeClr val="tx1"/>
                </a:solidFill>
                <a:hlinkClick r:id="rId3">
                  <a:extLst>
                    <a:ext uri="{A12FA001-AC4F-418D-AE19-62706E023703}">
                      <ahyp:hlinkClr xmlns:ahyp="http://schemas.microsoft.com/office/drawing/2018/hyperlinkcolor" val="tx"/>
                    </a:ext>
                  </a:extLst>
                </a:hlinkClick>
              </a:rPr>
              <a:t>Directory of Services (DoS</a:t>
            </a:r>
            <a:r>
              <a:rPr lang="en-US" sz="1000" dirty="0">
                <a:solidFill>
                  <a:schemeClr val="tx1"/>
                </a:solidFill>
                <a:highlight>
                  <a:srgbClr val="FFFF00"/>
                </a:highlight>
              </a:rPr>
              <a:t>)</a:t>
            </a:r>
          </a:p>
        </p:txBody>
      </p:sp>
      <p:sp>
        <p:nvSpPr>
          <p:cNvPr id="9" name="Magnetic Disk 8">
            <a:extLst>
              <a:ext uri="{FF2B5EF4-FFF2-40B4-BE49-F238E27FC236}">
                <a16:creationId xmlns:a16="http://schemas.microsoft.com/office/drawing/2014/main" id="{47A6890B-89A8-1441-B7CE-E55286696E73}"/>
              </a:ext>
            </a:extLst>
          </p:cNvPr>
          <p:cNvSpPr/>
          <p:nvPr/>
        </p:nvSpPr>
        <p:spPr>
          <a:xfrm>
            <a:off x="3988896" y="1590340"/>
            <a:ext cx="1277246" cy="119096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a:solidFill>
                  <a:schemeClr val="tx1"/>
                </a:solidFill>
                <a:hlinkClick r:id="rId4">
                  <a:extLst>
                    <a:ext uri="{A12FA001-AC4F-418D-AE19-62706E023703}">
                      <ahyp:hlinkClr xmlns:ahyp="http://schemas.microsoft.com/office/drawing/2018/hyperlinkcolor" val="tx"/>
                    </a:ext>
                  </a:extLst>
                </a:hlinkClick>
              </a:rPr>
              <a:t>Summary Care Records (SCR)</a:t>
            </a:r>
            <a:r>
              <a:rPr lang="en-US" sz="1000">
                <a:solidFill>
                  <a:schemeClr val="tx1"/>
                </a:solidFill>
              </a:rPr>
              <a:t> or equivalent patient clinical record</a:t>
            </a:r>
          </a:p>
        </p:txBody>
      </p:sp>
      <p:sp>
        <p:nvSpPr>
          <p:cNvPr id="10" name="Magnetic Disk 9">
            <a:extLst>
              <a:ext uri="{FF2B5EF4-FFF2-40B4-BE49-F238E27FC236}">
                <a16:creationId xmlns:a16="http://schemas.microsoft.com/office/drawing/2014/main" id="{B938A8AB-D1E3-2844-9B77-09960AC84914}"/>
              </a:ext>
            </a:extLst>
          </p:cNvPr>
          <p:cNvSpPr/>
          <p:nvPr/>
        </p:nvSpPr>
        <p:spPr>
          <a:xfrm>
            <a:off x="1633369" y="1744747"/>
            <a:ext cx="1277246" cy="1228267"/>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5">
                  <a:extLst>
                    <a:ext uri="{A12FA001-AC4F-418D-AE19-62706E023703}">
                      <ahyp:hlinkClr xmlns:ahyp="http://schemas.microsoft.com/office/drawing/2018/hyperlinkcolor" val="tx"/>
                    </a:ext>
                  </a:extLst>
                </a:hlinkClick>
              </a:rPr>
              <a:t>Personal  Demographics Service</a:t>
            </a:r>
            <a:r>
              <a:rPr lang="en-GB" sz="1000">
                <a:solidFill>
                  <a:schemeClr val="tx1"/>
                </a:solidFill>
                <a:effectLst/>
                <a:hlinkClick r:id="rId5">
                  <a:extLst>
                    <a:ext uri="{A12FA001-AC4F-418D-AE19-62706E023703}">
                      <ahyp:hlinkClr xmlns:ahyp="http://schemas.microsoft.com/office/drawing/2018/hyperlinkcolor" val="tx"/>
                    </a:ext>
                  </a:extLst>
                </a:hlinkClick>
              </a:rPr>
              <a:t> (PDS</a:t>
            </a:r>
            <a:r>
              <a:rPr lang="en-GB" sz="1000">
                <a:solidFill>
                  <a:schemeClr val="tx1"/>
                </a:solidFill>
                <a:effectLst/>
              </a:rPr>
              <a:t>)</a:t>
            </a:r>
            <a:endParaRPr lang="en-US" sz="1000">
              <a:solidFill>
                <a:schemeClr val="tx1"/>
              </a:solidFill>
            </a:endParaRPr>
          </a:p>
        </p:txBody>
      </p:sp>
      <p:sp>
        <p:nvSpPr>
          <p:cNvPr id="60" name="Slide Number Placeholder 59">
            <a:extLst>
              <a:ext uri="{FF2B5EF4-FFF2-40B4-BE49-F238E27FC236}">
                <a16:creationId xmlns:a16="http://schemas.microsoft.com/office/drawing/2014/main" id="{94C866C7-FEF2-E542-B95A-268FC9CD82C2}"/>
              </a:ext>
            </a:extLst>
          </p:cNvPr>
          <p:cNvSpPr>
            <a:spLocks noGrp="1"/>
          </p:cNvSpPr>
          <p:nvPr>
            <p:ph type="sldNum" sz="quarter" idx="12"/>
          </p:nvPr>
        </p:nvSpPr>
        <p:spPr/>
        <p:txBody>
          <a:bodyPr/>
          <a:lstStyle/>
          <a:p>
            <a:fld id="{E3622F62-16E7-4744-AE2F-DC725AA31740}" type="slidenum">
              <a:rPr lang="en-US" smtClean="0"/>
              <a:t>5</a:t>
            </a:fld>
            <a:endParaRPr lang="en-US"/>
          </a:p>
        </p:txBody>
      </p:sp>
      <p:sp>
        <p:nvSpPr>
          <p:cNvPr id="17" name="Magnetic Disk 16">
            <a:extLst>
              <a:ext uri="{FF2B5EF4-FFF2-40B4-BE49-F238E27FC236}">
                <a16:creationId xmlns:a16="http://schemas.microsoft.com/office/drawing/2014/main" id="{39DC36EF-CEB6-6043-8A70-0CFBF6B77134}"/>
              </a:ext>
            </a:extLst>
          </p:cNvPr>
          <p:cNvSpPr/>
          <p:nvPr/>
        </p:nvSpPr>
        <p:spPr>
          <a:xfrm>
            <a:off x="6169804" y="1611138"/>
            <a:ext cx="1277246" cy="1184365"/>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6">
                  <a:extLst>
                    <a:ext uri="{A12FA001-AC4F-418D-AE19-62706E023703}">
                      <ahyp:hlinkClr xmlns:ahyp="http://schemas.microsoft.com/office/drawing/2018/hyperlinkcolor" val="tx"/>
                    </a:ext>
                  </a:extLst>
                </a:hlinkClick>
              </a:rPr>
              <a:t>NICE Clinical Knowledge Summaries (CKS)</a:t>
            </a:r>
            <a:endParaRPr lang="en-US" sz="1000">
              <a:solidFill>
                <a:schemeClr val="tx1"/>
              </a:solidFill>
            </a:endParaRPr>
          </a:p>
        </p:txBody>
      </p:sp>
      <p:cxnSp>
        <p:nvCxnSpPr>
          <p:cNvPr id="34" name="Straight Arrow Connector 33">
            <a:extLst>
              <a:ext uri="{FF2B5EF4-FFF2-40B4-BE49-F238E27FC236}">
                <a16:creationId xmlns:a16="http://schemas.microsoft.com/office/drawing/2014/main" id="{8677C28F-CF3F-794A-BE6E-085FB64DBA27}"/>
              </a:ext>
            </a:extLst>
          </p:cNvPr>
          <p:cNvCxnSpPr>
            <a:cxnSpLocks/>
            <a:stCxn id="10" idx="3"/>
            <a:endCxn id="5" idx="1"/>
          </p:cNvCxnSpPr>
          <p:nvPr/>
        </p:nvCxnSpPr>
        <p:spPr>
          <a:xfrm>
            <a:off x="2271992" y="2973014"/>
            <a:ext cx="2483756" cy="28796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FC0287CA-87E6-AE47-B3BD-F618E2E83ABD}"/>
              </a:ext>
            </a:extLst>
          </p:cNvPr>
          <p:cNvSpPr txBox="1"/>
          <p:nvPr/>
        </p:nvSpPr>
        <p:spPr>
          <a:xfrm>
            <a:off x="2157968" y="3282922"/>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a:t>Providers must use PDS to validate patient details. Verifying a patient with the PDS will allow access to the SCR</a:t>
            </a:r>
          </a:p>
        </p:txBody>
      </p:sp>
      <p:cxnSp>
        <p:nvCxnSpPr>
          <p:cNvPr id="44" name="Straight Arrow Connector 43">
            <a:extLst>
              <a:ext uri="{FF2B5EF4-FFF2-40B4-BE49-F238E27FC236}">
                <a16:creationId xmlns:a16="http://schemas.microsoft.com/office/drawing/2014/main" id="{78DDBFEB-8260-DD4A-8EAA-C523FFE2143B}"/>
              </a:ext>
            </a:extLst>
          </p:cNvPr>
          <p:cNvCxnSpPr>
            <a:cxnSpLocks/>
            <a:stCxn id="9" idx="3"/>
          </p:cNvCxnSpPr>
          <p:nvPr/>
        </p:nvCxnSpPr>
        <p:spPr>
          <a:xfrm>
            <a:off x="4627519" y="2781303"/>
            <a:ext cx="1067163" cy="24655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3BDAB86E-EB41-0F45-836A-0A3977EC2D53}"/>
              </a:ext>
            </a:extLst>
          </p:cNvPr>
          <p:cNvSpPr txBox="1"/>
          <p:nvPr/>
        </p:nvSpPr>
        <p:spPr>
          <a:xfrm>
            <a:off x="4223931" y="3282922"/>
            <a:ext cx="1255388"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dirty="0">
                <a:solidFill>
                  <a:srgbClr val="7030A0"/>
                </a:solidFill>
              </a:rPr>
              <a:t>Pharmacy teams </a:t>
            </a:r>
            <a:r>
              <a:rPr lang="en-GB" sz="1000">
                <a:solidFill>
                  <a:schemeClr val="tx1"/>
                </a:solidFill>
              </a:rPr>
              <a:t>must have access to view SCR and/or alternative Shared Care Record Access </a:t>
            </a:r>
            <a:endParaRPr lang="en-US" sz="1000">
              <a:solidFill>
                <a:schemeClr val="tx1"/>
              </a:solidFill>
            </a:endParaRPr>
          </a:p>
          <a:p>
            <a:pPr algn="ctr"/>
            <a:endParaRPr lang="en-US" sz="1000">
              <a:solidFill>
                <a:srgbClr val="FF0000"/>
              </a:solidFill>
            </a:endParaRPr>
          </a:p>
        </p:txBody>
      </p:sp>
      <p:cxnSp>
        <p:nvCxnSpPr>
          <p:cNvPr id="46" name="Straight Arrow Connector 45">
            <a:extLst>
              <a:ext uri="{FF2B5EF4-FFF2-40B4-BE49-F238E27FC236}">
                <a16:creationId xmlns:a16="http://schemas.microsoft.com/office/drawing/2014/main" id="{25F93C17-D7A4-894C-A04A-F599E3F590B8}"/>
              </a:ext>
            </a:extLst>
          </p:cNvPr>
          <p:cNvCxnSpPr>
            <a:cxnSpLocks/>
            <a:stCxn id="17" idx="3"/>
          </p:cNvCxnSpPr>
          <p:nvPr/>
        </p:nvCxnSpPr>
        <p:spPr>
          <a:xfrm flipH="1">
            <a:off x="6541189" y="2795503"/>
            <a:ext cx="267238" cy="24745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8D8A8318-4FB1-1C4E-9D48-D426DD3AF3B6}"/>
              </a:ext>
            </a:extLst>
          </p:cNvPr>
          <p:cNvSpPr txBox="1"/>
          <p:nvPr/>
        </p:nvSpPr>
        <p:spPr>
          <a:xfrm>
            <a:off x="5956627" y="3329469"/>
            <a:ext cx="1255388" cy="55399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solidFill>
                  <a:schemeClr val="tx1"/>
                </a:solidFill>
              </a:rPr>
              <a:t>CKS can be used to facilitate consultation</a:t>
            </a:r>
            <a:endParaRPr lang="en-US" sz="1000" strike="sngStrike">
              <a:solidFill>
                <a:schemeClr val="tx1"/>
              </a:solidFill>
            </a:endParaRPr>
          </a:p>
        </p:txBody>
      </p:sp>
      <p:cxnSp>
        <p:nvCxnSpPr>
          <p:cNvPr id="52" name="Straight Arrow Connector 51">
            <a:extLst>
              <a:ext uri="{FF2B5EF4-FFF2-40B4-BE49-F238E27FC236}">
                <a16:creationId xmlns:a16="http://schemas.microsoft.com/office/drawing/2014/main" id="{FAF86CB1-E286-D14A-8B38-94A51ED9D00E}"/>
              </a:ext>
            </a:extLst>
          </p:cNvPr>
          <p:cNvCxnSpPr>
            <a:cxnSpLocks/>
            <a:stCxn id="6" idx="3"/>
          </p:cNvCxnSpPr>
          <p:nvPr/>
        </p:nvCxnSpPr>
        <p:spPr>
          <a:xfrm flipH="1">
            <a:off x="7392989" y="2886060"/>
            <a:ext cx="1739170" cy="2376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E4332413-3F50-BD48-A5AC-BB12550D983F}"/>
              </a:ext>
            </a:extLst>
          </p:cNvPr>
          <p:cNvSpPr txBox="1"/>
          <p:nvPr/>
        </p:nvSpPr>
        <p:spPr>
          <a:xfrm>
            <a:off x="7694448" y="3307838"/>
            <a:ext cx="1472857" cy="707886"/>
          </a:xfrm>
          <a:prstGeom prst="rect">
            <a:avLst/>
          </a:prstGeom>
          <a:solidFill>
            <a:schemeClr val="accent2"/>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DoS must be used to retrieve service information for other healthcare providers</a:t>
            </a:r>
            <a:endParaRPr lang="en-US" sz="1000" strike="sngStrike">
              <a:solidFill>
                <a:srgbClr val="FF0000"/>
              </a:solidFill>
            </a:endParaRPr>
          </a:p>
        </p:txBody>
      </p:sp>
      <p:grpSp>
        <p:nvGrpSpPr>
          <p:cNvPr id="35" name="Group 34">
            <a:extLst>
              <a:ext uri="{FF2B5EF4-FFF2-40B4-BE49-F238E27FC236}">
                <a16:creationId xmlns:a16="http://schemas.microsoft.com/office/drawing/2014/main" id="{AE040C61-D141-A847-BAFA-9CB4B6401656}"/>
              </a:ext>
            </a:extLst>
          </p:cNvPr>
          <p:cNvGrpSpPr/>
          <p:nvPr/>
        </p:nvGrpSpPr>
        <p:grpSpPr>
          <a:xfrm>
            <a:off x="422876" y="345246"/>
            <a:ext cx="11537633" cy="621967"/>
            <a:chOff x="0" y="2107223"/>
            <a:chExt cx="6263640" cy="599040"/>
          </a:xfrm>
        </p:grpSpPr>
        <p:sp>
          <p:nvSpPr>
            <p:cNvPr id="37" name="Rounded Rectangle 36">
              <a:extLst>
                <a:ext uri="{FF2B5EF4-FFF2-40B4-BE49-F238E27FC236}">
                  <a16:creationId xmlns:a16="http://schemas.microsoft.com/office/drawing/2014/main" id="{C3621590-91E8-244B-ACD7-2ECFDD916119}"/>
                </a:ext>
              </a:extLst>
            </p:cNvPr>
            <p:cNvSpPr/>
            <p:nvPr/>
          </p:nvSpPr>
          <p:spPr>
            <a:xfrm>
              <a:off x="0" y="2107223"/>
              <a:ext cx="6263640" cy="599040"/>
            </a:xfrm>
            <a:prstGeom prst="roundRect">
              <a:avLst/>
            </a:prstGeom>
          </p:spPr>
          <p:style>
            <a:lnRef idx="2">
              <a:schemeClr val="lt1">
                <a:hueOff val="0"/>
                <a:satOff val="0"/>
                <a:lumOff val="0"/>
                <a:alphaOff val="0"/>
              </a:schemeClr>
            </a:lnRef>
            <a:fillRef idx="1">
              <a:schemeClr val="accent5">
                <a:hueOff val="-2896518"/>
                <a:satOff val="-7465"/>
                <a:lumOff val="-5042"/>
                <a:alphaOff val="0"/>
              </a:schemeClr>
            </a:fillRef>
            <a:effectRef idx="0">
              <a:schemeClr val="accent5">
                <a:hueOff val="-2896518"/>
                <a:satOff val="-7465"/>
                <a:lumOff val="-5042"/>
                <a:alphaOff val="0"/>
              </a:schemeClr>
            </a:effectRef>
            <a:fontRef idx="minor">
              <a:schemeClr val="lt1"/>
            </a:fontRef>
          </p:style>
        </p:sp>
        <p:sp>
          <p:nvSpPr>
            <p:cNvPr id="38" name="Rounded Rectangle 4">
              <a:extLst>
                <a:ext uri="{FF2B5EF4-FFF2-40B4-BE49-F238E27FC236}">
                  <a16:creationId xmlns:a16="http://schemas.microsoft.com/office/drawing/2014/main" id="{46D7B22F-2B53-CE41-9724-AE18C34DF199}"/>
                </a:ext>
              </a:extLst>
            </p:cNvPr>
            <p:cNvSpPr txBox="1"/>
            <p:nvPr/>
          </p:nvSpPr>
          <p:spPr>
            <a:xfrm>
              <a:off x="29243" y="2136466"/>
              <a:ext cx="6205154" cy="5405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en-GB" sz="2000" b="1"/>
                <a:t>Blood Pressure Check Service </a:t>
              </a:r>
              <a:r>
                <a:rPr lang="en-GB" sz="2000" b="1" kern="1200">
                  <a:solidFill>
                    <a:schemeClr val="bg1"/>
                  </a:solidFill>
                  <a:latin typeface="+mn-lt"/>
                </a:rPr>
                <a:t>consultation technical components</a:t>
              </a:r>
            </a:p>
          </p:txBody>
        </p:sp>
      </p:grpSp>
    </p:spTree>
    <p:extLst>
      <p:ext uri="{BB962C8B-B14F-4D97-AF65-F5344CB8AC3E}">
        <p14:creationId xmlns:p14="http://schemas.microsoft.com/office/powerpoint/2010/main" val="355549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nvPr>
        </p:nvGraphicFramePr>
        <p:xfrm>
          <a:off x="531128" y="944889"/>
          <a:ext cx="11205060" cy="5045066"/>
        </p:xfrm>
        <a:graphic>
          <a:graphicData uri="http://schemas.openxmlformats.org/drawingml/2006/table">
            <a:tbl>
              <a:tblPr firstRow="1" bandRow="1">
                <a:tableStyleId>{5C22544A-7EE6-4342-B048-85BDC9FD1C3A}</a:tableStyleId>
              </a:tblPr>
              <a:tblGrid>
                <a:gridCol w="2801265">
                  <a:extLst>
                    <a:ext uri="{9D8B030D-6E8A-4147-A177-3AD203B41FA5}">
                      <a16:colId xmlns:a16="http://schemas.microsoft.com/office/drawing/2014/main" val="3600064115"/>
                    </a:ext>
                  </a:extLst>
                </a:gridCol>
                <a:gridCol w="2801265">
                  <a:extLst>
                    <a:ext uri="{9D8B030D-6E8A-4147-A177-3AD203B41FA5}">
                      <a16:colId xmlns:a16="http://schemas.microsoft.com/office/drawing/2014/main" val="1458044718"/>
                    </a:ext>
                  </a:extLst>
                </a:gridCol>
                <a:gridCol w="2801265">
                  <a:extLst>
                    <a:ext uri="{9D8B030D-6E8A-4147-A177-3AD203B41FA5}">
                      <a16:colId xmlns:a16="http://schemas.microsoft.com/office/drawing/2014/main" val="586940511"/>
                    </a:ext>
                  </a:extLst>
                </a:gridCol>
                <a:gridCol w="2801265">
                  <a:extLst>
                    <a:ext uri="{9D8B030D-6E8A-4147-A177-3AD203B41FA5}">
                      <a16:colId xmlns:a16="http://schemas.microsoft.com/office/drawing/2014/main" val="1426512880"/>
                    </a:ext>
                  </a:extLst>
                </a:gridCol>
              </a:tblGrid>
              <a:tr h="381626">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81626">
                <a:tc>
                  <a:txBody>
                    <a:bodyPr/>
                    <a:lstStyle/>
                    <a:p>
                      <a:r>
                        <a:rPr lang="en-US" sz="1600"/>
                        <a:t>GP report message (inbound)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NHSmail </a:t>
                      </a:r>
                      <a:r>
                        <a:rPr lang="en-US" sz="1600" kern="1200">
                          <a:solidFill>
                            <a:schemeClr val="dk1"/>
                          </a:solidFill>
                          <a:latin typeface="+mn-lt"/>
                          <a:ea typeface="+mn-ea"/>
                          <a:cs typeface="+mn-cs"/>
                        </a:rPr>
                        <a:t>via NHS.net shared email address. </a:t>
                      </a:r>
                      <a:r>
                        <a:rPr lang="en-GB" sz="1600" kern="1200">
                          <a:solidFill>
                            <a:schemeClr val="dk1"/>
                          </a:solidFill>
                          <a:latin typeface="+mn-lt"/>
                          <a:ea typeface="+mn-ea"/>
                          <a:cs typeface="+mn-cs"/>
                        </a:rPr>
                        <a:t>The referral must be able to be sent to any participating pharmacy  irrespective of IT system </a:t>
                      </a:r>
                      <a:r>
                        <a:rPr lang="en-US" sz="1600" kern="1200">
                          <a:solidFill>
                            <a:schemeClr val="dk1"/>
                          </a:solidFill>
                          <a:latin typeface="+mn-lt"/>
                          <a:ea typeface="+mn-ea"/>
                          <a:cs typeface="+mn-cs"/>
                        </a:rPr>
                        <a:t>(see Directory of Services for more information)</a:t>
                      </a:r>
                      <a:endParaRPr lang="en-US" sz="1600" kern="1200" dirty="0">
                        <a:solidFill>
                          <a:schemeClr val="dk1"/>
                        </a:solidFill>
                        <a:latin typeface="+mn-lt"/>
                        <a:ea typeface="+mn-ea"/>
                        <a:cs typeface="+mn-cs"/>
                      </a:endParaRPr>
                    </a:p>
                  </a:txBody>
                  <a:tcPr/>
                </a:tc>
                <a:tc>
                  <a:txBody>
                    <a:bodyPr/>
                    <a:lstStyle/>
                    <a:p>
                      <a:r>
                        <a:rPr lang="en-US" sz="1600" b="1">
                          <a:hlinkClick r:id="rId3"/>
                        </a:rPr>
                        <a:t>FHIR</a:t>
                      </a:r>
                      <a:endParaRPr lang="en-US"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Strategic direction: </a:t>
                      </a:r>
                      <a:r>
                        <a:rPr lang="en-GB" sz="160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b="1"/>
                    </a:p>
                  </a:txBody>
                  <a:tcPr/>
                </a:tc>
                <a:extLst>
                  <a:ext uri="{0D108BD9-81ED-4DB2-BD59-A6C34878D82A}">
                    <a16:rowId xmlns:a16="http://schemas.microsoft.com/office/drawing/2014/main" val="3423942715"/>
                  </a:ext>
                </a:extLst>
              </a:tr>
              <a:tr h="381626">
                <a:tc>
                  <a:txBody>
                    <a:bodyPr/>
                    <a:lstStyle/>
                    <a:p>
                      <a:r>
                        <a:rPr lang="en-US" sz="1600"/>
                        <a:t>GP notification message (outbound)</a:t>
                      </a:r>
                    </a:p>
                  </a:txBody>
                  <a:tcPr/>
                </a:tc>
                <a:tc>
                  <a:txBody>
                    <a:bodyPr/>
                    <a:lstStyle/>
                    <a:p>
                      <a:r>
                        <a:rPr lang="en-US" sz="1600"/>
                        <a:t>NHSmail (PDF attachment). </a:t>
                      </a:r>
                      <a:r>
                        <a:rPr lang="en-US" sz="1600" kern="1200">
                          <a:solidFill>
                            <a:schemeClr val="dk1"/>
                          </a:solidFill>
                          <a:latin typeface="+mn-lt"/>
                          <a:ea typeface="+mn-ea"/>
                          <a:cs typeface="+mn-cs"/>
                        </a:rPr>
                        <a:t>See Directory of Services for more information. </a:t>
                      </a:r>
                      <a:r>
                        <a:rPr lang="en-US" sz="1600"/>
                        <a:t> </a:t>
                      </a:r>
                      <a:endParaRPr lang="en-US" sz="1600" dirty="0"/>
                    </a:p>
                  </a:txBody>
                  <a:tcPr/>
                </a:tc>
                <a:tc>
                  <a:txBody>
                    <a:bodyPr/>
                    <a:lstStyle/>
                    <a:p>
                      <a:r>
                        <a:rPr lang="en-US" sz="1600" b="1">
                          <a:hlinkClick r:id="rId5"/>
                        </a:rPr>
                        <a:t>FHIR</a:t>
                      </a:r>
                      <a:r>
                        <a:rPr lang="en-US" sz="1600" b="1"/>
                        <a:t> </a:t>
                      </a:r>
                      <a:r>
                        <a:rPr lang="en-US" sz="1600"/>
                        <a:t>/ </a:t>
                      </a:r>
                      <a:r>
                        <a:rPr lang="en-US" sz="1600" b="1">
                          <a:hlinkClick r:id="rId6"/>
                        </a:rPr>
                        <a:t>MESH</a:t>
                      </a:r>
                      <a:r>
                        <a:rPr lang="en-US" sz="1600"/>
                        <a:t> / </a:t>
                      </a:r>
                      <a:r>
                        <a:rPr lang="en-US" sz="1600" b="1">
                          <a:hlinkClick r:id="rId7"/>
                        </a:rPr>
                        <a:t>ITK3</a:t>
                      </a:r>
                      <a:r>
                        <a:rPr lang="en-US" sz="160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Strategic direction: </a:t>
                      </a:r>
                      <a:r>
                        <a:rPr lang="en-GB" sz="160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a:p>
                  </a:txBody>
                  <a:tcPr/>
                </a:tc>
                <a:extLst>
                  <a:ext uri="{0D108BD9-81ED-4DB2-BD59-A6C34878D82A}">
                    <a16:rowId xmlns:a16="http://schemas.microsoft.com/office/drawing/2014/main" val="877495634"/>
                  </a:ext>
                </a:extLst>
              </a:tr>
              <a:tr h="381626">
                <a:tc>
                  <a:txBody>
                    <a:bodyPr/>
                    <a:lstStyle/>
                    <a:p>
                      <a:r>
                        <a:rPr lang="en-US" sz="1600" dirty="0"/>
                        <a:t>Pharmacy notification (outbound)</a:t>
                      </a:r>
                    </a:p>
                  </a:txBody>
                  <a:tcPr/>
                </a:tc>
                <a:tc>
                  <a:txBody>
                    <a:bodyPr/>
                    <a:lstStyle/>
                    <a:p>
                      <a:r>
                        <a:rPr lang="en-US" sz="1600" dirty="0"/>
                        <a:t>NHSmail </a:t>
                      </a:r>
                      <a:r>
                        <a:rPr lang="en-US" sz="1600" kern="1200" dirty="0">
                          <a:solidFill>
                            <a:schemeClr val="dk1"/>
                          </a:solidFill>
                          <a:latin typeface="+mn-lt"/>
                          <a:ea typeface="+mn-ea"/>
                          <a:cs typeface="+mn-cs"/>
                        </a:rPr>
                        <a:t>via NHS.net shared email address. </a:t>
                      </a:r>
                      <a:r>
                        <a:rPr lang="en-GB" sz="1600" kern="1200" dirty="0">
                          <a:solidFill>
                            <a:schemeClr val="dk1"/>
                          </a:solidFill>
                          <a:latin typeface="+mn-lt"/>
                          <a:ea typeface="+mn-ea"/>
                          <a:cs typeface="+mn-cs"/>
                        </a:rPr>
                        <a:t>The notification must be able to be sent to any participating pharmacy  irrespective of IT system </a:t>
                      </a:r>
                      <a:r>
                        <a:rPr lang="en-US" sz="1600" kern="1200" dirty="0">
                          <a:solidFill>
                            <a:schemeClr val="dk1"/>
                          </a:solidFill>
                          <a:latin typeface="+mn-lt"/>
                          <a:ea typeface="+mn-ea"/>
                          <a:cs typeface="+mn-cs"/>
                        </a:rPr>
                        <a:t>(see Directory of Services for more information)</a:t>
                      </a:r>
                    </a:p>
                  </a:txBody>
                  <a:tcPr/>
                </a:tc>
                <a:tc>
                  <a:txBody>
                    <a:bodyPr/>
                    <a:lstStyle/>
                    <a:p>
                      <a:r>
                        <a:rPr lang="en-US" sz="1600" b="1">
                          <a:hlinkClick r:id="rId3"/>
                        </a:rPr>
                        <a:t>FHIR</a:t>
                      </a:r>
                      <a:endParaRPr lang="en-US"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Strategic direction: </a:t>
                      </a:r>
                      <a:r>
                        <a:rPr lang="en-GB" sz="1600">
                          <a:solidFill>
                            <a:schemeClr val="tx1"/>
                          </a:solidFill>
                          <a:hlinkClick r:id="rId4">
                            <a:extLst>
                              <a:ext uri="{A12FA001-AC4F-418D-AE19-62706E023703}">
                                <ahyp:hlinkClr xmlns:ahyp="http://schemas.microsoft.com/office/drawing/2018/hyperlinkcolor" val="tx"/>
                              </a:ext>
                            </a:extLst>
                          </a:hlinkClick>
                        </a:rPr>
                        <a:t>Booking and Referral Standard (BaRS)</a:t>
                      </a:r>
                      <a:endParaRPr lang="en-US" sz="1600" b="0" dirty="0">
                        <a:solidFill>
                          <a:schemeClr val="tx1"/>
                        </a:solidFill>
                      </a:endParaRPr>
                    </a:p>
                  </a:txBody>
                  <a:tcPr/>
                </a:tc>
                <a:tc>
                  <a:txBody>
                    <a:bodyPr/>
                    <a:lstStyle/>
                    <a:p>
                      <a:endParaRPr lang="en-US" sz="1600" dirty="0"/>
                    </a:p>
                  </a:txBody>
                  <a:tcPr/>
                </a:tc>
                <a:extLst>
                  <a:ext uri="{0D108BD9-81ED-4DB2-BD59-A6C34878D82A}">
                    <a16:rowId xmlns:a16="http://schemas.microsoft.com/office/drawing/2014/main" val="199774270"/>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5" y="289294"/>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defRPr/>
              </a:pPr>
              <a:r>
                <a:rPr lang="en-GB" sz="2100" b="1"/>
                <a:t>Blood Pressure Check Service </a:t>
              </a:r>
              <a:r>
                <a:rPr kumimoji="0" lang="en-US" sz="2100" b="1" i="0" u="none" strike="noStrike" kern="1200" cap="none" spc="0" normalizeH="0" baseline="0" noProof="0">
                  <a:ln>
                    <a:noFill/>
                  </a:ln>
                  <a:solidFill>
                    <a:prstClr val="white"/>
                  </a:solidFill>
                  <a:effectLst/>
                  <a:uLnTx/>
                  <a:uFillTx/>
                  <a:latin typeface="Calibri" panose="020F0502020204030204"/>
                  <a:ea typeface="+mn-ea"/>
                  <a:cs typeface="+mn-cs"/>
                </a:rPr>
                <a:t>essential / required / desirable components </a:t>
              </a: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259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1735492583"/>
              </p:ext>
            </p:extLst>
          </p:nvPr>
        </p:nvGraphicFramePr>
        <p:xfrm>
          <a:off x="531127" y="989005"/>
          <a:ext cx="11205060" cy="5749314"/>
        </p:xfrm>
        <a:graphic>
          <a:graphicData uri="http://schemas.openxmlformats.org/drawingml/2006/table">
            <a:tbl>
              <a:tblPr firstRow="1" bandRow="1">
                <a:tableStyleId>{5C22544A-7EE6-4342-B048-85BDC9FD1C3A}</a:tableStyleId>
              </a:tblPr>
              <a:tblGrid>
                <a:gridCol w="2801265">
                  <a:extLst>
                    <a:ext uri="{9D8B030D-6E8A-4147-A177-3AD203B41FA5}">
                      <a16:colId xmlns:a16="http://schemas.microsoft.com/office/drawing/2014/main" val="3600064115"/>
                    </a:ext>
                  </a:extLst>
                </a:gridCol>
                <a:gridCol w="2801265">
                  <a:extLst>
                    <a:ext uri="{9D8B030D-6E8A-4147-A177-3AD203B41FA5}">
                      <a16:colId xmlns:a16="http://schemas.microsoft.com/office/drawing/2014/main" val="1458044718"/>
                    </a:ext>
                  </a:extLst>
                </a:gridCol>
                <a:gridCol w="2801265">
                  <a:extLst>
                    <a:ext uri="{9D8B030D-6E8A-4147-A177-3AD203B41FA5}">
                      <a16:colId xmlns:a16="http://schemas.microsoft.com/office/drawing/2014/main" val="586940511"/>
                    </a:ext>
                  </a:extLst>
                </a:gridCol>
                <a:gridCol w="2801265">
                  <a:extLst>
                    <a:ext uri="{9D8B030D-6E8A-4147-A177-3AD203B41FA5}">
                      <a16:colId xmlns:a16="http://schemas.microsoft.com/office/drawing/2014/main" val="1426512880"/>
                    </a:ext>
                  </a:extLst>
                </a:gridCol>
              </a:tblGrid>
              <a:tr h="381626">
                <a:tc>
                  <a:txBody>
                    <a:bodyPr/>
                    <a:lstStyle/>
                    <a:p>
                      <a:r>
                        <a:rPr lang="en-US" sz="1600" dirty="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595964">
                <a:tc>
                  <a:txBody>
                    <a:bodyPr/>
                    <a:lstStyle/>
                    <a:p>
                      <a:r>
                        <a:rPr lang="en-US" sz="1600"/>
                        <a:t>Personal Demographics Service (PDS) </a:t>
                      </a:r>
                    </a:p>
                  </a:txBody>
                  <a:tcPr/>
                </a:tc>
                <a:tc>
                  <a:txBody>
                    <a:bodyPr/>
                    <a:lstStyle/>
                    <a:p>
                      <a:r>
                        <a:rPr lang="en-GB" sz="1600" b="1">
                          <a:hlinkClick r:id="rId3"/>
                        </a:rPr>
                        <a:t>Personal Demographics Service - FHIR API </a:t>
                      </a:r>
                      <a:r>
                        <a:rPr lang="en-GB" sz="1600" b="1"/>
                        <a:t> </a:t>
                      </a:r>
                      <a:r>
                        <a:rPr lang="en-GB" sz="1600" b="0"/>
                        <a:t>(Application-restricted access) </a:t>
                      </a:r>
                    </a:p>
                  </a:txBody>
                  <a:tcPr/>
                </a:tc>
                <a:tc>
                  <a:txBody>
                    <a:bodyPr/>
                    <a:lstStyle/>
                    <a:p>
                      <a:endParaRPr lang="en-GB" sz="1600" b="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3"/>
                        </a:rPr>
                        <a:t>Personal Demographics Service - FHIR API </a:t>
                      </a:r>
                      <a:r>
                        <a:rPr lang="en-GB" sz="1600" b="1"/>
                        <a:t> </a:t>
                      </a:r>
                      <a:r>
                        <a:rPr lang="en-GB" sz="1600" b="0"/>
                        <a:t>(</a:t>
                      </a:r>
                      <a:r>
                        <a:rPr lang="en-GB" sz="1600" b="0">
                          <a:solidFill>
                            <a:schemeClr val="tx1"/>
                          </a:solidFill>
                        </a:rPr>
                        <a:t>Healthcare worker access)</a:t>
                      </a:r>
                    </a:p>
                  </a:txBody>
                  <a:tcPr/>
                </a:tc>
                <a:extLst>
                  <a:ext uri="{0D108BD9-81ED-4DB2-BD59-A6C34878D82A}">
                    <a16:rowId xmlns:a16="http://schemas.microsoft.com/office/drawing/2014/main" val="565229424"/>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Summary Care Record (SCR)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4"/>
                        </a:rPr>
                        <a:t>Summary Care Record application (SCRa)</a:t>
                      </a:r>
                      <a:r>
                        <a:rPr lang="en-US" sz="1600"/>
                        <a:t> or SCR 1-Click Functionality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Shared Care Record Access or Detailed Record Access / </a:t>
                      </a:r>
                      <a:r>
                        <a:rPr lang="en-GB" sz="1600" kern="1200" dirty="0">
                          <a:solidFill>
                            <a:schemeClr val="dk1"/>
                          </a:solidFill>
                          <a:highlight>
                            <a:srgbClr val="FFFF00"/>
                          </a:highlight>
                          <a:latin typeface="+mn-lt"/>
                          <a:ea typeface="+mn-ea"/>
                          <a:cs typeface="+mn-cs"/>
                        </a:rPr>
                        <a:t>Access to the Patient Health Record (Tier 2) </a:t>
                      </a:r>
                      <a:endParaRPr lang="en-US" sz="1600" kern="1200" dirty="0">
                        <a:solidFill>
                          <a:schemeClr val="dk1"/>
                        </a:solidFill>
                        <a:highlight>
                          <a:srgbClr val="FFFF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Integrated viewer:  May be developed by system suppliers to allow users to view the SCR within their existing clinical system.</a:t>
                      </a:r>
                      <a:endParaRPr lang="en-US" sz="1600"/>
                    </a:p>
                  </a:txBody>
                  <a:tcPr/>
                </a:tc>
                <a:extLst>
                  <a:ext uri="{0D108BD9-81ED-4DB2-BD59-A6C34878D82A}">
                    <a16:rowId xmlns:a16="http://schemas.microsoft.com/office/drawing/2014/main" val="3349247073"/>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NICE Clinical Knowledge Summaries (CKS)</a:t>
                      </a:r>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Embedded hyperlink </a:t>
                      </a:r>
                    </a:p>
                  </a:txBody>
                  <a:tcPr/>
                </a:tc>
                <a:extLst>
                  <a:ext uri="{0D108BD9-81ED-4DB2-BD59-A6C34878D82A}">
                    <a16:rowId xmlns:a16="http://schemas.microsoft.com/office/drawing/2014/main" val="3184031863"/>
                  </a:ext>
                </a:extLst>
              </a:tr>
              <a:tr h="595964">
                <a:tc>
                  <a:txBody>
                    <a:bodyPr/>
                    <a:lstStyle/>
                    <a:p>
                      <a:r>
                        <a:rPr lang="en-US" sz="1600"/>
                        <a:t>BSA Claims and reporting</a:t>
                      </a:r>
                    </a:p>
                  </a:txBody>
                  <a:tcPr/>
                </a:tc>
                <a:tc>
                  <a:txBody>
                    <a:bodyPr/>
                    <a:lstStyle/>
                    <a:p>
                      <a:r>
                        <a:rPr lang="en-GB" sz="1600"/>
                        <a:t>FHIR. Reporting (claims </a:t>
                      </a:r>
                      <a:r>
                        <a:rPr lang="en-GB" sz="1600" b="1" u="sng"/>
                        <a:t>and</a:t>
                      </a:r>
                      <a:r>
                        <a:rPr lang="en-GB" sz="1600"/>
                        <a:t> reporting) via </a:t>
                      </a:r>
                      <a:r>
                        <a:rPr lang="en-GB" sz="1600" b="1"/>
                        <a:t>MYS API</a:t>
                      </a:r>
                      <a:endParaRPr lang="en-US" sz="1600" b="1"/>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629030041"/>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r>
                        <a:rPr lang="en-GB" sz="1600" b="1" kern="1200" dirty="0">
                          <a:solidFill>
                            <a:schemeClr val="dk1"/>
                          </a:solidFill>
                          <a:latin typeface="+mn-lt"/>
                          <a:ea typeface="+mn-ea"/>
                          <a:cs typeface="+mn-cs"/>
                        </a:rPr>
                        <a:t>1. GP to Pharmacy referral by NHSmail (GP report message)</a:t>
                      </a:r>
                    </a:p>
                    <a:p>
                      <a:r>
                        <a:rPr lang="en-GB" sz="1600" kern="1200" dirty="0">
                          <a:solidFill>
                            <a:schemeClr val="dk1"/>
                          </a:solidFill>
                          <a:latin typeface="+mn-lt"/>
                          <a:ea typeface="+mn-ea"/>
                          <a:cs typeface="+mn-cs"/>
                        </a:rPr>
                        <a:t>Local directory of pharmacy shared email addresses held in the system (</a:t>
                      </a:r>
                      <a:r>
                        <a:rPr lang="en-GB" sz="1600" kern="1200" dirty="0">
                          <a:solidFill>
                            <a:schemeClr val="dk1"/>
                          </a:solidFill>
                          <a:latin typeface="+mn-lt"/>
                          <a:ea typeface="+mn-ea"/>
                          <a:cs typeface="+mn-cs"/>
                          <a:hlinkClick r:id="rId5">
                            <a:extLst>
                              <a:ext uri="{A12FA001-AC4F-418D-AE19-62706E023703}">
                                <ahyp:hlinkClr xmlns:ahyp="http://schemas.microsoft.com/office/drawing/2018/hyperlinkcolor" val="tx"/>
                              </a:ext>
                            </a:extLst>
                          </a:hlinkClick>
                        </a:rPr>
                        <a:t>pharmacy.ODScode@nhs.net</a:t>
                      </a:r>
                      <a:r>
                        <a:rPr lang="en-GB" sz="1600" kern="1200" dirty="0">
                          <a:solidFill>
                            <a:schemeClr val="dk1"/>
                          </a:solidFill>
                          <a:latin typeface="+mn-lt"/>
                          <a:ea typeface="+mn-ea"/>
                          <a:cs typeface="+mn-cs"/>
                        </a:rPr>
                        <a:t> e.g., </a:t>
                      </a:r>
                      <a:r>
                        <a:rPr lang="en-GB" sz="1600" kern="1200" dirty="0">
                          <a:solidFill>
                            <a:schemeClr val="dk1"/>
                          </a:solidFill>
                          <a:latin typeface="+mn-lt"/>
                          <a:ea typeface="+mn-ea"/>
                          <a:cs typeface="+mn-cs"/>
                          <a:hlinkClick r:id="rId6">
                            <a:extLst>
                              <a:ext uri="{A12FA001-AC4F-418D-AE19-62706E023703}">
                                <ahyp:hlinkClr xmlns:ahyp="http://schemas.microsoft.com/office/drawing/2018/hyperlinkcolor" val="tx"/>
                              </a:ext>
                            </a:extLst>
                          </a:hlinkClick>
                        </a:rPr>
                        <a:t>pharmacy.fc683@nhs.net</a:t>
                      </a:r>
                      <a:r>
                        <a:rPr lang="en-GB" sz="1600" kern="120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dk1"/>
                          </a:solidFill>
                          <a:latin typeface="+mn-lt"/>
                          <a:ea typeface="+mn-ea"/>
                          <a:cs typeface="+mn-cs"/>
                        </a:rPr>
                        <a:t>1. GP to Pharmacy referral (GP report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DoS Proof of Concept API </a:t>
                      </a:r>
                      <a:r>
                        <a:rPr lang="en-GB" sz="1600" kern="1200">
                          <a:solidFill>
                            <a:schemeClr val="dk1"/>
                          </a:solidFill>
                          <a:highlight>
                            <a:srgbClr val="FFFF00"/>
                          </a:highlight>
                          <a:latin typeface="+mn-lt"/>
                          <a:ea typeface="+mn-ea"/>
                          <a:cs typeface="+mn-cs"/>
                          <a:hlinkClick r:id="rId7">
                            <a:extLst>
                              <a:ext uri="{A12FA001-AC4F-418D-AE19-62706E023703}">
                                <ahyp:hlinkClr xmlns:ahyp="http://schemas.microsoft.com/office/drawing/2018/hyperlinkcolor" val="tx"/>
                              </a:ext>
                            </a:extLst>
                          </a:hlinkClick>
                        </a:rPr>
                        <a:t>search by Service Type</a:t>
                      </a:r>
                      <a:r>
                        <a:rPr lang="en-GB" sz="1600" kern="1200">
                          <a:solidFill>
                            <a:schemeClr val="dk1"/>
                          </a:solidFill>
                          <a:highlight>
                            <a:srgbClr val="FFFF00"/>
                          </a:highlight>
                          <a:latin typeface="+mn-lt"/>
                          <a:ea typeface="+mn-ea"/>
                          <a:cs typeface="+mn-cs"/>
                        </a:rPr>
                        <a:t> </a:t>
                      </a:r>
                      <a:r>
                        <a:rPr lang="en-GB" sz="1600" kern="1200">
                          <a:solidFill>
                            <a:schemeClr val="dk1"/>
                          </a:solidFill>
                          <a:latin typeface="+mn-lt"/>
                          <a:ea typeface="+mn-ea"/>
                          <a:cs typeface="+mn-cs"/>
                        </a:rPr>
                        <a:t>(ID </a:t>
                      </a:r>
                      <a:r>
                        <a:rPr lang="en-GB" sz="1600" kern="1200">
                          <a:solidFill>
                            <a:schemeClr val="dk1"/>
                          </a:solidFill>
                          <a:highlight>
                            <a:srgbClr val="FFFF00"/>
                          </a:highlight>
                          <a:latin typeface="+mn-lt"/>
                          <a:ea typeface="+mn-ea"/>
                          <a:cs typeface="+mn-cs"/>
                        </a:rPr>
                        <a:t>TBC</a:t>
                      </a:r>
                      <a:r>
                        <a:rPr lang="en-GB" sz="1600" kern="1200">
                          <a:solidFill>
                            <a:schemeClr val="dk1"/>
                          </a:solidFill>
                          <a:latin typeface="+mn-lt"/>
                          <a:ea typeface="+mn-ea"/>
                          <a:cs typeface="+mn-cs"/>
                        </a:rPr>
                        <a:t>) and location to return Blood Pressure Check Service providers within a 37.5 mile radius. Results should</a:t>
                      </a:r>
                      <a:endParaRPr lang="en-GB" sz="1600" b="1" u="none"/>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a:tc>
                <a:extLst>
                  <a:ext uri="{0D108BD9-81ED-4DB2-BD59-A6C34878D82A}">
                    <a16:rowId xmlns:a16="http://schemas.microsoft.com/office/drawing/2014/main" val="2513655850"/>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4" y="376969"/>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GB" sz="2100" b="1"/>
                <a:t>Blood Pressure Check Service </a:t>
              </a:r>
              <a:r>
                <a:rPr kumimoji="0" lang="en-US" sz="2100" b="1" i="0" u="none" strike="noStrike" kern="1200" cap="none" spc="0" normalizeH="0" baseline="0" noProof="0">
                  <a:ln>
                    <a:noFill/>
                  </a:ln>
                  <a:solidFill>
                    <a:prstClr val="white"/>
                  </a:solidFill>
                  <a:effectLst/>
                  <a:uLnTx/>
                  <a:uFillTx/>
                  <a:latin typeface="Calibri" panose="020F0502020204030204"/>
                  <a:ea typeface="+mn-ea"/>
                  <a:cs typeface="+mn-cs"/>
                </a:rPr>
                <a:t>essential / required / desirable components </a:t>
              </a: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582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nvPr>
        </p:nvGraphicFramePr>
        <p:xfrm>
          <a:off x="512096" y="913052"/>
          <a:ext cx="11167808" cy="5834521"/>
        </p:xfrm>
        <a:graphic>
          <a:graphicData uri="http://schemas.openxmlformats.org/drawingml/2006/table">
            <a:tbl>
              <a:tblPr firstRow="1" bandRow="1">
                <a:tableStyleId>{5C22544A-7EE6-4342-B048-85BDC9FD1C3A}</a:tableStyleId>
              </a:tblPr>
              <a:tblGrid>
                <a:gridCol w="2791952">
                  <a:extLst>
                    <a:ext uri="{9D8B030D-6E8A-4147-A177-3AD203B41FA5}">
                      <a16:colId xmlns:a16="http://schemas.microsoft.com/office/drawing/2014/main" val="3600064115"/>
                    </a:ext>
                  </a:extLst>
                </a:gridCol>
                <a:gridCol w="2791952">
                  <a:extLst>
                    <a:ext uri="{9D8B030D-6E8A-4147-A177-3AD203B41FA5}">
                      <a16:colId xmlns:a16="http://schemas.microsoft.com/office/drawing/2014/main" val="1458044718"/>
                    </a:ext>
                  </a:extLst>
                </a:gridCol>
                <a:gridCol w="2791952">
                  <a:extLst>
                    <a:ext uri="{9D8B030D-6E8A-4147-A177-3AD203B41FA5}">
                      <a16:colId xmlns:a16="http://schemas.microsoft.com/office/drawing/2014/main" val="586940511"/>
                    </a:ext>
                  </a:extLst>
                </a:gridCol>
                <a:gridCol w="2791952">
                  <a:extLst>
                    <a:ext uri="{9D8B030D-6E8A-4147-A177-3AD203B41FA5}">
                      <a16:colId xmlns:a16="http://schemas.microsoft.com/office/drawing/2014/main" val="2543830537"/>
                    </a:ext>
                  </a:extLst>
                </a:gridCol>
              </a:tblGrid>
              <a:tr h="378601">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78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p>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kern="1200" dirty="0">
                          <a:solidFill>
                            <a:schemeClr val="dk1"/>
                          </a:solidFill>
                          <a:latin typeface="+mn-lt"/>
                          <a:ea typeface="+mn-ea"/>
                          <a:cs typeface="+mn-cs"/>
                        </a:rPr>
                        <a:t>2</a:t>
                      </a:r>
                      <a:r>
                        <a:rPr lang="en-GB" sz="1600" b="1" u="none" dirty="0"/>
                        <a:t>. Pharmacy to GP notification by NHSmail (GP notification message)</a:t>
                      </a:r>
                    </a:p>
                    <a:p>
                      <a:r>
                        <a:rPr lang="en-GB" sz="1600" u="none" dirty="0"/>
                        <a:t>Local directory of GP practice email addresses held in system</a:t>
                      </a:r>
                    </a:p>
                    <a:p>
                      <a:endParaRPr lang="en-GB" sz="160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dirty="0">
                          <a:solidFill>
                            <a:schemeClr val="dk1"/>
                          </a:solidFill>
                          <a:effectLst/>
                          <a:latin typeface="+mn-lt"/>
                          <a:ea typeface="+mn-ea"/>
                          <a:cs typeface="+mn-cs"/>
                        </a:rPr>
                        <a:t>3. Pharmacy to Pharmacy referral by NHSmail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L</a:t>
                      </a:r>
                      <a:r>
                        <a:rPr lang="en-GB" sz="1600" kern="1200" dirty="0">
                          <a:solidFill>
                            <a:schemeClr val="dk1"/>
                          </a:solidFill>
                          <a:latin typeface="+mn-lt"/>
                          <a:ea typeface="+mn-ea"/>
                          <a:cs typeface="+mn-cs"/>
                        </a:rPr>
                        <a:t>ocal directory of pharmacy service information (</a:t>
                      </a:r>
                      <a:r>
                        <a:rPr lang="en-GB" sz="1600" dirty="0"/>
                        <a:t>Results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contain Public name (or Service Name), Address, Postcode, Public telephone, Opening Times, Specified Dates and Endpoint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a:t>2. Pharmacy to GP notification (GP notification message)</a:t>
                      </a:r>
                      <a:endParaRPr lang="en-GB" sz="16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mn-lt"/>
                          <a:ea typeface="+mn-ea"/>
                          <a:cs typeface="+mn-cs"/>
                        </a:rPr>
                        <a:t>DoS Proof of Concept API </a:t>
                      </a:r>
                      <a:r>
                        <a:rPr lang="en-GB" sz="1600" b="1" kern="1200">
                          <a:solidFill>
                            <a:schemeClr val="dk1"/>
                          </a:solidFill>
                          <a:effectLst/>
                          <a:latin typeface="+mn-lt"/>
                          <a:ea typeface="+mn-ea"/>
                          <a:cs typeface="+mn-cs"/>
                          <a:hlinkClick r:id="rId3"/>
                        </a:rPr>
                        <a:t>search byODSCode </a:t>
                      </a:r>
                      <a:r>
                        <a:rPr lang="en-GB" sz="1600" kern="1200">
                          <a:solidFill>
                            <a:schemeClr val="dk1"/>
                          </a:solidFill>
                          <a:effectLst/>
                          <a:latin typeface="+mn-lt"/>
                          <a:ea typeface="+mn-ea"/>
                          <a:cs typeface="+mn-cs"/>
                        </a:rPr>
                        <a:t>to return details of the matching GP Practice and retrieve the </a:t>
                      </a:r>
                      <a:r>
                        <a:rPr lang="en-GB" sz="1600" b="0" i="0" kern="1200">
                          <a:solidFill>
                            <a:schemeClr val="dk1"/>
                          </a:solidFill>
                          <a:effectLst/>
                          <a:latin typeface="+mn-lt"/>
                          <a:ea typeface="+mn-ea"/>
                          <a:cs typeface="+mn-cs"/>
                        </a:rPr>
                        <a:t>‘</a:t>
                      </a:r>
                      <a:r>
                        <a:rPr lang="en-GB" sz="1600"/>
                        <a:t>Endpoint’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a:solidFill>
                            <a:schemeClr val="dk1"/>
                          </a:solidFill>
                          <a:effectLst/>
                          <a:latin typeface="+mn-lt"/>
                          <a:ea typeface="+mn-ea"/>
                          <a:cs typeface="+mn-cs"/>
                        </a:rPr>
                        <a:t>3. Pharmacy to Pharmacy referral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a:solidFill>
                            <a:schemeClr val="dk1"/>
                          </a:solidFill>
                          <a:effectLst/>
                          <a:latin typeface="+mn-lt"/>
                          <a:ea typeface="+mn-ea"/>
                          <a:cs typeface="+mn-cs"/>
                        </a:rPr>
                        <a:t>DoS Proof of Concept API </a:t>
                      </a:r>
                      <a:r>
                        <a:rPr lang="en-GB" sz="1600" b="1" i="0" kern="1200">
                          <a:solidFill>
                            <a:schemeClr val="dk1"/>
                          </a:solidFill>
                          <a:effectLst/>
                          <a:highlight>
                            <a:srgbClr val="FFFF00"/>
                          </a:highlight>
                          <a:latin typeface="+mn-lt"/>
                          <a:ea typeface="+mn-ea"/>
                          <a:cs typeface="+mn-cs"/>
                          <a:hlinkClick r:id="rId4"/>
                        </a:rPr>
                        <a:t>search by Service Type</a:t>
                      </a:r>
                      <a:r>
                        <a:rPr lang="en-GB" sz="1600" b="1" i="0" kern="1200">
                          <a:solidFill>
                            <a:schemeClr val="dk1"/>
                          </a:solidFill>
                          <a:effectLst/>
                          <a:highlight>
                            <a:srgbClr val="FFFF00"/>
                          </a:highlight>
                          <a:latin typeface="+mn-lt"/>
                          <a:ea typeface="+mn-ea"/>
                          <a:cs typeface="+mn-cs"/>
                        </a:rPr>
                        <a:t> </a:t>
                      </a:r>
                      <a:r>
                        <a:rPr lang="en-GB" sz="1600"/>
                        <a:t>(I</a:t>
                      </a:r>
                      <a:r>
                        <a:rPr lang="en-GB" sz="1600" b="0" i="0" u="none" strike="noStrike" kern="1200">
                          <a:solidFill>
                            <a:schemeClr val="dk1"/>
                          </a:solidFill>
                          <a:effectLst/>
                          <a:latin typeface="+mn-lt"/>
                          <a:ea typeface="+mn-ea"/>
                          <a:cs typeface="+mn-cs"/>
                        </a:rPr>
                        <a:t>D </a:t>
                      </a:r>
                      <a:r>
                        <a:rPr lang="en-GB" sz="1600" b="0" i="0" u="none" strike="noStrike" kern="1200">
                          <a:solidFill>
                            <a:schemeClr val="dk1"/>
                          </a:solidFill>
                          <a:effectLst/>
                          <a:highlight>
                            <a:srgbClr val="FFFF00"/>
                          </a:highlight>
                          <a:latin typeface="+mn-lt"/>
                          <a:ea typeface="+mn-ea"/>
                          <a:cs typeface="+mn-cs"/>
                        </a:rPr>
                        <a:t>TBC</a:t>
                      </a:r>
                      <a:r>
                        <a:rPr lang="en-GB" sz="1600" b="0" i="0" u="none" strike="noStrike" kern="1200">
                          <a:solidFill>
                            <a:schemeClr val="dk1"/>
                          </a:solidFill>
                          <a:effectLst/>
                          <a:latin typeface="+mn-lt"/>
                          <a:ea typeface="+mn-ea"/>
                          <a:cs typeface="+mn-cs"/>
                        </a:rPr>
                        <a:t>) </a:t>
                      </a:r>
                      <a:r>
                        <a:rPr lang="en-GB" sz="1600"/>
                        <a:t>and location to return</a:t>
                      </a:r>
                      <a:endParaRPr lang="en-GB" sz="16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t>Continued overleaf. </a:t>
                      </a:r>
                      <a:endParaRPr lang="en-GB" sz="1600" b="1" dirty="0"/>
                    </a:p>
                  </a:txBody>
                  <a:tcPr/>
                </a:tc>
                <a:tc>
                  <a:txBody>
                    <a:bodyPr/>
                    <a:lstStyle/>
                    <a:p>
                      <a:endParaRPr lang="en-US" sz="1600" dirty="0"/>
                    </a:p>
                  </a:txBody>
                  <a:tcPr/>
                </a:tc>
                <a:extLst>
                  <a:ext uri="{0D108BD9-81ED-4DB2-BD59-A6C34878D82A}">
                    <a16:rowId xmlns:a16="http://schemas.microsoft.com/office/drawing/2014/main" val="4010775776"/>
                  </a:ext>
                </a:extLst>
              </a:tr>
            </a:tbl>
          </a:graphicData>
        </a:graphic>
      </p:graphicFrame>
      <p:grpSp>
        <p:nvGrpSpPr>
          <p:cNvPr id="6" name="Group 5">
            <a:extLst>
              <a:ext uri="{FF2B5EF4-FFF2-40B4-BE49-F238E27FC236}">
                <a16:creationId xmlns:a16="http://schemas.microsoft.com/office/drawing/2014/main" id="{BFDD7030-24E5-3F42-94DD-A1B42C5BA15B}"/>
              </a:ext>
            </a:extLst>
          </p:cNvPr>
          <p:cNvGrpSpPr/>
          <p:nvPr/>
        </p:nvGrpSpPr>
        <p:grpSpPr>
          <a:xfrm>
            <a:off x="509096" y="254305"/>
            <a:ext cx="11256183" cy="568655"/>
            <a:chOff x="0" y="3910914"/>
            <a:chExt cx="6263640" cy="503685"/>
          </a:xfrm>
        </p:grpSpPr>
        <p:sp>
          <p:nvSpPr>
            <p:cNvPr id="7" name="Rounded Rectangle 6">
              <a:extLst>
                <a:ext uri="{FF2B5EF4-FFF2-40B4-BE49-F238E27FC236}">
                  <a16:creationId xmlns:a16="http://schemas.microsoft.com/office/drawing/2014/main" id="{EC7C0DDF-E004-E741-AC6A-4DF156040117}"/>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DEAC1BC5-0D98-4843-96DD-C1C7B74BD299}"/>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GB" sz="2100" b="1"/>
                <a:t>Blood Pressure Check Service </a:t>
              </a:r>
              <a:r>
                <a:rPr kumimoji="0" lang="en-US" sz="2100" b="1" i="0" u="none" strike="noStrike" kern="1200" cap="none" spc="0" normalizeH="0" baseline="0" noProof="0">
                  <a:ln>
                    <a:noFill/>
                  </a:ln>
                  <a:solidFill>
                    <a:prstClr val="white"/>
                  </a:solidFill>
                  <a:effectLst/>
                  <a:uLnTx/>
                  <a:uFillTx/>
                  <a:latin typeface="Calibri" panose="020F0502020204030204"/>
                  <a:ea typeface="+mn-ea"/>
                  <a:cs typeface="+mn-cs"/>
                </a:rPr>
                <a:t>essential / required / desirable components </a:t>
              </a:r>
            </a:p>
          </p:txBody>
        </p:sp>
      </p:grpSp>
      <p:sp>
        <p:nvSpPr>
          <p:cNvPr id="9" name="Slide Number Placeholder 8">
            <a:extLst>
              <a:ext uri="{FF2B5EF4-FFF2-40B4-BE49-F238E27FC236}">
                <a16:creationId xmlns:a16="http://schemas.microsoft.com/office/drawing/2014/main" id="{C7DFF44F-C573-1A45-BA10-808E9B256A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59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3794147599"/>
              </p:ext>
            </p:extLst>
          </p:nvPr>
        </p:nvGraphicFramePr>
        <p:xfrm>
          <a:off x="530948" y="1067435"/>
          <a:ext cx="11111744" cy="2656840"/>
        </p:xfrm>
        <a:graphic>
          <a:graphicData uri="http://schemas.openxmlformats.org/drawingml/2006/table">
            <a:tbl>
              <a:tblPr firstRow="1" bandRow="1">
                <a:tableStyleId>{5C22544A-7EE6-4342-B048-85BDC9FD1C3A}</a:tableStyleId>
              </a:tblPr>
              <a:tblGrid>
                <a:gridCol w="2777936">
                  <a:extLst>
                    <a:ext uri="{9D8B030D-6E8A-4147-A177-3AD203B41FA5}">
                      <a16:colId xmlns:a16="http://schemas.microsoft.com/office/drawing/2014/main" val="3600064115"/>
                    </a:ext>
                  </a:extLst>
                </a:gridCol>
                <a:gridCol w="2777936">
                  <a:extLst>
                    <a:ext uri="{9D8B030D-6E8A-4147-A177-3AD203B41FA5}">
                      <a16:colId xmlns:a16="http://schemas.microsoft.com/office/drawing/2014/main" val="1458044718"/>
                    </a:ext>
                  </a:extLst>
                </a:gridCol>
                <a:gridCol w="2777936">
                  <a:extLst>
                    <a:ext uri="{9D8B030D-6E8A-4147-A177-3AD203B41FA5}">
                      <a16:colId xmlns:a16="http://schemas.microsoft.com/office/drawing/2014/main" val="586940511"/>
                    </a:ext>
                  </a:extLst>
                </a:gridCol>
                <a:gridCol w="2777936">
                  <a:extLst>
                    <a:ext uri="{9D8B030D-6E8A-4147-A177-3AD203B41FA5}">
                      <a16:colId xmlns:a16="http://schemas.microsoft.com/office/drawing/2014/main" val="2793388258"/>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70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p>
                      <a:pPr marL="0" lvl="0" indent="0" algn="l">
                        <a:lnSpc>
                          <a:spcPct val="100000"/>
                        </a:lnSpc>
                        <a:spcBef>
                          <a:spcPts val="0"/>
                        </a:spcBef>
                        <a:spcAft>
                          <a:spcPts val="0"/>
                        </a:spcAft>
                        <a:buNone/>
                      </a:pPr>
                      <a:endParaRPr lang="en-US" sz="160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should contain Service Name, Address, Postcode, Public telephone, Opening Times</a:t>
                      </a:r>
                      <a:r>
                        <a:rPr lang="en-GB" sz="1600" kern="1200" dirty="0">
                          <a:solidFill>
                            <a:schemeClr val="dk1"/>
                          </a:solidFill>
                          <a:latin typeface="+mn-lt"/>
                          <a:ea typeface="+mn-ea"/>
                          <a:cs typeface="+mn-cs"/>
                        </a:rPr>
                        <a:t>) and shared email address (</a:t>
                      </a:r>
                      <a:r>
                        <a:rPr lang="en-GB" sz="16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pharmacy.ODScode@nhs.net</a:t>
                      </a:r>
                      <a:r>
                        <a:rPr lang="en-GB" sz="1600" kern="1200" dirty="0">
                          <a:solidFill>
                            <a:schemeClr val="dk1"/>
                          </a:solidFill>
                          <a:latin typeface="+mn-lt"/>
                          <a:ea typeface="+mn-ea"/>
                          <a:cs typeface="+mn-cs"/>
                        </a:rPr>
                        <a:t> e.g., </a:t>
                      </a:r>
                      <a:r>
                        <a:rPr lang="en-GB" sz="1600" kern="1200" dirty="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pharmacy.fc683@nhs.net</a:t>
                      </a:r>
                      <a:r>
                        <a:rPr lang="en-GB" sz="1600" kern="1200" dirty="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Blood Pressure Check Service providers </a:t>
                      </a:r>
                      <a:r>
                        <a:rPr lang="en-GB" sz="1600" dirty="0"/>
                        <a:t>within a 37.5 mile radius. Results should</a:t>
                      </a:r>
                      <a:r>
                        <a:rPr lang="en-GB" sz="1600" b="1" dirty="0"/>
                        <a:t> </a:t>
                      </a:r>
                      <a:r>
                        <a:rPr lang="en-GB" sz="1600" dirty="0"/>
                        <a:t>contain Public name (or Service Name), Address, Postcode, Public telephone, Opening Times, Specified Dates and </a:t>
                      </a:r>
                      <a:r>
                        <a:rPr lang="en-GB" sz="1600" kern="1200" dirty="0">
                          <a:solidFill>
                            <a:schemeClr val="dk1"/>
                          </a:solidFill>
                          <a:latin typeface="+mn-lt"/>
                          <a:ea typeface="+mn-ea"/>
                          <a:cs typeface="+mn-cs"/>
                        </a:rPr>
                        <a:t>Endpoint details. </a:t>
                      </a:r>
                    </a:p>
                    <a:p>
                      <a:pPr lvl="0">
                        <a:buNone/>
                      </a:pPr>
                      <a:endParaRPr lang="en-US" sz="1600" dirty="0">
                        <a:solidFill>
                          <a:srgbClr val="FF0000"/>
                        </a:solidFill>
                      </a:endParaRPr>
                    </a:p>
                  </a:txBody>
                  <a:tcPr/>
                </a:tc>
                <a:tc>
                  <a:txBody>
                    <a:bodyPr/>
                    <a:lstStyle/>
                    <a:p>
                      <a:pPr marL="0" lvl="0" indent="0" algn="l" defTabSz="914400">
                        <a:lnSpc>
                          <a:spcPct val="100000"/>
                        </a:lnSpc>
                        <a:spcBef>
                          <a:spcPts val="0"/>
                        </a:spcBef>
                        <a:spcAft>
                          <a:spcPts val="0"/>
                        </a:spcAft>
                        <a:buNone/>
                        <a:tabLst/>
                        <a:defRPr/>
                      </a:pPr>
                      <a:endParaRPr lang="en-US" sz="1600" dirty="0"/>
                    </a:p>
                  </a:txBody>
                  <a:tcPr/>
                </a:tc>
                <a:extLst>
                  <a:ext uri="{0D108BD9-81ED-4DB2-BD59-A6C34878D82A}">
                    <a16:rowId xmlns:a16="http://schemas.microsoft.com/office/drawing/2014/main" val="1643016623"/>
                  </a:ext>
                </a:extLst>
              </a:tr>
            </a:tbl>
          </a:graphicData>
        </a:graphic>
      </p:graphicFrame>
      <p:sp>
        <p:nvSpPr>
          <p:cNvPr id="13" name="Slide Number Placeholder 12">
            <a:extLst>
              <a:ext uri="{FF2B5EF4-FFF2-40B4-BE49-F238E27FC236}">
                <a16:creationId xmlns:a16="http://schemas.microsoft.com/office/drawing/2014/main" id="{203429B3-3E60-074A-B0B4-9310E9B0138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622F62-16E7-4744-AE2F-DC725AA3174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pSp>
        <p:nvGrpSpPr>
          <p:cNvPr id="7" name="Group 6">
            <a:extLst>
              <a:ext uri="{FF2B5EF4-FFF2-40B4-BE49-F238E27FC236}">
                <a16:creationId xmlns:a16="http://schemas.microsoft.com/office/drawing/2014/main" id="{EE647735-1416-B381-284C-76478C73C9FA}"/>
              </a:ext>
            </a:extLst>
          </p:cNvPr>
          <p:cNvGrpSpPr/>
          <p:nvPr/>
        </p:nvGrpSpPr>
        <p:grpSpPr>
          <a:xfrm>
            <a:off x="486794" y="376969"/>
            <a:ext cx="11248006" cy="550131"/>
            <a:chOff x="0" y="3910914"/>
            <a:chExt cx="6263640" cy="503685"/>
          </a:xfrm>
        </p:grpSpPr>
        <p:sp>
          <p:nvSpPr>
            <p:cNvPr id="8" name="Rounded Rectangle 7">
              <a:extLst>
                <a:ext uri="{FF2B5EF4-FFF2-40B4-BE49-F238E27FC236}">
                  <a16:creationId xmlns:a16="http://schemas.microsoft.com/office/drawing/2014/main" id="{44B548C8-E07E-502D-29F1-7BAA2ECB2E9E}"/>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9" name="Rounded Rectangle 4">
              <a:extLst>
                <a:ext uri="{FF2B5EF4-FFF2-40B4-BE49-F238E27FC236}">
                  <a16:creationId xmlns:a16="http://schemas.microsoft.com/office/drawing/2014/main" id="{93055759-4165-C1CD-E54E-389C6B279101}"/>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GB" sz="2100" b="1"/>
                <a:t>Blood Pressure Check Service </a:t>
              </a:r>
              <a:r>
                <a:rPr kumimoji="0" lang="en-US" sz="2100" b="1" i="0" u="none" strike="noStrike" kern="1200" cap="none" spc="0" normalizeH="0" baseline="0" noProof="0">
                  <a:ln>
                    <a:noFill/>
                  </a:ln>
                  <a:solidFill>
                    <a:prstClr val="white"/>
                  </a:solidFill>
                  <a:effectLst/>
                  <a:uLnTx/>
                  <a:uFillTx/>
                  <a:latin typeface="Calibri" panose="020F0502020204030204"/>
                  <a:ea typeface="+mn-ea"/>
                  <a:cs typeface="+mn-cs"/>
                </a:rPr>
                <a:t>essential / required / desirable components </a:t>
              </a:r>
            </a:p>
          </p:txBody>
        </p:sp>
      </p:grpSp>
    </p:spTree>
    <p:extLst>
      <p:ext uri="{BB962C8B-B14F-4D97-AF65-F5344CB8AC3E}">
        <p14:creationId xmlns:p14="http://schemas.microsoft.com/office/powerpoint/2010/main" val="1803779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104AC5EFDF52428FC7C6B883A37B04" ma:contentTypeVersion="6" ma:contentTypeDescription="Create a new document." ma:contentTypeScope="" ma:versionID="65ec2f25027c7a5c0dd82ba7e409d386">
  <xsd:schema xmlns:xsd="http://www.w3.org/2001/XMLSchema" xmlns:xs="http://www.w3.org/2001/XMLSchema" xmlns:p="http://schemas.microsoft.com/office/2006/metadata/properties" xmlns:ns2="d5e062ed-d8a0-4bec-a01d-f11d3287eb8d" xmlns:ns3="a4e91d95-1bef-4702-bcf0-56a695116d1b" targetNamespace="http://schemas.microsoft.com/office/2006/metadata/properties" ma:root="true" ma:fieldsID="7379b2f15ab018eb8123de6ffd819aa4" ns2:_="" ns3:_="">
    <xsd:import namespace="d5e062ed-d8a0-4bec-a01d-f11d3287eb8d"/>
    <xsd:import namespace="a4e91d95-1bef-4702-bcf0-56a695116d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062ed-d8a0-4bec-a01d-f11d3287eb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e91d95-1bef-4702-bcf0-56a695116d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41D0E1-0977-4178-A015-ECEDC232D3D7}">
  <ds:schemaRefs>
    <ds:schemaRef ds:uri="a4e91d95-1bef-4702-bcf0-56a695116d1b"/>
    <ds:schemaRef ds:uri="d5e062ed-d8a0-4bec-a01d-f11d3287eb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7D59BE1-CF3E-483B-8416-E0161CA35790}">
  <ds:schemaRefs>
    <ds:schemaRef ds:uri="http://schemas.microsoft.com/sharepoint/v3/contenttype/forms"/>
  </ds:schemaRefs>
</ds:datastoreItem>
</file>

<file path=customXml/itemProps3.xml><?xml version="1.0" encoding="utf-8"?>
<ds:datastoreItem xmlns:ds="http://schemas.openxmlformats.org/officeDocument/2006/customXml" ds:itemID="{F6819D73-3741-4BA6-849A-C2F00584AFBE}">
  <ds:schemaRefs>
    <ds:schemaRef ds:uri="a4e91d95-1bef-4702-bcf0-56a695116d1b"/>
    <ds:schemaRef ds:uri="d5e062ed-d8a0-4bec-a01d-f11d3287eb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{83FC967B-EE8D-0044-B630-E1241D34D79D}tf16401378</Template>
  <TotalTime>72</TotalTime>
  <Words>2207</Words>
  <Application>Microsoft Office PowerPoint</Application>
  <PresentationFormat>Widescreen</PresentationFormat>
  <Paragraphs>312</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ArialMT</vt:lpstr>
      <vt:lpstr>Calibri</vt:lpstr>
      <vt:lpstr>Calibri Light</vt:lpstr>
      <vt:lpstr>Segoe UI</vt:lpstr>
      <vt:lpstr>Office Theme</vt:lpstr>
      <vt:lpstr>NHS Community Pharmacy Blood Pressure Check Service Technical Toolkit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Community Pharmacist Consultation Service Technical Requirements</dc:title>
  <dc:creator>Claire Adamson</dc:creator>
  <cp:lastModifiedBy>Daniel Ah-Thion</cp:lastModifiedBy>
  <cp:revision>4</cp:revision>
  <dcterms:created xsi:type="dcterms:W3CDTF">2021-05-17T15:36:18Z</dcterms:created>
  <dcterms:modified xsi:type="dcterms:W3CDTF">2022-05-30T16:27:22Z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0x010100D0104AC5EFDF52428FC7C6B883A37B04</vt:lpwstr>
  </property>
</Properties>
</file>