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63" r:id="rId5"/>
    <p:sldId id="267" r:id="rId6"/>
    <p:sldId id="269" r:id="rId7"/>
    <p:sldId id="256" r:id="rId8"/>
    <p:sldId id="262" r:id="rId9"/>
    <p:sldId id="257" r:id="rId10"/>
    <p:sldId id="265" r:id="rId11"/>
    <p:sldId id="259" r:id="rId12"/>
    <p:sldId id="280" r:id="rId13"/>
    <p:sldId id="274" r:id="rId14"/>
    <p:sldId id="278" r:id="rId15"/>
    <p:sldId id="279" r:id="rId16"/>
    <p:sldId id="268" r:id="rId17"/>
    <p:sldId id="284" r:id="rId18"/>
    <p:sldId id="286"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F8ED89-EA7D-96B6-A08C-1603AF2DECB9}" name="Claire Adamson" initials="CA" userId="2a401ac64a31c7a0" providerId="Windows Live"/>
  <p188:author id="{DBB5A79A-4462-C045-45E8-30F2B0B6BD28}" name="Daniel Ah-Thion" initials="DAT" userId="S::Daniel.Ah-Thion@psnc.org.uk::d34e9db3-4ce5-4440-a69b-422d020d0d6e" providerId="AD"/>
  <p188:author id="{7076C9CE-CE0B-4F9E-0C3C-F0F74CEC3E3E}" name="Rosie Taylor" initials="RT" userId="Rosie Taylo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anne Garland" initials="LG" lastIdx="13" clrIdx="0">
    <p:extLst>
      <p:ext uri="{19B8F6BF-5375-455C-9EA6-DF929625EA0E}">
        <p15:presenceInfo xmlns:p15="http://schemas.microsoft.com/office/powerpoint/2012/main" userId="S::LEGA1@hscic.gov.uk::5942056c-b13b-4c56-ae1a-7a9ca5b29f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60CEAD-42E9-49A0-B9D7-8760889C44F7}" v="1" dt="2022-05-29T21:18:51.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p:restoredTop sz="76851" autoAdjust="0"/>
  </p:normalViewPr>
  <p:slideViewPr>
    <p:cSldViewPr snapToGrid="0" snapToObjects="1">
      <p:cViewPr varScale="1">
        <p:scale>
          <a:sx n="87" d="100"/>
          <a:sy n="87"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Ah-Thion" userId="d34e9db3-4ce5-4440-a69b-422d020d0d6e" providerId="ADAL" clId="{968E164E-2559-4320-B089-4BC32C7F9A26}"/>
    <pc:docChg chg="undo custSel modSld">
      <pc:chgData name="Daniel Ah-Thion" userId="d34e9db3-4ce5-4440-a69b-422d020d0d6e" providerId="ADAL" clId="{968E164E-2559-4320-B089-4BC32C7F9A26}" dt="2022-05-30T17:12:14.516" v="273" actId="20577"/>
      <pc:docMkLst>
        <pc:docMk/>
      </pc:docMkLst>
      <pc:sldChg chg="modNotesTx">
        <pc:chgData name="Daniel Ah-Thion" userId="d34e9db3-4ce5-4440-a69b-422d020d0d6e" providerId="ADAL" clId="{968E164E-2559-4320-B089-4BC32C7F9A26}" dt="2022-05-30T17:02:42.459" v="61"/>
        <pc:sldMkLst>
          <pc:docMk/>
          <pc:sldMk cId="1979617513" sldId="256"/>
        </pc:sldMkLst>
      </pc:sldChg>
      <pc:sldChg chg="modNotesTx">
        <pc:chgData name="Daniel Ah-Thion" userId="d34e9db3-4ce5-4440-a69b-422d020d0d6e" providerId="ADAL" clId="{968E164E-2559-4320-B089-4BC32C7F9A26}" dt="2022-05-30T17:03:05.982" v="72"/>
        <pc:sldMkLst>
          <pc:docMk/>
          <pc:sldMk cId="8765694" sldId="257"/>
        </pc:sldMkLst>
      </pc:sldChg>
      <pc:sldChg chg="modNotesTx">
        <pc:chgData name="Daniel Ah-Thion" userId="d34e9db3-4ce5-4440-a69b-422d020d0d6e" providerId="ADAL" clId="{968E164E-2559-4320-B089-4BC32C7F9A26}" dt="2022-05-30T17:11:52.962" v="250"/>
        <pc:sldMkLst>
          <pc:docMk/>
          <pc:sldMk cId="3575181372" sldId="259"/>
        </pc:sldMkLst>
      </pc:sldChg>
      <pc:sldChg chg="modNotesTx">
        <pc:chgData name="Daniel Ah-Thion" userId="d34e9db3-4ce5-4440-a69b-422d020d0d6e" providerId="ADAL" clId="{968E164E-2559-4320-B089-4BC32C7F9A26}" dt="2022-05-30T17:02:56.032" v="71"/>
        <pc:sldMkLst>
          <pc:docMk/>
          <pc:sldMk cId="409117056" sldId="262"/>
        </pc:sldMkLst>
      </pc:sldChg>
      <pc:sldChg chg="modNotesTx">
        <pc:chgData name="Daniel Ah-Thion" userId="d34e9db3-4ce5-4440-a69b-422d020d0d6e" providerId="ADAL" clId="{968E164E-2559-4320-B089-4BC32C7F9A26}" dt="2022-05-30T16:30:09.409" v="0"/>
        <pc:sldMkLst>
          <pc:docMk/>
          <pc:sldMk cId="3421481646" sldId="263"/>
        </pc:sldMkLst>
      </pc:sldChg>
      <pc:sldChg chg="delCm modCm modNotesTx">
        <pc:chgData name="Daniel Ah-Thion" userId="d34e9db3-4ce5-4440-a69b-422d020d0d6e" providerId="ADAL" clId="{968E164E-2559-4320-B089-4BC32C7F9A26}" dt="2022-05-30T17:11:45.712" v="249"/>
        <pc:sldMkLst>
          <pc:docMk/>
          <pc:sldMk cId="353941793" sldId="265"/>
        </pc:sldMkLst>
      </pc:sldChg>
      <pc:sldChg chg="modNotesTx">
        <pc:chgData name="Daniel Ah-Thion" userId="d34e9db3-4ce5-4440-a69b-422d020d0d6e" providerId="ADAL" clId="{968E164E-2559-4320-B089-4BC32C7F9A26}" dt="2022-05-30T17:02:09.917" v="57" actId="20577"/>
        <pc:sldMkLst>
          <pc:docMk/>
          <pc:sldMk cId="2974488803" sldId="267"/>
        </pc:sldMkLst>
      </pc:sldChg>
      <pc:sldChg chg="modNotesTx">
        <pc:chgData name="Daniel Ah-Thion" userId="d34e9db3-4ce5-4440-a69b-422d020d0d6e" providerId="ADAL" clId="{968E164E-2559-4320-B089-4BC32C7F9A26}" dt="2022-05-30T16:30:13.901" v="2"/>
        <pc:sldMkLst>
          <pc:docMk/>
          <pc:sldMk cId="2337862542" sldId="269"/>
        </pc:sldMkLst>
      </pc:sldChg>
      <pc:sldChg chg="modNotesTx">
        <pc:chgData name="Daniel Ah-Thion" userId="d34e9db3-4ce5-4440-a69b-422d020d0d6e" providerId="ADAL" clId="{968E164E-2559-4320-B089-4BC32C7F9A26}" dt="2022-05-30T16:30:23.378" v="9"/>
        <pc:sldMkLst>
          <pc:docMk/>
          <pc:sldMk cId="2130480904" sldId="274"/>
        </pc:sldMkLst>
      </pc:sldChg>
      <pc:sldChg chg="modNotesTx">
        <pc:chgData name="Daniel Ah-Thion" userId="d34e9db3-4ce5-4440-a69b-422d020d0d6e" providerId="ADAL" clId="{968E164E-2559-4320-B089-4BC32C7F9A26}" dt="2022-05-30T17:12:14.516" v="273" actId="20577"/>
        <pc:sldMkLst>
          <pc:docMk/>
          <pc:sldMk cId="3212370274" sldId="278"/>
        </pc:sldMkLst>
      </pc:sldChg>
      <pc:sldChg chg="modNotesTx">
        <pc:chgData name="Daniel Ah-Thion" userId="d34e9db3-4ce5-4440-a69b-422d020d0d6e" providerId="ADAL" clId="{968E164E-2559-4320-B089-4BC32C7F9A26}" dt="2022-05-30T16:30:26.535" v="11"/>
        <pc:sldMkLst>
          <pc:docMk/>
          <pc:sldMk cId="4082480916" sldId="279"/>
        </pc:sldMkLst>
      </pc:sldChg>
      <pc:sldChg chg="modNotesTx">
        <pc:chgData name="Daniel Ah-Thion" userId="d34e9db3-4ce5-4440-a69b-422d020d0d6e" providerId="ADAL" clId="{968E164E-2559-4320-B089-4BC32C7F9A26}" dt="2022-05-30T17:12:01.147" v="260"/>
        <pc:sldMkLst>
          <pc:docMk/>
          <pc:sldMk cId="1620704820" sldId="280"/>
        </pc:sldMkLst>
      </pc:sldChg>
    </pc:docChg>
  </pc:docChgLst>
  <pc:docChgLst>
    <pc:chgData name="Daniel Ah-Thion" userId="d34e9db3-4ce5-4440-a69b-422d020d0d6e" providerId="ADAL" clId="{A56112E7-CCB2-4859-BAC1-88A25432AD8E}"/>
    <pc:docChg chg="">
      <pc:chgData name="Daniel Ah-Thion" userId="d34e9db3-4ce5-4440-a69b-422d020d0d6e" providerId="ADAL" clId="{A56112E7-CCB2-4859-BAC1-88A25432AD8E}" dt="2022-05-30T17:24:35.739" v="0"/>
      <pc:docMkLst>
        <pc:docMk/>
      </pc:docMkLst>
      <pc:sldChg chg="delCm">
        <pc:chgData name="Daniel Ah-Thion" userId="d34e9db3-4ce5-4440-a69b-422d020d0d6e" providerId="ADAL" clId="{A56112E7-CCB2-4859-BAC1-88A25432AD8E}" dt="2022-05-30T17:24:35.739" v="0"/>
        <pc:sldMkLst>
          <pc:docMk/>
          <pc:sldMk cId="1979617513" sldId="256"/>
        </pc:sldMkLst>
      </pc:sldChg>
      <pc:sldChg chg="delCm">
        <pc:chgData name="Daniel Ah-Thion" userId="d34e9db3-4ce5-4440-a69b-422d020d0d6e" providerId="ADAL" clId="{A56112E7-CCB2-4859-BAC1-88A25432AD8E}" dt="2022-05-30T17:24:35.739" v="0"/>
        <pc:sldMkLst>
          <pc:docMk/>
          <pc:sldMk cId="8765694" sldId="257"/>
        </pc:sldMkLst>
      </pc:sldChg>
      <pc:sldChg chg="delCm">
        <pc:chgData name="Daniel Ah-Thion" userId="d34e9db3-4ce5-4440-a69b-422d020d0d6e" providerId="ADAL" clId="{A56112E7-CCB2-4859-BAC1-88A25432AD8E}" dt="2022-05-30T17:24:35.739" v="0"/>
        <pc:sldMkLst>
          <pc:docMk/>
          <pc:sldMk cId="3575181372" sldId="259"/>
        </pc:sldMkLst>
      </pc:sldChg>
      <pc:sldChg chg="delCm">
        <pc:chgData name="Daniel Ah-Thion" userId="d34e9db3-4ce5-4440-a69b-422d020d0d6e" providerId="ADAL" clId="{A56112E7-CCB2-4859-BAC1-88A25432AD8E}" dt="2022-05-30T17:24:35.739" v="0"/>
        <pc:sldMkLst>
          <pc:docMk/>
          <pc:sldMk cId="409117056" sldId="262"/>
        </pc:sldMkLst>
      </pc:sldChg>
      <pc:sldChg chg="delCm">
        <pc:chgData name="Daniel Ah-Thion" userId="d34e9db3-4ce5-4440-a69b-422d020d0d6e" providerId="ADAL" clId="{A56112E7-CCB2-4859-BAC1-88A25432AD8E}" dt="2022-05-30T17:24:35.739" v="0"/>
        <pc:sldMkLst>
          <pc:docMk/>
          <pc:sldMk cId="3421481646" sldId="263"/>
        </pc:sldMkLst>
      </pc:sldChg>
      <pc:sldChg chg="delCm">
        <pc:chgData name="Daniel Ah-Thion" userId="d34e9db3-4ce5-4440-a69b-422d020d0d6e" providerId="ADAL" clId="{A56112E7-CCB2-4859-BAC1-88A25432AD8E}" dt="2022-05-30T17:24:35.739" v="0"/>
        <pc:sldMkLst>
          <pc:docMk/>
          <pc:sldMk cId="2974488803" sldId="267"/>
        </pc:sldMkLst>
      </pc:sldChg>
      <pc:sldChg chg="delCm">
        <pc:chgData name="Daniel Ah-Thion" userId="d34e9db3-4ce5-4440-a69b-422d020d0d6e" providerId="ADAL" clId="{A56112E7-CCB2-4859-BAC1-88A25432AD8E}" dt="2022-05-30T17:24:35.739" v="0"/>
        <pc:sldMkLst>
          <pc:docMk/>
          <pc:sldMk cId="3212370274" sldId="278"/>
        </pc:sldMkLst>
      </pc:sldChg>
      <pc:sldChg chg="delCm">
        <pc:chgData name="Daniel Ah-Thion" userId="d34e9db3-4ce5-4440-a69b-422d020d0d6e" providerId="ADAL" clId="{A56112E7-CCB2-4859-BAC1-88A25432AD8E}" dt="2022-05-30T17:24:35.739" v="0"/>
        <pc:sldMkLst>
          <pc:docMk/>
          <pc:sldMk cId="1620704820" sldId="280"/>
        </pc:sldMkLst>
      </pc:sldChg>
      <pc:sldChg chg="delCm">
        <pc:chgData name="Daniel Ah-Thion" userId="d34e9db3-4ce5-4440-a69b-422d020d0d6e" providerId="ADAL" clId="{A56112E7-CCB2-4859-BAC1-88A25432AD8E}" dt="2022-05-30T17:24:35.739" v="0"/>
        <pc:sldMkLst>
          <pc:docMk/>
          <pc:sldMk cId="4047574138" sldId="286"/>
        </pc:sldMkLst>
      </pc:sldChg>
    </pc:docChg>
  </pc:docChgLst>
  <pc:docChgLst>
    <pc:chgData name="Daniel Ah-Thion" userId="d34e9db3-4ce5-4440-a69b-422d020d0d6e" providerId="ADAL" clId="{EC8C77F8-AF75-42ED-8401-C9B82CF28E98}"/>
    <pc:docChg chg="custSel modSld">
      <pc:chgData name="Daniel Ah-Thion" userId="d34e9db3-4ce5-4440-a69b-422d020d0d6e" providerId="ADAL" clId="{EC8C77F8-AF75-42ED-8401-C9B82CF28E98}" dt="2022-05-29T21:52:37.768" v="13" actId="20577"/>
      <pc:docMkLst>
        <pc:docMk/>
      </pc:docMkLst>
      <pc:sldChg chg="modSp mod addCm">
        <pc:chgData name="Daniel Ah-Thion" userId="d34e9db3-4ce5-4440-a69b-422d020d0d6e" providerId="ADAL" clId="{EC8C77F8-AF75-42ED-8401-C9B82CF28E98}" dt="2022-05-29T21:52:19.839" v="6"/>
        <pc:sldMkLst>
          <pc:docMk/>
          <pc:sldMk cId="3421481646" sldId="263"/>
        </pc:sldMkLst>
        <pc:spChg chg="mod">
          <ac:chgData name="Daniel Ah-Thion" userId="d34e9db3-4ce5-4440-a69b-422d020d0d6e" providerId="ADAL" clId="{EC8C77F8-AF75-42ED-8401-C9B82CF28E98}" dt="2022-05-29T21:52:08.156" v="5" actId="207"/>
          <ac:spMkLst>
            <pc:docMk/>
            <pc:sldMk cId="3421481646" sldId="263"/>
            <ac:spMk id="11" creationId="{D45BB13B-B68A-734B-A4AF-BFA7CDD3152F}"/>
          </ac:spMkLst>
        </pc:spChg>
      </pc:sldChg>
      <pc:sldChg chg="modSp mod">
        <pc:chgData name="Daniel Ah-Thion" userId="d34e9db3-4ce5-4440-a69b-422d020d0d6e" providerId="ADAL" clId="{EC8C77F8-AF75-42ED-8401-C9B82CF28E98}" dt="2022-05-29T21:52:29.185" v="7" actId="207"/>
        <pc:sldMkLst>
          <pc:docMk/>
          <pc:sldMk cId="625772387" sldId="266"/>
        </pc:sldMkLst>
        <pc:graphicFrameChg chg="modGraphic">
          <ac:chgData name="Daniel Ah-Thion" userId="d34e9db3-4ce5-4440-a69b-422d020d0d6e" providerId="ADAL" clId="{EC8C77F8-AF75-42ED-8401-C9B82CF28E98}" dt="2022-05-29T21:52:29.185" v="7" actId="207"/>
          <ac:graphicFrameMkLst>
            <pc:docMk/>
            <pc:sldMk cId="625772387" sldId="266"/>
            <ac:graphicFrameMk id="8" creationId="{D36DE042-2CD2-BD49-9046-1654F96B42F0}"/>
          </ac:graphicFrameMkLst>
        </pc:graphicFrameChg>
      </pc:sldChg>
      <pc:sldChg chg="modSp mod modCm">
        <pc:chgData name="Daniel Ah-Thion" userId="d34e9db3-4ce5-4440-a69b-422d020d0d6e" providerId="ADAL" clId="{EC8C77F8-AF75-42ED-8401-C9B82CF28E98}" dt="2022-05-29T21:52:37.768" v="13" actId="20577"/>
        <pc:sldMkLst>
          <pc:docMk/>
          <pc:sldMk cId="3212370274" sldId="278"/>
        </pc:sldMkLst>
        <pc:spChg chg="mod">
          <ac:chgData name="Daniel Ah-Thion" userId="d34e9db3-4ce5-4440-a69b-422d020d0d6e" providerId="ADAL" clId="{EC8C77F8-AF75-42ED-8401-C9B82CF28E98}" dt="2022-05-29T21:52:37.768" v="13" actId="20577"/>
          <ac:spMkLst>
            <pc:docMk/>
            <pc:sldMk cId="3212370274" sldId="278"/>
            <ac:spMk id="32" creationId="{5AC6EB90-B380-AD4F-8E84-F62637203734}"/>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104FA-D03E-4EA6-BF0B-7376D4EAB9D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44B85F8-E0BB-4B28-8D58-22ED1D070BE3}">
      <dgm:prSet custT="1"/>
      <dgm:spPr/>
      <dgm:t>
        <a:bodyPr/>
        <a:lstStyle/>
        <a:p>
          <a:r>
            <a:rPr lang="en-US" sz="1800" b="1" dirty="0"/>
            <a:t>Smoking Cessation Service pathway flow diagram		4</a:t>
          </a:r>
          <a:endParaRPr lang="en-US" sz="18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29B07F2-8903-41B2-8A33-15ACF66608D8}" type="parTrans" cxnId="{0292A274-82B0-4E92-9B2A-0ED1629CDEBB}">
      <dgm:prSet/>
      <dgm:spPr/>
      <dgm:t>
        <a:bodyPr/>
        <a:lstStyle/>
        <a:p>
          <a:endParaRPr lang="en-US" sz="1800"/>
        </a:p>
      </dgm:t>
    </dgm:pt>
    <dgm:pt modelId="{D52D09E2-3CED-4A93-A5B1-B5D9AA3D4A68}" type="sibTrans" cxnId="{0292A274-82B0-4E92-9B2A-0ED1629CDEBB}">
      <dgm:prSet/>
      <dgm:spPr/>
      <dgm:t>
        <a:bodyPr/>
        <a:lstStyle/>
        <a:p>
          <a:endParaRPr lang="en-US" sz="1800"/>
        </a:p>
      </dgm:t>
    </dgm:pt>
    <dgm:pt modelId="{0AB54AA5-2741-4195-8B06-1431226B38FF}">
      <dgm:prSet custT="1"/>
      <dgm:spPr/>
      <dgm:t>
        <a:bodyPr/>
        <a:lstStyle/>
        <a:p>
          <a:r>
            <a:rPr lang="en-US" sz="1800" b="1" dirty="0"/>
            <a:t>Smoking Cessation Service technical components		5</a:t>
          </a:r>
          <a:endParaRPr lang="en-US" sz="18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DF0097B5-D5F6-4303-AF4D-0DD1638EACB9}" type="parTrans" cxnId="{D384A4B1-799F-41DD-8DFB-5CC0D1BB6025}">
      <dgm:prSet/>
      <dgm:spPr/>
      <dgm:t>
        <a:bodyPr/>
        <a:lstStyle/>
        <a:p>
          <a:endParaRPr lang="en-US" sz="1800"/>
        </a:p>
      </dgm:t>
    </dgm:pt>
    <dgm:pt modelId="{85B4C6C5-712F-4B13-A7A5-4FD5ED0A7B1E}" type="sibTrans" cxnId="{D384A4B1-799F-41DD-8DFB-5CC0D1BB6025}">
      <dgm:prSet/>
      <dgm:spPr/>
      <dgm:t>
        <a:bodyPr/>
        <a:lstStyle/>
        <a:p>
          <a:endParaRPr lang="en-US" sz="1800"/>
        </a:p>
      </dgm:t>
    </dgm:pt>
    <dgm:pt modelId="{0A76FB21-7C0B-2D4A-82C9-3489B54C8189}">
      <dgm:prSet custT="1"/>
      <dgm:spPr/>
      <dgm:t>
        <a:bodyPr/>
        <a:lstStyle/>
        <a:p>
          <a:r>
            <a:rPr lang="en-US" sz="1800" b="1" dirty="0"/>
            <a:t>SCS essential / required / desirable components		6 </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2AFB46B-11A0-394D-A9B2-2F67A4421736}" type="parTrans" cxnId="{B46E7128-1AD3-B745-825B-6D5027585BB8}">
      <dgm:prSet/>
      <dgm:spPr/>
      <dgm:t>
        <a:bodyPr/>
        <a:lstStyle/>
        <a:p>
          <a:endParaRPr lang="en-GB" sz="1800"/>
        </a:p>
      </dgm:t>
    </dgm:pt>
    <dgm:pt modelId="{05DC7A2F-190E-6B44-BBD6-8BC9746F3BCB}" type="sibTrans" cxnId="{B46E7128-1AD3-B745-825B-6D5027585BB8}">
      <dgm:prSet/>
      <dgm:spPr/>
      <dgm:t>
        <a:bodyPr/>
        <a:lstStyle/>
        <a:p>
          <a:endParaRPr lang="en-GB" sz="1800"/>
        </a:p>
      </dgm:t>
    </dgm:pt>
    <dgm:pt modelId="{8535DAC5-59EC-1244-BD00-906F00E4CB55}">
      <dgm:prSet custT="1"/>
      <dgm:spPr/>
      <dgm:t>
        <a:bodyPr/>
        <a:lstStyle/>
        <a:p>
          <a:r>
            <a:rPr lang="en-US" sz="1800" b="1" dirty="0">
              <a:solidFill>
                <a:schemeClr val="bg1"/>
              </a:solidFill>
              <a:latin typeface="+mn-lt"/>
              <a:ea typeface="+mj-ea"/>
              <a:cs typeface="Arial" panose="020B0604020202020204" pitchFamily="34" charset="0"/>
            </a:rPr>
            <a:t>NHS SCS toolkit overview					2</a:t>
          </a:r>
        </a:p>
      </dgm:t>
    </dgm:pt>
    <dgm:pt modelId="{26732410-5F6B-CE4F-9AF4-C30D71DCB790}" type="parTrans" cxnId="{3D787875-4CCC-7B48-BAAF-B7D7F0893919}">
      <dgm:prSet/>
      <dgm:spPr/>
      <dgm:t>
        <a:bodyPr/>
        <a:lstStyle/>
        <a:p>
          <a:endParaRPr lang="en-GB" sz="1800"/>
        </a:p>
      </dgm:t>
    </dgm:pt>
    <dgm:pt modelId="{73137B52-192F-9E4F-8E3D-C3CAD0767009}" type="sibTrans" cxnId="{3D787875-4CCC-7B48-BAAF-B7D7F0893919}">
      <dgm:prSet/>
      <dgm:spPr/>
      <dgm:t>
        <a:bodyPr/>
        <a:lstStyle/>
        <a:p>
          <a:endParaRPr lang="en-GB" sz="1800"/>
        </a:p>
      </dgm:t>
    </dgm:pt>
    <dgm:pt modelId="{1320C51B-7A16-F442-A485-D45AF2C7BAB5}">
      <dgm:prSet custT="1"/>
      <dgm:spPr/>
      <dgm:t>
        <a:bodyPr/>
        <a:lstStyle/>
        <a:p>
          <a:r>
            <a:rPr lang="en-US" sz="1800" b="1" dirty="0">
              <a:solidFill>
                <a:schemeClr val="bg1"/>
              </a:solidFill>
              <a:latin typeface="+mn-lt"/>
              <a:ea typeface="+mj-ea"/>
              <a:cs typeface="Arial" panose="020B0604020202020204" pitchFamily="34" charset="0"/>
            </a:rPr>
            <a:t>Scope of </a:t>
          </a:r>
          <a:r>
            <a:rPr lang="en-US" sz="1800" b="1" dirty="0"/>
            <a:t>Smoking Cessation Service			3 </a:t>
          </a:r>
          <a:endParaRPr lang="en-GB" sz="1800" dirty="0">
            <a:latin typeface="+mn-lt"/>
          </a:endParaRPr>
        </a:p>
      </dgm:t>
    </dgm:pt>
    <dgm:pt modelId="{793D1F05-4698-F540-B8B1-6E073DFC0CB5}" type="parTrans" cxnId="{CAFF8404-0F42-0545-B3EC-C53FBB73CA1B}">
      <dgm:prSet/>
      <dgm:spPr/>
      <dgm:t>
        <a:bodyPr/>
        <a:lstStyle/>
        <a:p>
          <a:endParaRPr lang="en-GB" sz="1800"/>
        </a:p>
      </dgm:t>
    </dgm:pt>
    <dgm:pt modelId="{76531201-FAFE-004D-8290-FA5F00DA3E87}" type="sibTrans" cxnId="{CAFF8404-0F42-0545-B3EC-C53FBB73CA1B}">
      <dgm:prSet/>
      <dgm:spPr/>
      <dgm:t>
        <a:bodyPr/>
        <a:lstStyle/>
        <a:p>
          <a:endParaRPr lang="en-GB" sz="1800"/>
        </a:p>
      </dgm:t>
    </dgm:pt>
    <dgm:pt modelId="{272EC5AC-EF08-B946-A847-5B4F6C2786D1}">
      <dgm:prSet custT="1"/>
      <dgm:spPr/>
      <dgm:t>
        <a:bodyPr/>
        <a:lstStyle/>
        <a:p>
          <a:r>
            <a:rPr lang="en-US" sz="1800" b="1" dirty="0"/>
            <a:t>Key contacts						13 </a:t>
          </a:r>
        </a:p>
      </dgm:t>
    </dgm:pt>
    <dgm:pt modelId="{EA4929E3-DD84-E44F-A6BD-340F8290F467}" type="parTrans" cxnId="{BE3830F9-97E5-C840-A72A-1CCCE2F67D09}">
      <dgm:prSet/>
      <dgm:spPr/>
      <dgm:t>
        <a:bodyPr/>
        <a:lstStyle/>
        <a:p>
          <a:endParaRPr lang="en-GB" sz="1800"/>
        </a:p>
      </dgm:t>
    </dgm:pt>
    <dgm:pt modelId="{DDB99701-327B-B64F-B33F-4A367BC4A687}" type="sibTrans" cxnId="{BE3830F9-97E5-C840-A72A-1CCCE2F67D09}">
      <dgm:prSet/>
      <dgm:spPr/>
      <dgm:t>
        <a:bodyPr/>
        <a:lstStyle/>
        <a:p>
          <a:endParaRPr lang="en-GB" sz="1800"/>
        </a:p>
      </dgm:t>
    </dgm:pt>
    <dgm:pt modelId="{73BF1193-C015-9942-86C7-28E8CB739AEF}">
      <dgm:prSet custT="1"/>
      <dgm:spPr/>
      <dgm:t>
        <a:bodyPr/>
        <a:lstStyle/>
        <a:p>
          <a:r>
            <a:rPr lang="en-US" sz="1800" b="1" dirty="0"/>
            <a:t>Version history						15</a:t>
          </a:r>
        </a:p>
      </dgm:t>
    </dgm:pt>
    <dgm:pt modelId="{8C1D8899-3E82-AF4F-A759-780E854BB895}" type="parTrans" cxnId="{CC5CA84D-D287-1E40-9215-EC0ACFF3F09E}">
      <dgm:prSet/>
      <dgm:spPr/>
      <dgm:t>
        <a:bodyPr/>
        <a:lstStyle/>
        <a:p>
          <a:endParaRPr lang="en-GB" sz="1800"/>
        </a:p>
      </dgm:t>
    </dgm:pt>
    <dgm:pt modelId="{A9D6CAFA-F98E-8948-B267-525F263D7DF4}" type="sibTrans" cxnId="{CC5CA84D-D287-1E40-9215-EC0ACFF3F09E}">
      <dgm:prSet/>
      <dgm:spPr/>
      <dgm:t>
        <a:bodyPr/>
        <a:lstStyle/>
        <a:p>
          <a:endParaRPr lang="en-GB" sz="1800"/>
        </a:p>
      </dgm:t>
    </dgm:pt>
    <dgm:pt modelId="{8DE92B0E-25DC-5641-A15D-C6434D3560A6}">
      <dgm:prSet custT="1"/>
      <dgm:spPr/>
      <dgm:t>
        <a:bodyPr/>
        <a:lstStyle/>
        <a:p>
          <a:r>
            <a:rPr lang="en-GB" sz="1800" b="1" dirty="0"/>
            <a:t>General SCS IT platform requirements			10</a:t>
          </a:r>
        </a:p>
      </dgm:t>
    </dgm:pt>
    <dgm:pt modelId="{FF292A1B-CC37-9648-8B48-1F167FE43AD5}" type="parTrans" cxnId="{DA7B9CAF-C173-C94C-A760-83584117C0DB}">
      <dgm:prSet/>
      <dgm:spPr/>
      <dgm:t>
        <a:bodyPr/>
        <a:lstStyle/>
        <a:p>
          <a:endParaRPr lang="en-GB" sz="1800"/>
        </a:p>
      </dgm:t>
    </dgm:pt>
    <dgm:pt modelId="{890269F1-A965-7D44-ABA2-49ADCA2DCA83}" type="sibTrans" cxnId="{DA7B9CAF-C173-C94C-A760-83584117C0DB}">
      <dgm:prSet/>
      <dgm:spPr/>
      <dgm:t>
        <a:bodyPr/>
        <a:lstStyle/>
        <a:p>
          <a:endParaRPr lang="en-GB" sz="1800"/>
        </a:p>
      </dgm:t>
    </dgm:pt>
    <dgm:pt modelId="{0E6919AA-786D-4E45-A8BE-576D09F10C1F}">
      <dgm:prSet custT="1"/>
      <dgm:spPr/>
      <dgm:t>
        <a:bodyPr/>
        <a:lstStyle/>
        <a:p>
          <a:r>
            <a:rPr lang="en-GB" sz="1800" b="1" dirty="0"/>
            <a:t>Approval Sign-off Sheet					14</a:t>
          </a:r>
          <a:endParaRPr lang="en-US" sz="1800" b="1" dirty="0"/>
        </a:p>
      </dgm:t>
    </dgm:pt>
    <dgm:pt modelId="{26726406-490A-6B4C-8424-8844C3B28DB1}" type="parTrans" cxnId="{8989504A-1852-424D-99F6-B9FB22139809}">
      <dgm:prSet/>
      <dgm:spPr/>
    </dgm:pt>
    <dgm:pt modelId="{4CB3E746-67CF-F241-86E8-A8F5BF07ECBD}" type="sibTrans" cxnId="{8989504A-1852-424D-99F6-B9FB22139809}">
      <dgm:prSet/>
      <dgm:spPr/>
    </dgm:pt>
    <dgm:pt modelId="{F23B8956-5450-A747-BFC8-D264DBE9A4D7}" type="pres">
      <dgm:prSet presAssocID="{44C104FA-D03E-4EA6-BF0B-7376D4EAB9D4}" presName="linear" presStyleCnt="0">
        <dgm:presLayoutVars>
          <dgm:animLvl val="lvl"/>
          <dgm:resizeHandles val="exact"/>
        </dgm:presLayoutVars>
      </dgm:prSet>
      <dgm:spPr/>
    </dgm:pt>
    <dgm:pt modelId="{A910F633-AB85-AD42-BC32-092E013E2B3F}" type="pres">
      <dgm:prSet presAssocID="{8535DAC5-59EC-1244-BD00-906F00E4CB55}" presName="parentText" presStyleLbl="node1" presStyleIdx="0" presStyleCnt="9">
        <dgm:presLayoutVars>
          <dgm:chMax val="0"/>
          <dgm:bulletEnabled val="1"/>
        </dgm:presLayoutVars>
      </dgm:prSet>
      <dgm:spPr/>
    </dgm:pt>
    <dgm:pt modelId="{8206519E-32A1-F647-B395-99363333C1EB}" type="pres">
      <dgm:prSet presAssocID="{73137B52-192F-9E4F-8E3D-C3CAD0767009}" presName="spacer" presStyleCnt="0"/>
      <dgm:spPr/>
    </dgm:pt>
    <dgm:pt modelId="{401FD981-6462-6D44-8806-02603955DA36}" type="pres">
      <dgm:prSet presAssocID="{1320C51B-7A16-F442-A485-D45AF2C7BAB5}" presName="parentText" presStyleLbl="node1" presStyleIdx="1" presStyleCnt="9">
        <dgm:presLayoutVars>
          <dgm:chMax val="0"/>
          <dgm:bulletEnabled val="1"/>
        </dgm:presLayoutVars>
      </dgm:prSet>
      <dgm:spPr/>
    </dgm:pt>
    <dgm:pt modelId="{94F3946E-0EE6-3849-BDA7-B5F621A0901D}" type="pres">
      <dgm:prSet presAssocID="{76531201-FAFE-004D-8290-FA5F00DA3E87}" presName="spacer" presStyleCnt="0"/>
      <dgm:spPr/>
    </dgm:pt>
    <dgm:pt modelId="{3B5B75AA-1CC2-F646-A94A-5DB016E435E6}" type="pres">
      <dgm:prSet presAssocID="{D44B85F8-E0BB-4B28-8D58-22ED1D070BE3}" presName="parentText" presStyleLbl="node1" presStyleIdx="2" presStyleCnt="9">
        <dgm:presLayoutVars>
          <dgm:chMax val="0"/>
          <dgm:bulletEnabled val="1"/>
        </dgm:presLayoutVars>
      </dgm:prSet>
      <dgm:spPr/>
    </dgm:pt>
    <dgm:pt modelId="{D416AA7D-0CDA-DE41-962D-7ACBDCE1471F}" type="pres">
      <dgm:prSet presAssocID="{D52D09E2-3CED-4A93-A5B1-B5D9AA3D4A68}" presName="spacer" presStyleCnt="0"/>
      <dgm:spPr/>
    </dgm:pt>
    <dgm:pt modelId="{062E9593-BDE1-FB49-BA6C-D1A9F15C1870}" type="pres">
      <dgm:prSet presAssocID="{0AB54AA5-2741-4195-8B06-1431226B38FF}" presName="parentText" presStyleLbl="node1" presStyleIdx="3" presStyleCnt="9">
        <dgm:presLayoutVars>
          <dgm:chMax val="0"/>
          <dgm:bulletEnabled val="1"/>
        </dgm:presLayoutVars>
      </dgm:prSet>
      <dgm:spPr/>
    </dgm:pt>
    <dgm:pt modelId="{D87D4617-C03A-B24F-80A0-F1B4896256E8}" type="pres">
      <dgm:prSet presAssocID="{85B4C6C5-712F-4B13-A7A5-4FD5ED0A7B1E}" presName="spacer" presStyleCnt="0"/>
      <dgm:spPr/>
    </dgm:pt>
    <dgm:pt modelId="{4695B606-9292-1640-ADFE-299494DB4F1A}" type="pres">
      <dgm:prSet presAssocID="{0A76FB21-7C0B-2D4A-82C9-3489B54C8189}" presName="parentText" presStyleLbl="node1" presStyleIdx="4" presStyleCnt="9">
        <dgm:presLayoutVars>
          <dgm:chMax val="0"/>
          <dgm:bulletEnabled val="1"/>
        </dgm:presLayoutVars>
      </dgm:prSet>
      <dgm:spPr/>
    </dgm:pt>
    <dgm:pt modelId="{91FABA98-BD07-604E-BD81-F2084FD9341A}" type="pres">
      <dgm:prSet presAssocID="{05DC7A2F-190E-6B44-BBD6-8BC9746F3BCB}" presName="spacer" presStyleCnt="0"/>
      <dgm:spPr/>
    </dgm:pt>
    <dgm:pt modelId="{8A1F65EA-6048-CD41-972D-F32AFB70D682}" type="pres">
      <dgm:prSet presAssocID="{8DE92B0E-25DC-5641-A15D-C6434D3560A6}" presName="parentText" presStyleLbl="node1" presStyleIdx="5" presStyleCnt="9">
        <dgm:presLayoutVars>
          <dgm:chMax val="0"/>
          <dgm:bulletEnabled val="1"/>
        </dgm:presLayoutVars>
      </dgm:prSet>
      <dgm:spPr/>
    </dgm:pt>
    <dgm:pt modelId="{6112A37F-C0EC-AE4C-98EC-3EDEA9F7253B}" type="pres">
      <dgm:prSet presAssocID="{890269F1-A965-7D44-ABA2-49ADCA2DCA83}" presName="spacer" presStyleCnt="0"/>
      <dgm:spPr/>
    </dgm:pt>
    <dgm:pt modelId="{BDF152F9-1B88-D545-835D-8C50765A8E20}" type="pres">
      <dgm:prSet presAssocID="{272EC5AC-EF08-B946-A847-5B4F6C2786D1}" presName="parentText" presStyleLbl="node1" presStyleIdx="6" presStyleCnt="9">
        <dgm:presLayoutVars>
          <dgm:chMax val="0"/>
          <dgm:bulletEnabled val="1"/>
        </dgm:presLayoutVars>
      </dgm:prSet>
      <dgm:spPr/>
    </dgm:pt>
    <dgm:pt modelId="{4ECABEB6-4DCE-8D4C-A0AE-7993446E5557}" type="pres">
      <dgm:prSet presAssocID="{DDB99701-327B-B64F-B33F-4A367BC4A687}" presName="spacer" presStyleCnt="0"/>
      <dgm:spPr/>
    </dgm:pt>
    <dgm:pt modelId="{778A12BD-02CD-BC43-AC9B-5565F5A0B84E}" type="pres">
      <dgm:prSet presAssocID="{0E6919AA-786D-4E45-A8BE-576D09F10C1F}" presName="parentText" presStyleLbl="node1" presStyleIdx="7" presStyleCnt="9">
        <dgm:presLayoutVars>
          <dgm:chMax val="0"/>
          <dgm:bulletEnabled val="1"/>
        </dgm:presLayoutVars>
      </dgm:prSet>
      <dgm:spPr/>
    </dgm:pt>
    <dgm:pt modelId="{5ADF291F-FCA7-8A40-AF1F-9D3108F750E1}" type="pres">
      <dgm:prSet presAssocID="{4CB3E746-67CF-F241-86E8-A8F5BF07ECBD}" presName="spacer" presStyleCnt="0"/>
      <dgm:spPr/>
    </dgm:pt>
    <dgm:pt modelId="{B2CE7F86-B616-5E4A-B710-2EF08FE482FC}" type="pres">
      <dgm:prSet presAssocID="{73BF1193-C015-9942-86C7-28E8CB739AEF}" presName="parentText" presStyleLbl="node1" presStyleIdx="8" presStyleCnt="9">
        <dgm:presLayoutVars>
          <dgm:chMax val="0"/>
          <dgm:bulletEnabled val="1"/>
        </dgm:presLayoutVars>
      </dgm:prSet>
      <dgm:spPr/>
    </dgm:pt>
  </dgm:ptLst>
  <dgm:cxnLst>
    <dgm:cxn modelId="{CAFF8404-0F42-0545-B3EC-C53FBB73CA1B}" srcId="{44C104FA-D03E-4EA6-BF0B-7376D4EAB9D4}" destId="{1320C51B-7A16-F442-A485-D45AF2C7BAB5}" srcOrd="1" destOrd="0" parTransId="{793D1F05-4698-F540-B8B1-6E073DFC0CB5}" sibTransId="{76531201-FAFE-004D-8290-FA5F00DA3E87}"/>
    <dgm:cxn modelId="{AD14EB13-FDAA-0045-85F6-4BF4F08B9789}" type="presOf" srcId="{8DE92B0E-25DC-5641-A15D-C6434D3560A6}" destId="{8A1F65EA-6048-CD41-972D-F32AFB70D682}" srcOrd="0" destOrd="0" presId="urn:microsoft.com/office/officeart/2005/8/layout/vList2"/>
    <dgm:cxn modelId="{4ED40C19-A655-BE4F-9CF3-1DD82F99DAE4}" type="presOf" srcId="{44C104FA-D03E-4EA6-BF0B-7376D4EAB9D4}" destId="{F23B8956-5450-A747-BFC8-D264DBE9A4D7}" srcOrd="0" destOrd="0" presId="urn:microsoft.com/office/officeart/2005/8/layout/vList2"/>
    <dgm:cxn modelId="{B46E7128-1AD3-B745-825B-6D5027585BB8}" srcId="{44C104FA-D03E-4EA6-BF0B-7376D4EAB9D4}" destId="{0A76FB21-7C0B-2D4A-82C9-3489B54C8189}" srcOrd="4" destOrd="0" parTransId="{82AFB46B-11A0-394D-A9B2-2F67A4421736}" sibTransId="{05DC7A2F-190E-6B44-BBD6-8BC9746F3BCB}"/>
    <dgm:cxn modelId="{34955D5C-B223-D24A-B655-2BD42C1B8FC8}" type="presOf" srcId="{1320C51B-7A16-F442-A485-D45AF2C7BAB5}" destId="{401FD981-6462-6D44-8806-02603955DA36}" srcOrd="0" destOrd="0" presId="urn:microsoft.com/office/officeart/2005/8/layout/vList2"/>
    <dgm:cxn modelId="{8989504A-1852-424D-99F6-B9FB22139809}" srcId="{44C104FA-D03E-4EA6-BF0B-7376D4EAB9D4}" destId="{0E6919AA-786D-4E45-A8BE-576D09F10C1F}" srcOrd="7" destOrd="0" parTransId="{26726406-490A-6B4C-8424-8844C3B28DB1}" sibTransId="{4CB3E746-67CF-F241-86E8-A8F5BF07ECBD}"/>
    <dgm:cxn modelId="{46053B6B-73E9-E346-B7AA-06BCEC50F0DB}" type="presOf" srcId="{0A76FB21-7C0B-2D4A-82C9-3489B54C8189}" destId="{4695B606-9292-1640-ADFE-299494DB4F1A}" srcOrd="0" destOrd="0" presId="urn:microsoft.com/office/officeart/2005/8/layout/vList2"/>
    <dgm:cxn modelId="{CC5CA84D-D287-1E40-9215-EC0ACFF3F09E}" srcId="{44C104FA-D03E-4EA6-BF0B-7376D4EAB9D4}" destId="{73BF1193-C015-9942-86C7-28E8CB739AEF}" srcOrd="8" destOrd="0" parTransId="{8C1D8899-3E82-AF4F-A759-780E854BB895}" sibTransId="{A9D6CAFA-F98E-8948-B267-525F263D7DF4}"/>
    <dgm:cxn modelId="{0292A274-82B0-4E92-9B2A-0ED1629CDEBB}" srcId="{44C104FA-D03E-4EA6-BF0B-7376D4EAB9D4}" destId="{D44B85F8-E0BB-4B28-8D58-22ED1D070BE3}" srcOrd="2" destOrd="0" parTransId="{A29B07F2-8903-41B2-8A33-15ACF66608D8}" sibTransId="{D52D09E2-3CED-4A93-A5B1-B5D9AA3D4A68}"/>
    <dgm:cxn modelId="{3D787875-4CCC-7B48-BAAF-B7D7F0893919}" srcId="{44C104FA-D03E-4EA6-BF0B-7376D4EAB9D4}" destId="{8535DAC5-59EC-1244-BD00-906F00E4CB55}" srcOrd="0" destOrd="0" parTransId="{26732410-5F6B-CE4F-9AF4-C30D71DCB790}" sibTransId="{73137B52-192F-9E4F-8E3D-C3CAD0767009}"/>
    <dgm:cxn modelId="{6D540A82-67F0-EC4D-BBBA-3C58C3BD3C7D}" type="presOf" srcId="{272EC5AC-EF08-B946-A847-5B4F6C2786D1}" destId="{BDF152F9-1B88-D545-835D-8C50765A8E20}" srcOrd="0" destOrd="0" presId="urn:microsoft.com/office/officeart/2005/8/layout/vList2"/>
    <dgm:cxn modelId="{DA7B9CAF-C173-C94C-A760-83584117C0DB}" srcId="{44C104FA-D03E-4EA6-BF0B-7376D4EAB9D4}" destId="{8DE92B0E-25DC-5641-A15D-C6434D3560A6}" srcOrd="5" destOrd="0" parTransId="{FF292A1B-CC37-9648-8B48-1F167FE43AD5}" sibTransId="{890269F1-A965-7D44-ABA2-49ADCA2DCA83}"/>
    <dgm:cxn modelId="{D384A4B1-799F-41DD-8DFB-5CC0D1BB6025}" srcId="{44C104FA-D03E-4EA6-BF0B-7376D4EAB9D4}" destId="{0AB54AA5-2741-4195-8B06-1431226B38FF}" srcOrd="3" destOrd="0" parTransId="{DF0097B5-D5F6-4303-AF4D-0DD1638EACB9}" sibTransId="{85B4C6C5-712F-4B13-A7A5-4FD5ED0A7B1E}"/>
    <dgm:cxn modelId="{773382B7-B665-2F48-999E-D3F5030F1F1B}" type="presOf" srcId="{73BF1193-C015-9942-86C7-28E8CB739AEF}" destId="{B2CE7F86-B616-5E4A-B710-2EF08FE482FC}" srcOrd="0" destOrd="0" presId="urn:microsoft.com/office/officeart/2005/8/layout/vList2"/>
    <dgm:cxn modelId="{60982FC5-C7D2-314C-92FF-496D68246293}" type="presOf" srcId="{0E6919AA-786D-4E45-A8BE-576D09F10C1F}" destId="{778A12BD-02CD-BC43-AC9B-5565F5A0B84E}" srcOrd="0" destOrd="0" presId="urn:microsoft.com/office/officeart/2005/8/layout/vList2"/>
    <dgm:cxn modelId="{AD9827CB-F3FB-0C45-9F2A-4D6D8163BAA6}" type="presOf" srcId="{D44B85F8-E0BB-4B28-8D58-22ED1D070BE3}" destId="{3B5B75AA-1CC2-F646-A94A-5DB016E435E6}" srcOrd="0" destOrd="0" presId="urn:microsoft.com/office/officeart/2005/8/layout/vList2"/>
    <dgm:cxn modelId="{A24740E9-2C16-8C4A-BFCF-6E6EEE3441AF}" type="presOf" srcId="{8535DAC5-59EC-1244-BD00-906F00E4CB55}" destId="{A910F633-AB85-AD42-BC32-092E013E2B3F}" srcOrd="0" destOrd="0" presId="urn:microsoft.com/office/officeart/2005/8/layout/vList2"/>
    <dgm:cxn modelId="{B697ABF4-20AD-944E-B5DC-4C588B3BA55A}" type="presOf" srcId="{0AB54AA5-2741-4195-8B06-1431226B38FF}" destId="{062E9593-BDE1-FB49-BA6C-D1A9F15C1870}" srcOrd="0" destOrd="0" presId="urn:microsoft.com/office/officeart/2005/8/layout/vList2"/>
    <dgm:cxn modelId="{BE3830F9-97E5-C840-A72A-1CCCE2F67D09}" srcId="{44C104FA-D03E-4EA6-BF0B-7376D4EAB9D4}" destId="{272EC5AC-EF08-B946-A847-5B4F6C2786D1}" srcOrd="6" destOrd="0" parTransId="{EA4929E3-DD84-E44F-A6BD-340F8290F467}" sibTransId="{DDB99701-327B-B64F-B33F-4A367BC4A687}"/>
    <dgm:cxn modelId="{8155DAA7-B45F-074A-BD47-0071789FCF5D}" type="presParOf" srcId="{F23B8956-5450-A747-BFC8-D264DBE9A4D7}" destId="{A910F633-AB85-AD42-BC32-092E013E2B3F}" srcOrd="0" destOrd="0" presId="urn:microsoft.com/office/officeart/2005/8/layout/vList2"/>
    <dgm:cxn modelId="{2DA0F761-054D-A044-831F-5B9991319D28}" type="presParOf" srcId="{F23B8956-5450-A747-BFC8-D264DBE9A4D7}" destId="{8206519E-32A1-F647-B395-99363333C1EB}" srcOrd="1" destOrd="0" presId="urn:microsoft.com/office/officeart/2005/8/layout/vList2"/>
    <dgm:cxn modelId="{C4890BA9-2BC1-C04B-93B7-130E59F1522F}" type="presParOf" srcId="{F23B8956-5450-A747-BFC8-D264DBE9A4D7}" destId="{401FD981-6462-6D44-8806-02603955DA36}" srcOrd="2" destOrd="0" presId="urn:microsoft.com/office/officeart/2005/8/layout/vList2"/>
    <dgm:cxn modelId="{7CBAA63E-EC43-CD4D-B063-D9DDACF328BD}" type="presParOf" srcId="{F23B8956-5450-A747-BFC8-D264DBE9A4D7}" destId="{94F3946E-0EE6-3849-BDA7-B5F621A0901D}" srcOrd="3" destOrd="0" presId="urn:microsoft.com/office/officeart/2005/8/layout/vList2"/>
    <dgm:cxn modelId="{7FD2B3B2-4345-DA44-836B-1D27D69741C9}" type="presParOf" srcId="{F23B8956-5450-A747-BFC8-D264DBE9A4D7}" destId="{3B5B75AA-1CC2-F646-A94A-5DB016E435E6}" srcOrd="4" destOrd="0" presId="urn:microsoft.com/office/officeart/2005/8/layout/vList2"/>
    <dgm:cxn modelId="{C680EE78-24A9-DB4A-BBFC-F2DE631FD4A9}" type="presParOf" srcId="{F23B8956-5450-A747-BFC8-D264DBE9A4D7}" destId="{D416AA7D-0CDA-DE41-962D-7ACBDCE1471F}" srcOrd="5" destOrd="0" presId="urn:microsoft.com/office/officeart/2005/8/layout/vList2"/>
    <dgm:cxn modelId="{8150B2CA-D7C2-F84E-ABB4-CD7D29D9D613}" type="presParOf" srcId="{F23B8956-5450-A747-BFC8-D264DBE9A4D7}" destId="{062E9593-BDE1-FB49-BA6C-D1A9F15C1870}" srcOrd="6" destOrd="0" presId="urn:microsoft.com/office/officeart/2005/8/layout/vList2"/>
    <dgm:cxn modelId="{2AD26892-0FE8-0C47-82BE-12F8F0FF991E}" type="presParOf" srcId="{F23B8956-5450-A747-BFC8-D264DBE9A4D7}" destId="{D87D4617-C03A-B24F-80A0-F1B4896256E8}" srcOrd="7" destOrd="0" presId="urn:microsoft.com/office/officeart/2005/8/layout/vList2"/>
    <dgm:cxn modelId="{A4FA5554-4DF2-6949-B0BD-CD2F88248877}" type="presParOf" srcId="{F23B8956-5450-A747-BFC8-D264DBE9A4D7}" destId="{4695B606-9292-1640-ADFE-299494DB4F1A}" srcOrd="8" destOrd="0" presId="urn:microsoft.com/office/officeart/2005/8/layout/vList2"/>
    <dgm:cxn modelId="{53B8B13A-EE83-B449-8BC0-0F7D9A1AA749}" type="presParOf" srcId="{F23B8956-5450-A747-BFC8-D264DBE9A4D7}" destId="{91FABA98-BD07-604E-BD81-F2084FD9341A}" srcOrd="9" destOrd="0" presId="urn:microsoft.com/office/officeart/2005/8/layout/vList2"/>
    <dgm:cxn modelId="{0DC3F5C7-A0FC-3B42-B546-8605A514F413}" type="presParOf" srcId="{F23B8956-5450-A747-BFC8-D264DBE9A4D7}" destId="{8A1F65EA-6048-CD41-972D-F32AFB70D682}" srcOrd="10" destOrd="0" presId="urn:microsoft.com/office/officeart/2005/8/layout/vList2"/>
    <dgm:cxn modelId="{FDDBC616-9838-AF46-BFBC-B4EC16D98139}" type="presParOf" srcId="{F23B8956-5450-A747-BFC8-D264DBE9A4D7}" destId="{6112A37F-C0EC-AE4C-98EC-3EDEA9F7253B}" srcOrd="11" destOrd="0" presId="urn:microsoft.com/office/officeart/2005/8/layout/vList2"/>
    <dgm:cxn modelId="{C957FC1A-7BAB-D440-9458-C78A837177FB}" type="presParOf" srcId="{F23B8956-5450-A747-BFC8-D264DBE9A4D7}" destId="{BDF152F9-1B88-D545-835D-8C50765A8E20}" srcOrd="12" destOrd="0" presId="urn:microsoft.com/office/officeart/2005/8/layout/vList2"/>
    <dgm:cxn modelId="{0C1BD289-0657-1645-9023-1E3456002F82}" type="presParOf" srcId="{F23B8956-5450-A747-BFC8-D264DBE9A4D7}" destId="{4ECABEB6-4DCE-8D4C-A0AE-7993446E5557}" srcOrd="13" destOrd="0" presId="urn:microsoft.com/office/officeart/2005/8/layout/vList2"/>
    <dgm:cxn modelId="{FAC18B9A-DAD0-3C49-B457-8731B2BFCC0C}" type="presParOf" srcId="{F23B8956-5450-A747-BFC8-D264DBE9A4D7}" destId="{778A12BD-02CD-BC43-AC9B-5565F5A0B84E}" srcOrd="14" destOrd="0" presId="urn:microsoft.com/office/officeart/2005/8/layout/vList2"/>
    <dgm:cxn modelId="{EAE999E3-0DA5-0645-AF81-F595C7041D57}" type="presParOf" srcId="{F23B8956-5450-A747-BFC8-D264DBE9A4D7}" destId="{5ADF291F-FCA7-8A40-AF1F-9D3108F750E1}" srcOrd="15" destOrd="0" presId="urn:microsoft.com/office/officeart/2005/8/layout/vList2"/>
    <dgm:cxn modelId="{825D8CAB-3833-B348-BC9E-FB637E0A229D}" type="presParOf" srcId="{F23B8956-5450-A747-BFC8-D264DBE9A4D7}" destId="{B2CE7F86-B616-5E4A-B710-2EF08FE482FC}"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0F633-AB85-AD42-BC32-092E013E2B3F}">
      <dsp:nvSpPr>
        <dsp:cNvPr id="0" name=""/>
        <dsp:cNvSpPr/>
      </dsp:nvSpPr>
      <dsp:spPr>
        <a:xfrm>
          <a:off x="0" y="25146"/>
          <a:ext cx="6263640" cy="505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latin typeface="+mn-lt"/>
              <a:ea typeface="+mj-ea"/>
              <a:cs typeface="Arial" panose="020B0604020202020204" pitchFamily="34" charset="0"/>
            </a:rPr>
            <a:t>NHS SCS toolkit overview					2</a:t>
          </a:r>
        </a:p>
      </dsp:txBody>
      <dsp:txXfrm>
        <a:off x="24674" y="49820"/>
        <a:ext cx="6214292" cy="456092"/>
      </dsp:txXfrm>
    </dsp:sp>
    <dsp:sp modelId="{401FD981-6462-6D44-8806-02603955DA36}">
      <dsp:nvSpPr>
        <dsp:cNvPr id="0" name=""/>
        <dsp:cNvSpPr/>
      </dsp:nvSpPr>
      <dsp:spPr>
        <a:xfrm>
          <a:off x="0" y="608346"/>
          <a:ext cx="6263640" cy="505440"/>
        </a:xfrm>
        <a:prstGeom prst="roundRect">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latin typeface="+mn-lt"/>
              <a:ea typeface="+mj-ea"/>
              <a:cs typeface="Arial" panose="020B0604020202020204" pitchFamily="34" charset="0"/>
            </a:rPr>
            <a:t>Scope of </a:t>
          </a:r>
          <a:r>
            <a:rPr lang="en-US" sz="1800" b="1" kern="1200" dirty="0"/>
            <a:t>Smoking Cessation Service			3 </a:t>
          </a:r>
          <a:endParaRPr lang="en-GB" sz="1800" kern="1200" dirty="0">
            <a:latin typeface="+mn-lt"/>
          </a:endParaRPr>
        </a:p>
      </dsp:txBody>
      <dsp:txXfrm>
        <a:off x="24674" y="633020"/>
        <a:ext cx="6214292" cy="456092"/>
      </dsp:txXfrm>
    </dsp:sp>
    <dsp:sp modelId="{3B5B75AA-1CC2-F646-A94A-5DB016E435E6}">
      <dsp:nvSpPr>
        <dsp:cNvPr id="0" name=""/>
        <dsp:cNvSpPr/>
      </dsp:nvSpPr>
      <dsp:spPr>
        <a:xfrm>
          <a:off x="0" y="1191546"/>
          <a:ext cx="6263640" cy="50544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Smoking Cessation Service pathway flow diagram		4</a:t>
          </a:r>
          <a:endParaRPr lang="en-US" sz="1800" kern="1200" dirty="0"/>
        </a:p>
      </dsp:txBody>
      <dsp:txXfrm>
        <a:off x="24674" y="1216220"/>
        <a:ext cx="6214292" cy="456092"/>
      </dsp:txXfrm>
    </dsp:sp>
    <dsp:sp modelId="{062E9593-BDE1-FB49-BA6C-D1A9F15C1870}">
      <dsp:nvSpPr>
        <dsp:cNvPr id="0" name=""/>
        <dsp:cNvSpPr/>
      </dsp:nvSpPr>
      <dsp:spPr>
        <a:xfrm>
          <a:off x="0" y="1774746"/>
          <a:ext cx="6263640" cy="505440"/>
        </a:xfrm>
        <a:prstGeom prst="roundRect">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Smoking Cessation Service technical components		5</a:t>
          </a:r>
          <a:endParaRPr lang="en-US" sz="1800" kern="1200" dirty="0"/>
        </a:p>
      </dsp:txBody>
      <dsp:txXfrm>
        <a:off x="24674" y="1799420"/>
        <a:ext cx="6214292" cy="456092"/>
      </dsp:txXfrm>
    </dsp:sp>
    <dsp:sp modelId="{4695B606-9292-1640-ADFE-299494DB4F1A}">
      <dsp:nvSpPr>
        <dsp:cNvPr id="0" name=""/>
        <dsp:cNvSpPr/>
      </dsp:nvSpPr>
      <dsp:spPr>
        <a:xfrm>
          <a:off x="0" y="2357946"/>
          <a:ext cx="6263640" cy="5054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SCS essential / required / desirable components		6 </a:t>
          </a:r>
        </a:p>
      </dsp:txBody>
      <dsp:txXfrm>
        <a:off x="24674" y="2382620"/>
        <a:ext cx="6214292" cy="456092"/>
      </dsp:txXfrm>
    </dsp:sp>
    <dsp:sp modelId="{8A1F65EA-6048-CD41-972D-F32AFB70D682}">
      <dsp:nvSpPr>
        <dsp:cNvPr id="0" name=""/>
        <dsp:cNvSpPr/>
      </dsp:nvSpPr>
      <dsp:spPr>
        <a:xfrm>
          <a:off x="0" y="2941146"/>
          <a:ext cx="6263640" cy="505440"/>
        </a:xfrm>
        <a:prstGeom prst="roundRect">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General SCS IT platform requirements			10</a:t>
          </a:r>
        </a:p>
      </dsp:txBody>
      <dsp:txXfrm>
        <a:off x="24674" y="2965820"/>
        <a:ext cx="6214292" cy="456092"/>
      </dsp:txXfrm>
    </dsp:sp>
    <dsp:sp modelId="{BDF152F9-1B88-D545-835D-8C50765A8E20}">
      <dsp:nvSpPr>
        <dsp:cNvPr id="0" name=""/>
        <dsp:cNvSpPr/>
      </dsp:nvSpPr>
      <dsp:spPr>
        <a:xfrm>
          <a:off x="0" y="3524346"/>
          <a:ext cx="6263640" cy="50544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Key contacts						13 </a:t>
          </a:r>
        </a:p>
      </dsp:txBody>
      <dsp:txXfrm>
        <a:off x="24674" y="3549020"/>
        <a:ext cx="6214292" cy="456092"/>
      </dsp:txXfrm>
    </dsp:sp>
    <dsp:sp modelId="{778A12BD-02CD-BC43-AC9B-5565F5A0B84E}">
      <dsp:nvSpPr>
        <dsp:cNvPr id="0" name=""/>
        <dsp:cNvSpPr/>
      </dsp:nvSpPr>
      <dsp:spPr>
        <a:xfrm>
          <a:off x="0" y="4107546"/>
          <a:ext cx="6263640" cy="505440"/>
        </a:xfrm>
        <a:prstGeom prst="roundRect">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Approval Sign-off Sheet					14</a:t>
          </a:r>
          <a:endParaRPr lang="en-US" sz="1800" b="1" kern="1200" dirty="0"/>
        </a:p>
      </dsp:txBody>
      <dsp:txXfrm>
        <a:off x="24674" y="4132220"/>
        <a:ext cx="6214292" cy="456092"/>
      </dsp:txXfrm>
    </dsp:sp>
    <dsp:sp modelId="{B2CE7F86-B616-5E4A-B710-2EF08FE482FC}">
      <dsp:nvSpPr>
        <dsp:cNvPr id="0" name=""/>
        <dsp:cNvSpPr/>
      </dsp:nvSpPr>
      <dsp:spPr>
        <a:xfrm>
          <a:off x="0" y="4690746"/>
          <a:ext cx="6263640" cy="5054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Version history						15</a:t>
          </a:r>
        </a:p>
      </dsp:txBody>
      <dsp:txXfrm>
        <a:off x="24674" y="4715420"/>
        <a:ext cx="6214292" cy="4560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669195-CAE3-E94A-9ABA-28EFA1650062}" type="datetimeFigureOut">
              <a:rPr lang="en-US" smtClean="0"/>
              <a:t>5/30/2022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80A7D-DB19-0448-A7AA-845AF7753969}" type="slidenum">
              <a:rPr lang="en-US" smtClean="0"/>
              <a:t>‹#›</a:t>
            </a:fld>
            <a:endParaRPr lang="en-US"/>
          </a:p>
        </p:txBody>
      </p:sp>
    </p:spTree>
    <p:extLst>
      <p:ext uri="{BB962C8B-B14F-4D97-AF65-F5344CB8AC3E}">
        <p14:creationId xmlns:p14="http://schemas.microsoft.com/office/powerpoint/2010/main" val="201613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a:t>
            </a:fld>
            <a:endParaRPr lang="en-US"/>
          </a:p>
        </p:txBody>
      </p:sp>
    </p:spTree>
    <p:extLst>
      <p:ext uri="{BB962C8B-B14F-4D97-AF65-F5344CB8AC3E}">
        <p14:creationId xmlns:p14="http://schemas.microsoft.com/office/powerpoint/2010/main" val="4201820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10</a:t>
            </a:fld>
            <a:endParaRPr lang="en-US"/>
          </a:p>
        </p:txBody>
      </p:sp>
    </p:spTree>
    <p:extLst>
      <p:ext uri="{BB962C8B-B14F-4D97-AF65-F5344CB8AC3E}">
        <p14:creationId xmlns:p14="http://schemas.microsoft.com/office/powerpoint/2010/main" val="2310771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Change in red</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11</a:t>
            </a:fld>
            <a:endParaRPr lang="en-US"/>
          </a:p>
        </p:txBody>
      </p:sp>
    </p:spTree>
    <p:extLst>
      <p:ext uri="{BB962C8B-B14F-4D97-AF65-F5344CB8AC3E}">
        <p14:creationId xmlns:p14="http://schemas.microsoft.com/office/powerpoint/2010/main" val="148658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12</a:t>
            </a:fld>
            <a:endParaRPr lang="en-US"/>
          </a:p>
        </p:txBody>
      </p:sp>
    </p:spTree>
    <p:extLst>
      <p:ext uri="{BB962C8B-B14F-4D97-AF65-F5344CB8AC3E}">
        <p14:creationId xmlns:p14="http://schemas.microsoft.com/office/powerpoint/2010/main" val="2942000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13</a:t>
            </a:fld>
            <a:endParaRPr lang="en-US"/>
          </a:p>
        </p:txBody>
      </p:sp>
    </p:spTree>
    <p:extLst>
      <p:ext uri="{BB962C8B-B14F-4D97-AF65-F5344CB8AC3E}">
        <p14:creationId xmlns:p14="http://schemas.microsoft.com/office/powerpoint/2010/main" val="1688959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14</a:t>
            </a:fld>
            <a:endParaRPr lang="en-US"/>
          </a:p>
        </p:txBody>
      </p:sp>
    </p:spTree>
    <p:extLst>
      <p:ext uri="{BB962C8B-B14F-4D97-AF65-F5344CB8AC3E}">
        <p14:creationId xmlns:p14="http://schemas.microsoft.com/office/powerpoint/2010/main" val="1401077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15</a:t>
            </a:fld>
            <a:endParaRPr lang="en-US"/>
          </a:p>
        </p:txBody>
      </p:sp>
    </p:spTree>
    <p:extLst>
      <p:ext uri="{BB962C8B-B14F-4D97-AF65-F5344CB8AC3E}">
        <p14:creationId xmlns:p14="http://schemas.microsoft.com/office/powerpoint/2010/main" val="73908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16</a:t>
            </a:fld>
            <a:endParaRPr lang="en-US"/>
          </a:p>
        </p:txBody>
      </p:sp>
    </p:spTree>
    <p:extLst>
      <p:ext uri="{BB962C8B-B14F-4D97-AF65-F5344CB8AC3E}">
        <p14:creationId xmlns:p14="http://schemas.microsoft.com/office/powerpoint/2010/main" val="1184573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Grammar comment re first bullet: </a:t>
            </a:r>
            <a:r>
              <a:rPr lang="en-GB" sz="1800" dirty="0">
                <a:effectLst/>
                <a:latin typeface="Segoe UI" panose="020B0502040204020203" pitchFamily="34" charset="0"/>
              </a:rPr>
              <a:t>Suggest changing to lower case to match style of other bullet points.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Currently this is linking to the old draft The right link is: https://www.england.nhs.uk/wp-content/uploads/2022/03/B1298-community-pharmacy-advanced-service-specification-nhs-smoking-cessation-service.pdf</a:t>
            </a:r>
            <a:endParaRPr lang="en-GB" sz="1800" dirty="0">
              <a:effectLst/>
              <a:latin typeface="Arial" panose="020B0604020202020204" pitchFamily="34" charset="0"/>
            </a:endParaRPr>
          </a:p>
          <a:p>
            <a:pPr marL="285750" indent="-2857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2</a:t>
            </a:fld>
            <a:endParaRPr lang="en-US"/>
          </a:p>
        </p:txBody>
      </p:sp>
    </p:spTree>
    <p:extLst>
      <p:ext uri="{BB962C8B-B14F-4D97-AF65-F5344CB8AC3E}">
        <p14:creationId xmlns:p14="http://schemas.microsoft.com/office/powerpoint/2010/main" val="2967936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3</a:t>
            </a:fld>
            <a:endParaRPr lang="en-US"/>
          </a:p>
        </p:txBody>
      </p:sp>
    </p:spTree>
    <p:extLst>
      <p:ext uri="{BB962C8B-B14F-4D97-AF65-F5344CB8AC3E}">
        <p14:creationId xmlns:p14="http://schemas.microsoft.com/office/powerpoint/2010/main" val="1759076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Use NHSmail throughout as per NHS Digital terminology</a:t>
            </a:r>
          </a:p>
          <a:p>
            <a:pPr marL="285750" indent="-285750">
              <a:buFont typeface="Arial" panose="020B0604020202020204" pitchFamily="34" charset="0"/>
              <a:buChar char="•"/>
            </a:pPr>
            <a:r>
              <a:rPr lang="en-GB" sz="1800" dirty="0">
                <a:effectLst/>
                <a:latin typeface="Segoe UI" panose="020B0502040204020203" pitchFamily="34" charset="0"/>
              </a:rPr>
              <a:t>The three links on this slide (on appendix C, D and E) are the wrong links (these link to the draft spec instead of final). Should link to: https://www.england.nhs.uk/publication/advanced-service-specification-nhs-community-pharmacy-smoking-cessation-service/</a:t>
            </a:r>
          </a:p>
          <a:p>
            <a:pPr marL="285750" indent="-285750">
              <a:buFont typeface="Arial" panose="020B0604020202020204" pitchFamily="34" charset="0"/>
              <a:buChar char="•"/>
            </a:pP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4</a:t>
            </a:fld>
            <a:endParaRPr lang="en-US"/>
          </a:p>
        </p:txBody>
      </p:sp>
    </p:spTree>
    <p:extLst>
      <p:ext uri="{BB962C8B-B14F-4D97-AF65-F5344CB8AC3E}">
        <p14:creationId xmlns:p14="http://schemas.microsoft.com/office/powerpoint/2010/main" val="269842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Re RTEC: </a:t>
            </a:r>
            <a:r>
              <a:rPr lang="en-GB" sz="1800" dirty="0">
                <a:effectLst/>
                <a:latin typeface="Segoe UI" panose="020B0502040204020203" pitchFamily="34" charset="0"/>
              </a:rPr>
              <a:t>The supply of NRT through SCS is free to all patients (it is not dependent on whether they pay prescription charges or are exempt) so I don't think this is required/relevant for this service.</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5</a:t>
            </a:fld>
            <a:endParaRPr lang="en-US"/>
          </a:p>
        </p:txBody>
      </p:sp>
    </p:spTree>
    <p:extLst>
      <p:ext uri="{BB962C8B-B14F-4D97-AF65-F5344CB8AC3E}">
        <p14:creationId xmlns:p14="http://schemas.microsoft.com/office/powerpoint/2010/main" val="1784206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NHSmail is the way NHS Digital describe the service.</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6</a:t>
            </a:fld>
            <a:endParaRPr lang="en-US"/>
          </a:p>
        </p:txBody>
      </p:sp>
    </p:spTree>
    <p:extLst>
      <p:ext uri="{BB962C8B-B14F-4D97-AF65-F5344CB8AC3E}">
        <p14:creationId xmlns:p14="http://schemas.microsoft.com/office/powerpoint/2010/main" val="922762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Segoe UI" panose="020B0502040204020203" pitchFamily="34" charset="0"/>
              </a:rPr>
              <a:t>Re </a:t>
            </a:r>
            <a:r>
              <a:rPr lang="en-GB" sz="1200" i="1" dirty="0">
                <a:effectLst/>
                <a:latin typeface="Segoe UI" panose="020B0502040204020203" pitchFamily="34" charset="0"/>
              </a:rPr>
              <a:t>‘</a:t>
            </a:r>
            <a:r>
              <a:rPr lang="en-GB" sz="1200" i="1" dirty="0"/>
              <a:t>Patient to complete a written exemption status declaration (</a:t>
            </a:r>
            <a:r>
              <a:rPr lang="en-GB" sz="1200" b="0" i="1" dirty="0"/>
              <a:t>FP10DT EPS dispensing token)</a:t>
            </a:r>
            <a:r>
              <a:rPr lang="en-GB" sz="1200" i="1" dirty="0">
                <a:effectLst/>
                <a:latin typeface="Segoe UI" panose="020B0502040204020203" pitchFamily="34" charset="0"/>
              </a:rPr>
              <a:t>’ </a:t>
            </a:r>
            <a:r>
              <a:rPr lang="en-GB" sz="1200" dirty="0">
                <a:effectLst/>
                <a:latin typeface="Segoe UI" panose="020B0502040204020203" pitchFamily="34" charset="0"/>
              </a:rPr>
              <a:t>– </a:t>
            </a:r>
            <a:r>
              <a:rPr lang="en-GB" sz="1800" dirty="0">
                <a:effectLst/>
                <a:latin typeface="Segoe UI" panose="020B0502040204020203" pitchFamily="34" charset="0"/>
              </a:rPr>
              <a:t>this is not currently relevant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RTEC: The supply of NRT through SCS is free to all patients (it is not dependent on whether they pay prescription charges or are exempt) so I don't think this is required/relevant for this service.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NRT product list: Is this still the correct link as I am unable to access it? [unless request permission and have login]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NRT product list: Suggest add '(login required)' here. I was able to login because I have access to that Future NHS board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purple amend: Can we include ShCR to normalise it and not push people to SCR even if ShCR held. Some areas already accessing e.g. East London, Dorset, Greater Manchester</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7</a:t>
            </a:fld>
            <a:endParaRPr lang="en-US"/>
          </a:p>
        </p:txBody>
      </p:sp>
    </p:spTree>
    <p:extLst>
      <p:ext uri="{BB962C8B-B14F-4D97-AF65-F5344CB8AC3E}">
        <p14:creationId xmlns:p14="http://schemas.microsoft.com/office/powerpoint/2010/main" val="2165488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Any need to consider including a unique identifier ref?</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8</a:t>
            </a:fld>
            <a:endParaRPr lang="en-US"/>
          </a:p>
        </p:txBody>
      </p:sp>
    </p:spTree>
    <p:extLst>
      <p:ext uri="{BB962C8B-B14F-4D97-AF65-F5344CB8AC3E}">
        <p14:creationId xmlns:p14="http://schemas.microsoft.com/office/powerpoint/2010/main" val="2486762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Re RTEC: </a:t>
            </a:r>
            <a:r>
              <a:rPr lang="en-GB" sz="1800" dirty="0">
                <a:effectLst/>
                <a:latin typeface="Segoe UI" panose="020B0502040204020203" pitchFamily="34" charset="0"/>
              </a:rPr>
              <a:t>The supply of NRT through SCS is free to all patients (it is not dependent on whether they pay prescription charges or are exempt) so I don't think this is required/relevant for this service.</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9</a:t>
            </a:fld>
            <a:endParaRPr lang="en-US"/>
          </a:p>
        </p:txBody>
      </p:sp>
    </p:spTree>
    <p:extLst>
      <p:ext uri="{BB962C8B-B14F-4D97-AF65-F5344CB8AC3E}">
        <p14:creationId xmlns:p14="http://schemas.microsoft.com/office/powerpoint/2010/main" val="10194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F9C1-1453-E542-90C3-37E65E92A7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92A9CDA-5EBC-BB4B-9B64-D674CA351C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BE9DF7B-DC0D-724F-BFCC-8A05C4C04CA5}"/>
              </a:ext>
            </a:extLst>
          </p:cNvPr>
          <p:cNvSpPr>
            <a:spLocks noGrp="1"/>
          </p:cNvSpPr>
          <p:nvPr>
            <p:ph type="dt" sz="half" idx="10"/>
          </p:nvPr>
        </p:nvSpPr>
        <p:spPr/>
        <p:txBody>
          <a:bodyPr/>
          <a:lstStyle/>
          <a:p>
            <a:fld id="{9BDE1657-8743-3B46-8841-3E2C560947B7}" type="datetime1">
              <a:rPr lang="en-GB" smtClean="0"/>
              <a:t>30/05/2022</a:t>
            </a:fld>
            <a:endParaRPr lang="en-US"/>
          </a:p>
        </p:txBody>
      </p:sp>
      <p:sp>
        <p:nvSpPr>
          <p:cNvPr id="5" name="Footer Placeholder 4">
            <a:extLst>
              <a:ext uri="{FF2B5EF4-FFF2-40B4-BE49-F238E27FC236}">
                <a16:creationId xmlns:a16="http://schemas.microsoft.com/office/drawing/2014/main" id="{A970D6A9-C2ED-3144-9002-2FC9562C8506}"/>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56FECB38-C08E-1044-9628-D0AEE3DFF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5636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BB87E-8557-7642-B41D-4F6DA4011E8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B088CDA-41CD-EF42-ADD2-07AED625CC7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128845-FF6D-E84F-94FC-2F73EB8AAFD0}"/>
              </a:ext>
            </a:extLst>
          </p:cNvPr>
          <p:cNvSpPr>
            <a:spLocks noGrp="1"/>
          </p:cNvSpPr>
          <p:nvPr>
            <p:ph type="dt" sz="half" idx="10"/>
          </p:nvPr>
        </p:nvSpPr>
        <p:spPr/>
        <p:txBody>
          <a:bodyPr/>
          <a:lstStyle/>
          <a:p>
            <a:fld id="{BDEDB6B6-8CDF-F64D-91D9-BA0F5BCC16CF}" type="datetime1">
              <a:rPr lang="en-GB" smtClean="0"/>
              <a:t>30/05/2022</a:t>
            </a:fld>
            <a:endParaRPr lang="en-US"/>
          </a:p>
        </p:txBody>
      </p:sp>
      <p:sp>
        <p:nvSpPr>
          <p:cNvPr id="5" name="Footer Placeholder 4">
            <a:extLst>
              <a:ext uri="{FF2B5EF4-FFF2-40B4-BE49-F238E27FC236}">
                <a16:creationId xmlns:a16="http://schemas.microsoft.com/office/drawing/2014/main" id="{8433F9FD-445B-0E4D-9313-652477DA14E1}"/>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8E76A7A5-5C72-FE4C-87D0-1C30FF045F9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13465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03F5BA-0028-B442-B7AE-9BC77434CF6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F91753-6F30-2744-87F1-F5437C7E30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48983E-9174-0341-9EFC-FC62DC7EA366}"/>
              </a:ext>
            </a:extLst>
          </p:cNvPr>
          <p:cNvSpPr>
            <a:spLocks noGrp="1"/>
          </p:cNvSpPr>
          <p:nvPr>
            <p:ph type="dt" sz="half" idx="10"/>
          </p:nvPr>
        </p:nvSpPr>
        <p:spPr/>
        <p:txBody>
          <a:bodyPr/>
          <a:lstStyle/>
          <a:p>
            <a:fld id="{F950A716-C04B-1F49-A413-24B1468A98B7}" type="datetime1">
              <a:rPr lang="en-GB" smtClean="0"/>
              <a:t>30/05/2022</a:t>
            </a:fld>
            <a:endParaRPr lang="en-US"/>
          </a:p>
        </p:txBody>
      </p:sp>
      <p:sp>
        <p:nvSpPr>
          <p:cNvPr id="5" name="Footer Placeholder 4">
            <a:extLst>
              <a:ext uri="{FF2B5EF4-FFF2-40B4-BE49-F238E27FC236}">
                <a16:creationId xmlns:a16="http://schemas.microsoft.com/office/drawing/2014/main" id="{15689119-2636-0D44-A3C4-86F43011CD42}"/>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F76E7F8B-2CF9-624C-B54F-1509718BDE3E}"/>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5981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2DD2-4C47-3E4F-9618-254222F9E9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B32EF5D-920A-3348-817B-C0F27F155CD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838D8D-D9AC-1441-989A-FBDD574DA2B7}"/>
              </a:ext>
            </a:extLst>
          </p:cNvPr>
          <p:cNvSpPr>
            <a:spLocks noGrp="1"/>
          </p:cNvSpPr>
          <p:nvPr>
            <p:ph type="dt" sz="half" idx="10"/>
          </p:nvPr>
        </p:nvSpPr>
        <p:spPr/>
        <p:txBody>
          <a:bodyPr/>
          <a:lstStyle/>
          <a:p>
            <a:fld id="{B705336F-A2A0-1847-AE1F-DFD7560723BA}" type="datetime1">
              <a:rPr lang="en-GB" smtClean="0"/>
              <a:t>30/05/2022</a:t>
            </a:fld>
            <a:endParaRPr lang="en-US"/>
          </a:p>
        </p:txBody>
      </p:sp>
      <p:sp>
        <p:nvSpPr>
          <p:cNvPr id="5" name="Footer Placeholder 4">
            <a:extLst>
              <a:ext uri="{FF2B5EF4-FFF2-40B4-BE49-F238E27FC236}">
                <a16:creationId xmlns:a16="http://schemas.microsoft.com/office/drawing/2014/main" id="{D9F20389-6B8C-D447-8DDE-4B0F9E194587}"/>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7090F528-9A41-F447-825D-977A2A8AB878}"/>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211143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DA618-16D8-084C-821B-DF039680303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BA0D6C-6A31-DB47-961D-199DC6774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628E72-1CD4-3E44-B5E4-78FB8470ECBF}"/>
              </a:ext>
            </a:extLst>
          </p:cNvPr>
          <p:cNvSpPr>
            <a:spLocks noGrp="1"/>
          </p:cNvSpPr>
          <p:nvPr>
            <p:ph type="dt" sz="half" idx="10"/>
          </p:nvPr>
        </p:nvSpPr>
        <p:spPr/>
        <p:txBody>
          <a:bodyPr/>
          <a:lstStyle/>
          <a:p>
            <a:fld id="{EBA5FB42-920B-0441-BA35-192F90C6E25A}" type="datetime1">
              <a:rPr lang="en-GB" smtClean="0"/>
              <a:t>30/05/2022</a:t>
            </a:fld>
            <a:endParaRPr lang="en-US"/>
          </a:p>
        </p:txBody>
      </p:sp>
      <p:sp>
        <p:nvSpPr>
          <p:cNvPr id="5" name="Footer Placeholder 4">
            <a:extLst>
              <a:ext uri="{FF2B5EF4-FFF2-40B4-BE49-F238E27FC236}">
                <a16:creationId xmlns:a16="http://schemas.microsoft.com/office/drawing/2014/main" id="{52C078F2-74A6-AD4E-9D5F-3EEB095FDF9D}"/>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F981E232-E269-BF44-9629-247814A38F17}"/>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09909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5901C-2912-FE42-81F7-CBDA2F403E6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28464C-A9B1-0444-AB83-210525E1BAF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D1478F9-59E1-324C-ACBC-75F3568008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E9E84FB-0712-8A4F-B1A7-4E4CD9241E2D}"/>
              </a:ext>
            </a:extLst>
          </p:cNvPr>
          <p:cNvSpPr>
            <a:spLocks noGrp="1"/>
          </p:cNvSpPr>
          <p:nvPr>
            <p:ph type="dt" sz="half" idx="10"/>
          </p:nvPr>
        </p:nvSpPr>
        <p:spPr/>
        <p:txBody>
          <a:bodyPr/>
          <a:lstStyle/>
          <a:p>
            <a:fld id="{1FAADFF2-EBF7-AF45-83B7-DB9E582AA251}" type="datetime1">
              <a:rPr lang="en-GB" smtClean="0"/>
              <a:t>30/05/2022</a:t>
            </a:fld>
            <a:endParaRPr lang="en-US"/>
          </a:p>
        </p:txBody>
      </p:sp>
      <p:sp>
        <p:nvSpPr>
          <p:cNvPr id="6" name="Footer Placeholder 5">
            <a:extLst>
              <a:ext uri="{FF2B5EF4-FFF2-40B4-BE49-F238E27FC236}">
                <a16:creationId xmlns:a16="http://schemas.microsoft.com/office/drawing/2014/main" id="{5B320306-4684-F748-9965-739C21CDA551}"/>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A8EDF731-6451-B24B-9699-0A93D1CD477F}"/>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29993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7AC7-29D0-A744-999C-AF5AC3E3AB4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8D338-5F5E-5743-BD15-7945BA11F5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CFEF38A-856D-1446-AF5E-51BD62F3123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E524FA2-5746-7446-9852-B1589F3041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B438051-97DB-CD42-B32B-CE4EC86F700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C2B1095-2497-1B49-B5EA-DC0F8520290C}"/>
              </a:ext>
            </a:extLst>
          </p:cNvPr>
          <p:cNvSpPr>
            <a:spLocks noGrp="1"/>
          </p:cNvSpPr>
          <p:nvPr>
            <p:ph type="dt" sz="half" idx="10"/>
          </p:nvPr>
        </p:nvSpPr>
        <p:spPr/>
        <p:txBody>
          <a:bodyPr/>
          <a:lstStyle/>
          <a:p>
            <a:fld id="{793ADE66-91EB-9449-9C42-E3957495D362}" type="datetime1">
              <a:rPr lang="en-GB" smtClean="0"/>
              <a:t>30/05/2022</a:t>
            </a:fld>
            <a:endParaRPr lang="en-US"/>
          </a:p>
        </p:txBody>
      </p:sp>
      <p:sp>
        <p:nvSpPr>
          <p:cNvPr id="8" name="Footer Placeholder 7">
            <a:extLst>
              <a:ext uri="{FF2B5EF4-FFF2-40B4-BE49-F238E27FC236}">
                <a16:creationId xmlns:a16="http://schemas.microsoft.com/office/drawing/2014/main" id="{22273DF9-E3F3-B34C-A0F4-BDE6B375ED7D}"/>
              </a:ext>
            </a:extLst>
          </p:cNvPr>
          <p:cNvSpPr>
            <a:spLocks noGrp="1"/>
          </p:cNvSpPr>
          <p:nvPr>
            <p:ph type="ftr" sz="quarter" idx="11"/>
          </p:nvPr>
        </p:nvSpPr>
        <p:spPr/>
        <p:txBody>
          <a:bodyPr/>
          <a:lstStyle/>
          <a:p>
            <a:r>
              <a:rPr lang="en-US"/>
              <a:t>Claire Hobbs</a:t>
            </a:r>
          </a:p>
        </p:txBody>
      </p:sp>
      <p:sp>
        <p:nvSpPr>
          <p:cNvPr id="9" name="Slide Number Placeholder 8">
            <a:extLst>
              <a:ext uri="{FF2B5EF4-FFF2-40B4-BE49-F238E27FC236}">
                <a16:creationId xmlns:a16="http://schemas.microsoft.com/office/drawing/2014/main" id="{3EEEDF71-BEDD-8247-B06F-8132B0E10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86653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C2B15-1C49-BF4C-AD26-FFAA47A727B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1627F69-9491-ED4E-9ECC-EA03DC75519F}"/>
              </a:ext>
            </a:extLst>
          </p:cNvPr>
          <p:cNvSpPr>
            <a:spLocks noGrp="1"/>
          </p:cNvSpPr>
          <p:nvPr>
            <p:ph type="dt" sz="half" idx="10"/>
          </p:nvPr>
        </p:nvSpPr>
        <p:spPr/>
        <p:txBody>
          <a:bodyPr/>
          <a:lstStyle/>
          <a:p>
            <a:fld id="{29E0E62A-856C-EC4F-B57D-64CF07AAAE28}" type="datetime1">
              <a:rPr lang="en-GB" smtClean="0"/>
              <a:t>30/05/2022</a:t>
            </a:fld>
            <a:endParaRPr lang="en-US"/>
          </a:p>
        </p:txBody>
      </p:sp>
      <p:sp>
        <p:nvSpPr>
          <p:cNvPr id="4" name="Footer Placeholder 3">
            <a:extLst>
              <a:ext uri="{FF2B5EF4-FFF2-40B4-BE49-F238E27FC236}">
                <a16:creationId xmlns:a16="http://schemas.microsoft.com/office/drawing/2014/main" id="{AD9340F3-91B2-9141-B1F8-365E85E50999}"/>
              </a:ext>
            </a:extLst>
          </p:cNvPr>
          <p:cNvSpPr>
            <a:spLocks noGrp="1"/>
          </p:cNvSpPr>
          <p:nvPr>
            <p:ph type="ftr" sz="quarter" idx="11"/>
          </p:nvPr>
        </p:nvSpPr>
        <p:spPr/>
        <p:txBody>
          <a:bodyPr/>
          <a:lstStyle/>
          <a:p>
            <a:r>
              <a:rPr lang="en-US"/>
              <a:t>Claire Hobbs</a:t>
            </a:r>
          </a:p>
        </p:txBody>
      </p:sp>
      <p:sp>
        <p:nvSpPr>
          <p:cNvPr id="5" name="Slide Number Placeholder 4">
            <a:extLst>
              <a:ext uri="{FF2B5EF4-FFF2-40B4-BE49-F238E27FC236}">
                <a16:creationId xmlns:a16="http://schemas.microsoft.com/office/drawing/2014/main" id="{F314460E-E344-A542-A1AC-409D1AC17664}"/>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70926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DBFC13-EE9B-874F-8251-D2153EAFD26A}"/>
              </a:ext>
            </a:extLst>
          </p:cNvPr>
          <p:cNvSpPr>
            <a:spLocks noGrp="1"/>
          </p:cNvSpPr>
          <p:nvPr>
            <p:ph type="dt" sz="half" idx="10"/>
          </p:nvPr>
        </p:nvSpPr>
        <p:spPr/>
        <p:txBody>
          <a:bodyPr/>
          <a:lstStyle/>
          <a:p>
            <a:fld id="{59527209-C38E-624F-B79A-1A743090CA0E}" type="datetime1">
              <a:rPr lang="en-GB" smtClean="0"/>
              <a:t>30/05/2022</a:t>
            </a:fld>
            <a:endParaRPr lang="en-US"/>
          </a:p>
        </p:txBody>
      </p:sp>
      <p:sp>
        <p:nvSpPr>
          <p:cNvPr id="3" name="Footer Placeholder 2">
            <a:extLst>
              <a:ext uri="{FF2B5EF4-FFF2-40B4-BE49-F238E27FC236}">
                <a16:creationId xmlns:a16="http://schemas.microsoft.com/office/drawing/2014/main" id="{0D47265B-FC94-2B4E-911E-E6787A42B3FC}"/>
              </a:ext>
            </a:extLst>
          </p:cNvPr>
          <p:cNvSpPr>
            <a:spLocks noGrp="1"/>
          </p:cNvSpPr>
          <p:nvPr>
            <p:ph type="ftr" sz="quarter" idx="11"/>
          </p:nvPr>
        </p:nvSpPr>
        <p:spPr/>
        <p:txBody>
          <a:bodyPr/>
          <a:lstStyle/>
          <a:p>
            <a:r>
              <a:rPr lang="en-US"/>
              <a:t>Claire Hobbs</a:t>
            </a:r>
          </a:p>
        </p:txBody>
      </p:sp>
      <p:sp>
        <p:nvSpPr>
          <p:cNvPr id="4" name="Slide Number Placeholder 3">
            <a:extLst>
              <a:ext uri="{FF2B5EF4-FFF2-40B4-BE49-F238E27FC236}">
                <a16:creationId xmlns:a16="http://schemas.microsoft.com/office/drawing/2014/main" id="{A4B1BC07-F15E-874D-9946-180EB9A8AC4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6291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3C39-DDC5-E24D-A4B1-27AE425A6A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8C460E5-9FB2-4240-B943-236742792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8136FA7-336E-EB41-A8E5-9D90D2219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FFEC87-01F0-2E43-994E-898C9A6DA86E}"/>
              </a:ext>
            </a:extLst>
          </p:cNvPr>
          <p:cNvSpPr>
            <a:spLocks noGrp="1"/>
          </p:cNvSpPr>
          <p:nvPr>
            <p:ph type="dt" sz="half" idx="10"/>
          </p:nvPr>
        </p:nvSpPr>
        <p:spPr/>
        <p:txBody>
          <a:bodyPr/>
          <a:lstStyle/>
          <a:p>
            <a:fld id="{3BE6C561-AE78-7A4D-868D-37D6481B8689}" type="datetime1">
              <a:rPr lang="en-GB" smtClean="0"/>
              <a:t>30/05/2022</a:t>
            </a:fld>
            <a:endParaRPr lang="en-US"/>
          </a:p>
        </p:txBody>
      </p:sp>
      <p:sp>
        <p:nvSpPr>
          <p:cNvPr id="6" name="Footer Placeholder 5">
            <a:extLst>
              <a:ext uri="{FF2B5EF4-FFF2-40B4-BE49-F238E27FC236}">
                <a16:creationId xmlns:a16="http://schemas.microsoft.com/office/drawing/2014/main" id="{BC5F2F60-4BE2-1844-8BCC-5F5A508FE172}"/>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2E89E3BF-D41C-4543-97A3-252D6E148D56}"/>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94698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A87C-8B00-A341-853F-16A582279F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DEC363-C91C-4F42-B818-0B8EECCF5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D4395F-5706-3948-ADF0-5B0FC7A46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1505BF-5F7F-504D-85A1-B9C143A13C02}"/>
              </a:ext>
            </a:extLst>
          </p:cNvPr>
          <p:cNvSpPr>
            <a:spLocks noGrp="1"/>
          </p:cNvSpPr>
          <p:nvPr>
            <p:ph type="dt" sz="half" idx="10"/>
          </p:nvPr>
        </p:nvSpPr>
        <p:spPr/>
        <p:txBody>
          <a:bodyPr/>
          <a:lstStyle/>
          <a:p>
            <a:fld id="{6B3DDB4C-7D7C-6548-B106-AD7077340B09}" type="datetime1">
              <a:rPr lang="en-GB" smtClean="0"/>
              <a:t>30/05/2022</a:t>
            </a:fld>
            <a:endParaRPr lang="en-US"/>
          </a:p>
        </p:txBody>
      </p:sp>
      <p:sp>
        <p:nvSpPr>
          <p:cNvPr id="6" name="Footer Placeholder 5">
            <a:extLst>
              <a:ext uri="{FF2B5EF4-FFF2-40B4-BE49-F238E27FC236}">
                <a16:creationId xmlns:a16="http://schemas.microsoft.com/office/drawing/2014/main" id="{F76C325C-5213-3C40-85D9-82128C4A70AB}"/>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C9177309-9488-624E-B137-E1E6FE5F7CE1}"/>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7066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07CE5-50E2-5A45-A5B8-FE30312E3C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1B6622B-5F39-4C42-8FF4-D1938D7B1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D80FCB-464C-A74F-B84E-F6B935643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6F02D-8C9A-194B-8987-1FA8513DDBBE}" type="datetime1">
              <a:rPr lang="en-GB" smtClean="0"/>
              <a:t>30/05/2022</a:t>
            </a:fld>
            <a:endParaRPr lang="en-US"/>
          </a:p>
        </p:txBody>
      </p:sp>
      <p:sp>
        <p:nvSpPr>
          <p:cNvPr id="5" name="Footer Placeholder 4">
            <a:extLst>
              <a:ext uri="{FF2B5EF4-FFF2-40B4-BE49-F238E27FC236}">
                <a16:creationId xmlns:a16="http://schemas.microsoft.com/office/drawing/2014/main" id="{6C9CC20E-5EFF-F54A-954F-6FCB610C2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Claire Hobbs</a:t>
            </a:r>
          </a:p>
        </p:txBody>
      </p:sp>
      <p:sp>
        <p:nvSpPr>
          <p:cNvPr id="6" name="Slide Number Placeholder 5">
            <a:extLst>
              <a:ext uri="{FF2B5EF4-FFF2-40B4-BE49-F238E27FC236}">
                <a16:creationId xmlns:a16="http://schemas.microsoft.com/office/drawing/2014/main" id="{F30E2D03-9E28-4C42-8BB8-BB6B0850F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22F62-16E7-4744-AE2F-DC725AA31740}" type="slidenum">
              <a:rPr lang="en-US" smtClean="0"/>
              <a:t>‹#›</a:t>
            </a:fld>
            <a:endParaRPr lang="en-US"/>
          </a:p>
        </p:txBody>
      </p:sp>
    </p:spTree>
    <p:extLst>
      <p:ext uri="{BB962C8B-B14F-4D97-AF65-F5344CB8AC3E}">
        <p14:creationId xmlns:p14="http://schemas.microsoft.com/office/powerpoint/2010/main" val="174413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heprsb.org/standards/communitypharmacystandardstage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https://www.dsptoolkit.nhs.uk/" TargetMode="External"/><Relationship Id="rId4" Type="http://schemas.openxmlformats.org/officeDocument/2006/relationships/hyperlink" Target="https://www.nhsx.nhs.uk/information-governance/guidance/records-management-cod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laire.hobbs01@nhs.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ben.tindale@nhs.net"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https://www.nhsbsa.nhs.uk/sites/default/files/2022-02/Final%20Draft_NHS%20CP%20Smoking%20Cessation%20Service%20Specification.pdf" TargetMode="Externa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tiff"/><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hyperlink" Target="https://www.nhsbsa.nhs.uk/sites/default/files/2022-02/Final%20Draft_NHS%20CP%20Smoking%20Cessation%20Service%20Specification.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digital.nhs.uk/services/directory-of-services-dos" TargetMode="External"/><Relationship Id="rId7" Type="http://schemas.openxmlformats.org/officeDocument/2006/relationships/hyperlink" Target="https://digital.nhs.uk/services/summary-care-records-sc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digital.nhs.uk/services/demographics" TargetMode="External"/><Relationship Id="rId5" Type="http://schemas.openxmlformats.org/officeDocument/2006/relationships/hyperlink" Target="https://psnc.org.uk/dispensing-supply/eps/electronic-prescription-service-eps-sitemap/real-time-exemption-checking-rtec/" TargetMode="External"/><Relationship Id="rId4" Type="http://schemas.openxmlformats.org/officeDocument/2006/relationships/hyperlink" Target="https://www.nhsbsa.nhs.uk/pharmacies-gp-practices-and-appliance-contractors/dictionary-medicines-and-devices-dmd"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digital.nhs.uk/developer/api-catalogue/personal-demographics-service-fhir" TargetMode="External"/><Relationship Id="rId3" Type="http://schemas.openxmlformats.org/officeDocument/2006/relationships/hyperlink" Target="https://developer.nhs.uk/apis/digitalmedicines-1.2.5-private-beta/" TargetMode="External"/><Relationship Id="rId7" Type="http://schemas.openxmlformats.org/officeDocument/2006/relationships/hyperlink" Target="https://digital.nhs.uk/services/spine/spine-mini-service-simplified-ways-to-connect-to-spin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igital.nhs.uk/services/booking-and-referral-standard" TargetMode="External"/><Relationship Id="rId5" Type="http://schemas.openxmlformats.org/officeDocument/2006/relationships/hyperlink" Target="https://digital.nhs.uk/services/interoperability-toolkit/developer-resources/itk3-test-harness/itk3-messaging-distribution-specification-versions" TargetMode="External"/><Relationship Id="rId4" Type="http://schemas.openxmlformats.org/officeDocument/2006/relationships/hyperlink" Target="https://digital.nhs.uk/services/message-exchange-for-social-care-and-health-mesh"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pharmacy.fc683@nhs.net" TargetMode="External"/><Relationship Id="rId3" Type="http://schemas.openxmlformats.org/officeDocument/2006/relationships/hyperlink" Target="https://digital.nhs.uk/services/summary-care-record-application" TargetMode="External"/><Relationship Id="rId7" Type="http://schemas.openxmlformats.org/officeDocument/2006/relationships/hyperlink" Target="mailto:pharmacy.ODScode@nhs.ne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future.nhs.uk/PharmacyIntegration/view?objectID=33878928" TargetMode="External"/><Relationship Id="rId5" Type="http://schemas.openxmlformats.org/officeDocument/2006/relationships/hyperlink" Target="https://digital.nhs.uk/data-and-information/information-standards/information-standards-and-data-collections-including-extractions/publications-and-notifications/standards-and-collections/scci0052-dictionary-of-medicines-and-devices-dm-d" TargetMode="External"/><Relationship Id="rId4" Type="http://schemas.openxmlformats.org/officeDocument/2006/relationships/hyperlink" Target="https://nhsconnect.github.io/prescription-exemptions/" TargetMode="External"/><Relationship Id="rId9" Type="http://schemas.openxmlformats.org/officeDocument/2006/relationships/hyperlink" Target="https://developer.nhs.uk/apis/dos-api/byClinicalTerm.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eveloper.nhs.uk/apis/dos-api/rest_api_overview.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veloper.nhs.uk/apis/dos-api/byServiceId.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psnc.org.uk/dispensing-supply/eps/electronic-prescription-service-eps-sitemap/real-time-exemption-checking-rte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79062F-9445-144B-A6C0-45EF8FF885BE}"/>
              </a:ext>
            </a:extLst>
          </p:cNvPr>
          <p:cNvSpPr>
            <a:spLocks noGrp="1"/>
          </p:cNvSpPr>
          <p:nvPr>
            <p:ph type="title"/>
          </p:nvPr>
        </p:nvSpPr>
        <p:spPr>
          <a:xfrm>
            <a:off x="524741" y="620392"/>
            <a:ext cx="3808268" cy="5504688"/>
          </a:xfrm>
        </p:spPr>
        <p:txBody>
          <a:bodyPr>
            <a:normAutofit/>
          </a:bodyPr>
          <a:lstStyle/>
          <a:p>
            <a:r>
              <a:rPr lang="en-GB" sz="4200" b="1" dirty="0">
                <a:solidFill>
                  <a:schemeClr val="bg1"/>
                </a:solidFill>
                <a:latin typeface="Arial" panose="020B0604020202020204" pitchFamily="34" charset="0"/>
                <a:cs typeface="Arial" panose="020B0604020202020204" pitchFamily="34" charset="0"/>
              </a:rPr>
              <a:t>NHS Smoking Cessation</a:t>
            </a:r>
            <a:br>
              <a:rPr lang="en-GB" sz="4200" b="1" dirty="0">
                <a:solidFill>
                  <a:schemeClr val="bg1"/>
                </a:solidFill>
                <a:latin typeface="Arial" panose="020B0604020202020204" pitchFamily="34" charset="0"/>
                <a:cs typeface="Arial" panose="020B0604020202020204" pitchFamily="34" charset="0"/>
              </a:rPr>
            </a:br>
            <a:r>
              <a:rPr lang="en-GB" sz="4200" b="1" dirty="0">
                <a:solidFill>
                  <a:schemeClr val="bg1"/>
                </a:solidFill>
                <a:latin typeface="Arial" panose="020B0604020202020204" pitchFamily="34" charset="0"/>
                <a:cs typeface="Arial" panose="020B0604020202020204" pitchFamily="34" charset="0"/>
              </a:rPr>
              <a:t>Service (SCS)</a:t>
            </a:r>
            <a:r>
              <a:rPr lang="en-US" sz="4200" b="1" dirty="0">
                <a:solidFill>
                  <a:schemeClr val="bg1"/>
                </a:solidFill>
                <a:latin typeface="Arial" panose="020B0604020202020204" pitchFamily="34" charset="0"/>
                <a:cs typeface="Arial" panose="020B0604020202020204" pitchFamily="34" charset="0"/>
              </a:rPr>
              <a:t> Technical Toolkit  </a:t>
            </a:r>
          </a:p>
        </p:txBody>
      </p:sp>
      <p:graphicFrame>
        <p:nvGraphicFramePr>
          <p:cNvPr id="5" name="Content Placeholder 2">
            <a:extLst>
              <a:ext uri="{FF2B5EF4-FFF2-40B4-BE49-F238E27FC236}">
                <a16:creationId xmlns:a16="http://schemas.microsoft.com/office/drawing/2014/main" id="{B3C10F15-C5D7-49D8-B3AD-F7917ADB62EE}"/>
              </a:ext>
            </a:extLst>
          </p:cNvPr>
          <p:cNvGraphicFramePr>
            <a:graphicFrameLocks noGrp="1"/>
          </p:cNvGraphicFramePr>
          <p:nvPr>
            <p:ph idx="1"/>
            <p:extLst>
              <p:ext uri="{D42A27DB-BD31-4B8C-83A1-F6EECF244321}">
                <p14:modId xmlns:p14="http://schemas.microsoft.com/office/powerpoint/2010/main" val="4260037384"/>
              </p:ext>
            </p:extLst>
          </p:nvPr>
        </p:nvGraphicFramePr>
        <p:xfrm>
          <a:off x="5479853" y="1025876"/>
          <a:ext cx="6263640" cy="5221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FA3D33F-E13B-744E-91EF-AA6279C1642F}"/>
              </a:ext>
            </a:extLst>
          </p:cNvPr>
          <p:cNvSpPr>
            <a:spLocks noGrp="1"/>
          </p:cNvSpPr>
          <p:nvPr>
            <p:ph type="sldNum" sz="quarter" idx="12"/>
          </p:nvPr>
        </p:nvSpPr>
        <p:spPr/>
        <p:txBody>
          <a:bodyPr/>
          <a:lstStyle/>
          <a:p>
            <a:fld id="{E3622F62-16E7-4744-AE2F-DC725AA31740}" type="slidenum">
              <a:rPr lang="en-US" smtClean="0"/>
              <a:t>1</a:t>
            </a:fld>
            <a:endParaRPr lang="en-US" dirty="0"/>
          </a:p>
        </p:txBody>
      </p:sp>
      <p:pic>
        <p:nvPicPr>
          <p:cNvPr id="10" name="Picture 9">
            <a:extLst>
              <a:ext uri="{FF2B5EF4-FFF2-40B4-BE49-F238E27FC236}">
                <a16:creationId xmlns:a16="http://schemas.microsoft.com/office/drawing/2014/main" id="{E8BFAE60-DDE9-F043-A359-EABAF42BE117}"/>
              </a:ext>
            </a:extLst>
          </p:cNvPr>
          <p:cNvPicPr>
            <a:picLocks noChangeAspect="1"/>
          </p:cNvPicPr>
          <p:nvPr/>
        </p:nvPicPr>
        <p:blipFill>
          <a:blip r:embed="rId8"/>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D45BB13B-B68A-734B-A4AF-BFA7CDD3152F}"/>
              </a:ext>
            </a:extLst>
          </p:cNvPr>
          <p:cNvSpPr txBox="1"/>
          <p:nvPr/>
        </p:nvSpPr>
        <p:spPr>
          <a:xfrm>
            <a:off x="5346688" y="6237608"/>
            <a:ext cx="6263640" cy="338554"/>
          </a:xfrm>
          <a:prstGeom prst="rect">
            <a:avLst/>
          </a:prstGeom>
          <a:noFill/>
        </p:spPr>
        <p:txBody>
          <a:bodyPr wrap="square" rtlCol="0">
            <a:spAutoFit/>
          </a:bodyPr>
          <a:lstStyle/>
          <a:p>
            <a:r>
              <a:rPr lang="en-GB" sz="1600" b="1" dirty="0">
                <a:solidFill>
                  <a:srgbClr val="FF0000"/>
                </a:solidFill>
              </a:rPr>
              <a:t>29</a:t>
            </a:r>
            <a:r>
              <a:rPr lang="en-GB" sz="1600" b="1" dirty="0">
                <a:solidFill>
                  <a:schemeClr val="tx1">
                    <a:lumMod val="50000"/>
                    <a:lumOff val="50000"/>
                  </a:schemeClr>
                </a:solidFill>
              </a:rPr>
              <a:t> May 2022</a:t>
            </a:r>
            <a:r>
              <a:rPr lang="en-US" sz="1600" b="1" dirty="0">
                <a:solidFill>
                  <a:schemeClr val="tx1">
                    <a:lumMod val="50000"/>
                    <a:lumOff val="50000"/>
                  </a:schemeClr>
                </a:solidFill>
              </a:rPr>
              <a:t>			v1.2</a:t>
            </a:r>
            <a:r>
              <a:rPr lang="en-US" sz="1600" b="1" dirty="0">
                <a:solidFill>
                  <a:srgbClr val="FF0000"/>
                </a:solidFill>
              </a:rPr>
              <a:t>1</a:t>
            </a:r>
          </a:p>
        </p:txBody>
      </p:sp>
    </p:spTree>
    <p:extLst>
      <p:ext uri="{BB962C8B-B14F-4D97-AF65-F5344CB8AC3E}">
        <p14:creationId xmlns:p14="http://schemas.microsoft.com/office/powerpoint/2010/main" val="3421481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FFFFFF"/>
                </a:solidFill>
                <a:latin typeface="+mj-lt"/>
                <a:ea typeface="+mj-ea"/>
                <a:cs typeface="+mj-cs"/>
              </a:rPr>
              <a:t>General IT platform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US" sz="1700" dirty="0">
                <a:solidFill>
                  <a:srgbClr val="FEFFFF"/>
                </a:solidFill>
              </a:rPr>
              <a:t>The pharmacy IT platform </a:t>
            </a:r>
            <a:r>
              <a:rPr lang="en-US" sz="1700" b="1" u="sng" dirty="0">
                <a:solidFill>
                  <a:srgbClr val="FEFFFF"/>
                </a:solidFill>
              </a:rPr>
              <a:t>must</a:t>
            </a:r>
            <a:r>
              <a:rPr lang="en-US" sz="1700" dirty="0">
                <a:solidFill>
                  <a:srgbClr val="FEFFFF"/>
                </a:solidFill>
              </a:rPr>
              <a:t> conform to the requirements defined below:</a:t>
            </a:r>
            <a:endParaRPr lang="en-US" sz="1700" b="1" dirty="0">
              <a:solidFill>
                <a:srgbClr val="FEFFFF"/>
              </a:solidFill>
            </a:endParaRPr>
          </a:p>
          <a:p>
            <a:pPr marL="0"/>
            <a:r>
              <a:rPr lang="en-US" sz="1700" b="1" dirty="0">
                <a:solidFill>
                  <a:srgbClr val="FEFFFF"/>
                </a:solidFill>
              </a:rPr>
              <a:t>Referral management </a:t>
            </a:r>
          </a:p>
          <a:p>
            <a:pPr lvl="1"/>
            <a:r>
              <a:rPr lang="en-US" sz="1700" dirty="0">
                <a:solidFill>
                  <a:srgbClr val="FEFFFF"/>
                </a:solidFill>
              </a:rPr>
              <a:t>Referral receipt  - </a:t>
            </a:r>
            <a:r>
              <a:rPr lang="en-GB" sz="1700" dirty="0">
                <a:solidFill>
                  <a:srgbClr val="FEFFFF"/>
                </a:solidFill>
              </a:rPr>
              <a:t>display a notification on user’s computer screen when a referral is received</a:t>
            </a:r>
            <a:endParaRPr lang="en-US" sz="1700" dirty="0">
              <a:solidFill>
                <a:srgbClr val="FEFFFF"/>
              </a:solidFill>
            </a:endParaRPr>
          </a:p>
          <a:p>
            <a:pPr lvl="1"/>
            <a:r>
              <a:rPr lang="en-US" sz="1700" dirty="0">
                <a:solidFill>
                  <a:srgbClr val="FEFFFF"/>
                </a:solidFill>
              </a:rPr>
              <a:t>Display a list of outstanding referrals due to be actioned</a:t>
            </a:r>
          </a:p>
          <a:p>
            <a:pPr lvl="1"/>
            <a:r>
              <a:rPr lang="en-US" sz="1700" dirty="0">
                <a:solidFill>
                  <a:srgbClr val="FEFFFF"/>
                </a:solidFill>
              </a:rPr>
              <a:t>Referral status – Display referral status:  New, Accepted, Closed, Completed</a:t>
            </a:r>
          </a:p>
          <a:p>
            <a:r>
              <a:rPr lang="en-US" sz="1700" dirty="0">
                <a:solidFill>
                  <a:srgbClr val="FEFFFF"/>
                </a:solidFill>
              </a:rPr>
              <a:t>Make available “Manual Entry” service templates to manage referrals received by NHSmail / referrals where the patient  information is recorded incorrectly by the referrer</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10</a:t>
            </a:fld>
            <a:endParaRPr lang="en-US" sz="100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13048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FFFFFF"/>
                </a:solidFill>
                <a:latin typeface="+mj-lt"/>
                <a:ea typeface="+mj-ea"/>
                <a:cs typeface="+mj-cs"/>
              </a:rPr>
              <a:t>General IT platform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GB" sz="1800" b="1" dirty="0">
                <a:solidFill>
                  <a:schemeClr val="bg1"/>
                </a:solidFill>
              </a:rPr>
              <a:t>User authentication</a:t>
            </a:r>
          </a:p>
          <a:p>
            <a:r>
              <a:rPr lang="en-GB" sz="1800" dirty="0">
                <a:solidFill>
                  <a:schemeClr val="bg1"/>
                </a:solidFill>
              </a:rPr>
              <a:t>Only authenticated users should access the IT platform</a:t>
            </a:r>
          </a:p>
          <a:p>
            <a:r>
              <a:rPr lang="en-GB" sz="1800" dirty="0">
                <a:solidFill>
                  <a:schemeClr val="bg1"/>
                </a:solidFill>
              </a:rPr>
              <a:t>Practitioners should register and login using their full name (as registered with GPhC) and GPhC number</a:t>
            </a:r>
          </a:p>
          <a:p>
            <a:r>
              <a:rPr lang="en-US" sz="1800" b="1" dirty="0">
                <a:solidFill>
                  <a:srgbClr val="FF0000"/>
                </a:solidFill>
              </a:rPr>
              <a:t>Onward referral </a:t>
            </a:r>
            <a:r>
              <a:rPr lang="en-US" sz="1800" dirty="0">
                <a:solidFill>
                  <a:srgbClr val="FF0000"/>
                </a:solidFill>
              </a:rPr>
              <a:t>- ca</a:t>
            </a:r>
            <a:r>
              <a:rPr lang="en-GB" sz="1800" dirty="0" err="1">
                <a:solidFill>
                  <a:srgbClr val="FF0000"/>
                </a:solidFill>
              </a:rPr>
              <a:t>pability</a:t>
            </a:r>
            <a:r>
              <a:rPr lang="en-GB" sz="1800" dirty="0">
                <a:solidFill>
                  <a:srgbClr val="FF0000"/>
                </a:solidFill>
              </a:rPr>
              <a:t> to forward the original referral to any pharmacy providing SCS irrespective of IT platform. The Directory of Services API should be used to obtain the receiving service information. The minimum referral requirement is a PDF attachment </a:t>
            </a:r>
            <a:r>
              <a:rPr lang="en-GB" sz="1800">
                <a:solidFill>
                  <a:srgbClr val="FF0000"/>
                </a:solidFill>
              </a:rPr>
              <a:t>via NHSmail</a:t>
            </a:r>
            <a:r>
              <a:rPr lang="en-GB" sz="1800" dirty="0">
                <a:solidFill>
                  <a:srgbClr val="FF0000"/>
                </a:solidFill>
              </a:rPr>
              <a:t>. </a:t>
            </a:r>
          </a:p>
          <a:p>
            <a:r>
              <a:rPr lang="en-US" sz="1800" b="1" dirty="0">
                <a:solidFill>
                  <a:schemeClr val="bg1"/>
                </a:solidFill>
              </a:rPr>
              <a:t>Data reporting / recordkeeping  </a:t>
            </a:r>
            <a:r>
              <a:rPr lang="en-US" sz="1800" dirty="0">
                <a:solidFill>
                  <a:schemeClr val="bg1"/>
                </a:solidFill>
              </a:rPr>
              <a:t>- </a:t>
            </a:r>
            <a:r>
              <a:rPr lang="en-GB" sz="1800" dirty="0">
                <a:solidFill>
                  <a:schemeClr val="bg1"/>
                </a:solidFill>
              </a:rPr>
              <a:t>the IT platform must capture and share a record of the consultation </a:t>
            </a:r>
            <a:r>
              <a:rPr lang="en-GB" sz="1800" dirty="0" err="1">
                <a:solidFill>
                  <a:schemeClr val="bg1"/>
                </a:solidFill>
              </a:rPr>
              <a:t>i</a:t>
            </a:r>
            <a:r>
              <a:rPr lang="en-US" sz="1800" dirty="0">
                <a:solidFill>
                  <a:schemeClr val="bg1"/>
                </a:solidFill>
              </a:rPr>
              <a:t>n accordance with the </a:t>
            </a:r>
            <a:r>
              <a:rPr lang="en-US" sz="1800" b="1" dirty="0">
                <a:solidFill>
                  <a:schemeClr val="bg1"/>
                </a:solidFill>
              </a:rPr>
              <a:t>NHSEI SCS Data Specification</a:t>
            </a:r>
            <a:r>
              <a:rPr lang="en-GB" sz="1800" b="1" dirty="0">
                <a:solidFill>
                  <a:schemeClr val="bg1"/>
                </a:solidFill>
              </a:rPr>
              <a:t>, Professional Record Standards Body (PRSB) </a:t>
            </a:r>
            <a:r>
              <a:rPr lang="en-GB" sz="1800" b="1" dirty="0">
                <a:solidFill>
                  <a:schemeClr val="bg1"/>
                </a:solidFill>
                <a:hlinkClick r:id="rId3">
                  <a:extLst>
                    <a:ext uri="{A12FA001-AC4F-418D-AE19-62706E023703}">
                      <ahyp:hlinkClr xmlns:ahyp="http://schemas.microsoft.com/office/drawing/2018/hyperlinkcolor" val="tx"/>
                    </a:ext>
                  </a:extLst>
                </a:hlinkClick>
              </a:rPr>
              <a:t>Community Pharmacy Standard</a:t>
            </a:r>
            <a:r>
              <a:rPr lang="en-GB" sz="1800" b="1" dirty="0">
                <a:solidFill>
                  <a:schemeClr val="bg1"/>
                </a:solidFill>
              </a:rPr>
              <a:t>,</a:t>
            </a:r>
            <a:r>
              <a:rPr lang="en-GB" sz="1800" dirty="0">
                <a:solidFill>
                  <a:schemeClr val="bg1"/>
                </a:solidFill>
              </a:rPr>
              <a:t> the </a:t>
            </a:r>
            <a:r>
              <a:rPr lang="en-GB" sz="1800" dirty="0">
                <a:solidFill>
                  <a:schemeClr val="bg1"/>
                </a:solidFill>
                <a:hlinkClick r:id="rId4">
                  <a:extLst>
                    <a:ext uri="{A12FA001-AC4F-418D-AE19-62706E023703}">
                      <ahyp:hlinkClr xmlns:ahyp="http://schemas.microsoft.com/office/drawing/2018/hyperlinkcolor" val="tx"/>
                    </a:ext>
                  </a:extLst>
                </a:hlinkClick>
              </a:rPr>
              <a:t>Records Management Code of Practice for Health and Social Care 2021</a:t>
            </a:r>
            <a:r>
              <a:rPr lang="en-GB" sz="1800" dirty="0">
                <a:solidFill>
                  <a:schemeClr val="bg1"/>
                </a:solidFill>
              </a:rPr>
              <a:t> and </a:t>
            </a:r>
            <a:r>
              <a:rPr lang="en-US" sz="1800" dirty="0">
                <a:solidFill>
                  <a:srgbClr val="FEFFFF"/>
                </a:solidFill>
              </a:rPr>
              <a:t>the </a:t>
            </a:r>
            <a:r>
              <a:rPr lang="en-US" sz="1800" dirty="0">
                <a:solidFill>
                  <a:schemeClr val="bg1"/>
                </a:solidFill>
                <a:hlinkClick r:id="rId5">
                  <a:extLst>
                    <a:ext uri="{A12FA001-AC4F-418D-AE19-62706E023703}">
                      <ahyp:hlinkClr xmlns:ahyp="http://schemas.microsoft.com/office/drawing/2018/hyperlinkcolor" val="tx"/>
                    </a:ext>
                  </a:extLst>
                </a:hlinkClick>
              </a:rPr>
              <a:t>NHS Data Security and Protection Toolkit</a:t>
            </a:r>
            <a:r>
              <a:rPr lang="en-US" sz="1800" dirty="0">
                <a:solidFill>
                  <a:schemeClr val="bg1"/>
                </a:solidFill>
              </a:rPr>
              <a:t>. </a:t>
            </a:r>
            <a:endParaRPr lang="en-GB" sz="1800" dirty="0">
              <a:solidFill>
                <a:schemeClr val="bg1"/>
              </a:solidFill>
            </a:endParaRPr>
          </a:p>
          <a:p>
            <a:endParaRPr lang="en-GB" sz="1700" dirty="0">
              <a:solidFill>
                <a:schemeClr val="bg1"/>
              </a:solidFill>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11</a:t>
            </a:fld>
            <a:endParaRPr lang="en-US" sz="100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6"/>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321237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FFFFFF"/>
                </a:solidFill>
                <a:latin typeface="+mj-lt"/>
                <a:ea typeface="+mj-ea"/>
                <a:cs typeface="+mj-cs"/>
              </a:rPr>
              <a:t>General IT platform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eaLnBrk="0" fontAlgn="base" hangingPunct="0">
              <a:lnSpc>
                <a:spcPct val="100000"/>
              </a:lnSpc>
              <a:spcBef>
                <a:spcPct val="0"/>
              </a:spcBef>
              <a:spcAft>
                <a:spcPct val="0"/>
              </a:spcAft>
              <a:buNone/>
              <a:tabLst>
                <a:tab pos="4953000" algn="l"/>
              </a:tabLst>
            </a:pPr>
            <a:r>
              <a:rPr lang="en-US" altLang="en-US" sz="1700" b="1" dirty="0">
                <a:solidFill>
                  <a:schemeClr val="bg1"/>
                </a:solidFill>
                <a:ea typeface="Calibri" panose="020F0502020204030204" pitchFamily="34" charset="0"/>
                <a:cs typeface="Times New Roman" panose="02020603050405020304" pitchFamily="18" charset="0"/>
              </a:rPr>
              <a:t>Helpdesk support </a:t>
            </a:r>
          </a:p>
          <a:p>
            <a:pPr eaLnBrk="0" fontAlgn="base" hangingPunct="0">
              <a:lnSpc>
                <a:spcPct val="100000"/>
              </a:lnSpc>
              <a:spcBef>
                <a:spcPct val="0"/>
              </a:spcBef>
              <a:spcAft>
                <a:spcPct val="0"/>
              </a:spcAft>
              <a:tabLst>
                <a:tab pos="4953000" algn="l"/>
              </a:tabLst>
            </a:pPr>
            <a:r>
              <a:rPr lang="en-US" altLang="en-US" sz="1700" dirty="0">
                <a:solidFill>
                  <a:schemeClr val="bg1"/>
                </a:solidFill>
                <a:ea typeface="Calibri" panose="020F0502020204030204" pitchFamily="34" charset="0"/>
                <a:cs typeface="Times New Roman" panose="02020603050405020304" pitchFamily="18" charset="0"/>
              </a:rPr>
              <a:t>IT platform suppliers are required to provide helpdesk support for the following periods:</a:t>
            </a:r>
          </a:p>
          <a:p>
            <a:pPr marL="457200" lvl="1" indent="0" fontAlgn="t">
              <a:buNone/>
            </a:pPr>
            <a:r>
              <a:rPr lang="en-GB" sz="1700" b="1" dirty="0">
                <a:solidFill>
                  <a:schemeClr val="bg1"/>
                </a:solidFill>
              </a:rPr>
              <a:t>Monday to Friday: 8am – 6pm</a:t>
            </a:r>
          </a:p>
          <a:p>
            <a:pPr marL="457200" lvl="1" indent="0" fontAlgn="t">
              <a:buNone/>
            </a:pPr>
            <a:r>
              <a:rPr lang="en-GB" sz="1700" b="1" dirty="0">
                <a:solidFill>
                  <a:schemeClr val="bg1"/>
                </a:solidFill>
              </a:rPr>
              <a:t>Weekends: 8am – 2pm</a:t>
            </a:r>
          </a:p>
          <a:p>
            <a:pPr marL="457200" lvl="1" indent="0" fontAlgn="t">
              <a:buNone/>
            </a:pPr>
            <a:r>
              <a:rPr lang="en-GB" sz="1700" b="1" dirty="0">
                <a:solidFill>
                  <a:schemeClr val="bg1"/>
                </a:solidFill>
              </a:rPr>
              <a:t>Bank holidays : Response within 24 hours</a:t>
            </a:r>
            <a:endParaRPr lang="en-US" altLang="en-US" sz="1700" dirty="0">
              <a:solidFill>
                <a:schemeClr val="bg1"/>
              </a:solidFill>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ct val="0"/>
              </a:spcAft>
              <a:tabLst>
                <a:tab pos="4953000" algn="l"/>
              </a:tabLst>
            </a:pPr>
            <a:r>
              <a:rPr lang="en-US" altLang="en-US" sz="1700" dirty="0">
                <a:solidFill>
                  <a:schemeClr val="bg1"/>
                </a:solidFill>
                <a:ea typeface="Calibri" panose="020F0502020204030204" pitchFamily="34" charset="0"/>
                <a:cs typeface="Times New Roman" panose="02020603050405020304" pitchFamily="18" charset="0"/>
              </a:rPr>
              <a:t>Issues affecting service provision must be acknowledged within 24 hours</a:t>
            </a:r>
            <a:endParaRPr lang="en-US" altLang="en-US" sz="1700" dirty="0">
              <a:solidFill>
                <a:schemeClr val="bg1"/>
              </a:solidFill>
            </a:endParaRPr>
          </a:p>
          <a:p>
            <a:pPr marL="0" indent="0">
              <a:buNone/>
            </a:pPr>
            <a:r>
              <a:rPr lang="en-GB" sz="1700" b="1" dirty="0">
                <a:solidFill>
                  <a:schemeClr val="bg1"/>
                </a:solidFill>
              </a:rPr>
              <a:t>Claims </a:t>
            </a:r>
          </a:p>
          <a:p>
            <a:r>
              <a:rPr lang="en-GB" sz="1700" dirty="0">
                <a:solidFill>
                  <a:schemeClr val="bg1"/>
                </a:solidFill>
              </a:rPr>
              <a:t>Claims for payment should be made via the BSA MYS API as part of general reporting </a:t>
            </a:r>
          </a:p>
          <a:p>
            <a:r>
              <a:rPr lang="en-GB" sz="1700" dirty="0">
                <a:solidFill>
                  <a:schemeClr val="bg1"/>
                </a:solidFill>
              </a:rPr>
              <a:t>Claims can be made for a maximum of 12 consultations (including the Initial and Final consultation). The IT platform should allow for no more than 12 consultations to be conducted </a:t>
            </a:r>
            <a:r>
              <a:rPr lang="en-GB" sz="1700">
                <a:solidFill>
                  <a:schemeClr val="bg1"/>
                </a:solidFill>
              </a:rPr>
              <a:t>in total for </a:t>
            </a:r>
            <a:r>
              <a:rPr lang="en-GB" sz="1700" dirty="0">
                <a:solidFill>
                  <a:schemeClr val="bg1"/>
                </a:solidFill>
              </a:rPr>
              <a:t>each patient.</a:t>
            </a:r>
          </a:p>
          <a:p>
            <a:r>
              <a:rPr lang="en-GB" sz="1700" dirty="0">
                <a:solidFill>
                  <a:schemeClr val="bg1"/>
                </a:solidFill>
              </a:rPr>
              <a:t>The IT platform should create a month end collated activity report for contractors to be able to reconcile their activity </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12</a:t>
            </a:fld>
            <a:endParaRPr lang="en-US" sz="1000" dirty="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408248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dirty="0"/>
                <a:t>Key contacts </a:t>
              </a:r>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13</a:t>
            </a:fld>
            <a:endParaRPr lang="en-US"/>
          </a:p>
        </p:txBody>
      </p:sp>
      <p:sp>
        <p:nvSpPr>
          <p:cNvPr id="2" name="TextBox 1">
            <a:extLst>
              <a:ext uri="{FF2B5EF4-FFF2-40B4-BE49-F238E27FC236}">
                <a16:creationId xmlns:a16="http://schemas.microsoft.com/office/drawing/2014/main" id="{DE5101AA-E2E8-1345-8DC3-F9DEE188F3D4}"/>
              </a:ext>
            </a:extLst>
          </p:cNvPr>
          <p:cNvSpPr txBox="1"/>
          <p:nvPr/>
        </p:nvSpPr>
        <p:spPr>
          <a:xfrm>
            <a:off x="575102" y="1483808"/>
            <a:ext cx="11159698"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For more information please contact:</a:t>
            </a:r>
          </a:p>
          <a:p>
            <a:r>
              <a:rPr lang="en-US" b="1" dirty="0"/>
              <a:t>TBC, Service Manager, NHS Digital (technical development and assurance) </a:t>
            </a:r>
          </a:p>
          <a:p>
            <a:r>
              <a:rPr lang="en-US" b="1" dirty="0"/>
              <a:t>Claire Hobbs, </a:t>
            </a:r>
            <a:r>
              <a:rPr lang="en-US" b="1" dirty="0">
                <a:hlinkClick r:id="rId3"/>
              </a:rPr>
              <a:t>claire.hobbs01@nhs.net</a:t>
            </a:r>
            <a:r>
              <a:rPr lang="en-US" b="1" dirty="0"/>
              <a:t>, Senior Policy Manager - Digital Pharmacy, </a:t>
            </a:r>
            <a:r>
              <a:rPr lang="en-GB" b="1" dirty="0"/>
              <a:t>NHS England and NHS Improvement (Policy queries)</a:t>
            </a:r>
          </a:p>
          <a:p>
            <a:r>
              <a:rPr lang="en-GB" b="1" dirty="0"/>
              <a:t>Ben Tindale, </a:t>
            </a:r>
            <a:r>
              <a:rPr lang="en-GB" b="1" dirty="0">
                <a:hlinkClick r:id="rId4"/>
              </a:rPr>
              <a:t>ben.tindale@nhs.net</a:t>
            </a:r>
            <a:r>
              <a:rPr lang="en-GB" b="1"/>
              <a:t>, Senior Service Delivery Manager – MYS, NHS Business Services Authority (NHSBSA)</a:t>
            </a:r>
            <a:endParaRPr lang="en-US" b="1" dirty="0"/>
          </a:p>
        </p:txBody>
      </p:sp>
    </p:spTree>
    <p:extLst>
      <p:ext uri="{BB962C8B-B14F-4D97-AF65-F5344CB8AC3E}">
        <p14:creationId xmlns:p14="http://schemas.microsoft.com/office/powerpoint/2010/main" val="3638718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GB" sz="2100" b="1" dirty="0"/>
                <a:t>Approval Sign-off Sheet</a:t>
              </a:r>
              <a:endParaRPr lang="en-GB" sz="2100" dirty="0"/>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14</a:t>
            </a:fld>
            <a:endParaRPr lang="en-US"/>
          </a:p>
        </p:txBody>
      </p:sp>
      <p:graphicFrame>
        <p:nvGraphicFramePr>
          <p:cNvPr id="5" name="Table 4">
            <a:extLst>
              <a:ext uri="{FF2B5EF4-FFF2-40B4-BE49-F238E27FC236}">
                <a16:creationId xmlns:a16="http://schemas.microsoft.com/office/drawing/2014/main" id="{223DB2B4-9588-2BAC-A496-0B2FC94A5FE5}"/>
              </a:ext>
            </a:extLst>
          </p:cNvPr>
          <p:cNvGraphicFramePr>
            <a:graphicFrameLocks noGrp="1"/>
          </p:cNvGraphicFramePr>
          <p:nvPr>
            <p:extLst>
              <p:ext uri="{D42A27DB-BD31-4B8C-83A1-F6EECF244321}">
                <p14:modId xmlns:p14="http://schemas.microsoft.com/office/powerpoint/2010/main" val="2690431141"/>
              </p:ext>
            </p:extLst>
          </p:nvPr>
        </p:nvGraphicFramePr>
        <p:xfrm>
          <a:off x="508871" y="2701395"/>
          <a:ext cx="11130104" cy="3606084"/>
        </p:xfrm>
        <a:graphic>
          <a:graphicData uri="http://schemas.openxmlformats.org/drawingml/2006/table">
            <a:tbl>
              <a:tblPr firstRow="1" firstCol="1" bandRow="1">
                <a:tableStyleId>{5C22544A-7EE6-4342-B048-85BDC9FD1C3A}</a:tableStyleId>
              </a:tblPr>
              <a:tblGrid>
                <a:gridCol w="3709624">
                  <a:extLst>
                    <a:ext uri="{9D8B030D-6E8A-4147-A177-3AD203B41FA5}">
                      <a16:colId xmlns:a16="http://schemas.microsoft.com/office/drawing/2014/main" val="2426797857"/>
                    </a:ext>
                  </a:extLst>
                </a:gridCol>
                <a:gridCol w="5040047">
                  <a:extLst>
                    <a:ext uri="{9D8B030D-6E8A-4147-A177-3AD203B41FA5}">
                      <a16:colId xmlns:a16="http://schemas.microsoft.com/office/drawing/2014/main" val="921666793"/>
                    </a:ext>
                  </a:extLst>
                </a:gridCol>
                <a:gridCol w="2380433">
                  <a:extLst>
                    <a:ext uri="{9D8B030D-6E8A-4147-A177-3AD203B41FA5}">
                      <a16:colId xmlns:a16="http://schemas.microsoft.com/office/drawing/2014/main" val="2848480151"/>
                    </a:ext>
                  </a:extLst>
                </a:gridCol>
              </a:tblGrid>
              <a:tr h="901521">
                <a:tc>
                  <a:txBody>
                    <a:bodyPr/>
                    <a:lstStyle/>
                    <a:p>
                      <a:r>
                        <a:rPr lang="en-GB" sz="2100" dirty="0">
                          <a:effectLst/>
                        </a:rPr>
                        <a:t>Role and Name </a:t>
                      </a:r>
                      <a:endParaRPr lang="en-GB" sz="2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Organisation</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dirty="0">
                          <a:effectLst/>
                        </a:rPr>
                        <a:t>Date</a:t>
                      </a:r>
                      <a:endParaRPr lang="en-GB" sz="2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8242159"/>
                  </a:ext>
                </a:extLst>
              </a:tr>
              <a:tr h="901521">
                <a:tc>
                  <a:txBody>
                    <a:bodyPr/>
                    <a:lstStyle/>
                    <a:p>
                      <a:r>
                        <a:rPr lang="en-GB" sz="2100" dirty="0">
                          <a:solidFill>
                            <a:schemeClr val="tx1"/>
                          </a:solidFill>
                          <a:effectLst/>
                        </a:rPr>
                        <a:t>Project Lead </a:t>
                      </a:r>
                    </a:p>
                    <a:p>
                      <a:r>
                        <a:rPr lang="en-GB" sz="2100" b="0" dirty="0">
                          <a:solidFill>
                            <a:schemeClr val="tx1"/>
                          </a:solidFill>
                          <a:effectLst/>
                        </a:rPr>
                        <a:t>Rob </a:t>
                      </a:r>
                      <a:r>
                        <a:rPr lang="en-GB" sz="2100" b="0" dirty="0" err="1">
                          <a:solidFill>
                            <a:schemeClr val="tx1"/>
                          </a:solidFill>
                          <a:effectLst/>
                        </a:rPr>
                        <a:t>Hebdon</a:t>
                      </a:r>
                      <a:endParaRPr lang="en-GB" sz="21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dirty="0">
                          <a:solidFill>
                            <a:schemeClr val="tx1"/>
                          </a:solidFill>
                          <a:effectLst/>
                        </a:rPr>
                        <a:t>NHS England &amp; NHS Improvement</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232544792"/>
                  </a:ext>
                </a:extLst>
              </a:tr>
              <a:tr h="901521">
                <a:tc>
                  <a:txBody>
                    <a:bodyPr/>
                    <a:lstStyle/>
                    <a:p>
                      <a:r>
                        <a:rPr lang="en-GB" sz="2100" dirty="0">
                          <a:solidFill>
                            <a:schemeClr val="tx1"/>
                          </a:solidFill>
                          <a:effectLst/>
                        </a:rPr>
                        <a:t>Service Lead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100" dirty="0">
                          <a:solidFill>
                            <a:schemeClr val="tx1"/>
                          </a:solidFill>
                          <a:effectLst/>
                        </a:rPr>
                        <a:t>[INSERT]</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dirty="0">
                          <a:solidFill>
                            <a:schemeClr val="tx1"/>
                          </a:solidFill>
                          <a:effectLst/>
                        </a:rPr>
                        <a:t>NHS Digital </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715982561"/>
                  </a:ext>
                </a:extLst>
              </a:tr>
              <a:tr h="901521">
                <a:tc>
                  <a:txBody>
                    <a:bodyPr/>
                    <a:lstStyle/>
                    <a:p>
                      <a:r>
                        <a:rPr lang="en-GB" sz="2100" dirty="0">
                          <a:solidFill>
                            <a:schemeClr val="tx1"/>
                          </a:solidFill>
                          <a:effectLst/>
                        </a:rPr>
                        <a:t>Service Lead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100" dirty="0">
                          <a:solidFill>
                            <a:schemeClr val="tx1"/>
                          </a:solidFill>
                          <a:effectLst/>
                        </a:rPr>
                        <a:t>[INSERT]</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NHS Business Services Authority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dirty="0">
                          <a:solidFill>
                            <a:schemeClr val="tx1"/>
                          </a:solidFill>
                          <a:effectLst/>
                        </a:rPr>
                        <a:t> </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528707420"/>
                  </a:ext>
                </a:extLst>
              </a:tr>
            </a:tbl>
          </a:graphicData>
        </a:graphic>
      </p:graphicFrame>
      <p:sp>
        <p:nvSpPr>
          <p:cNvPr id="10" name="TextBox 9">
            <a:extLst>
              <a:ext uri="{FF2B5EF4-FFF2-40B4-BE49-F238E27FC236}">
                <a16:creationId xmlns:a16="http://schemas.microsoft.com/office/drawing/2014/main" id="{AD099304-8DD5-8F17-C0C0-B3FF47EDD182}"/>
              </a:ext>
            </a:extLst>
          </p:cNvPr>
          <p:cNvSpPr txBox="1"/>
          <p:nvPr/>
        </p:nvSpPr>
        <p:spPr>
          <a:xfrm>
            <a:off x="486794" y="1362567"/>
            <a:ext cx="11174258" cy="1338828"/>
          </a:xfrm>
          <a:prstGeom prst="rect">
            <a:avLst/>
          </a:prstGeom>
          <a:noFill/>
        </p:spPr>
        <p:txBody>
          <a:bodyPr wrap="square" rtlCol="0">
            <a:spAutoFit/>
          </a:bodyPr>
          <a:lstStyle/>
          <a:p>
            <a:r>
              <a:rPr lang="en-GB" sz="2100" dirty="0"/>
              <a:t>For approval of the </a:t>
            </a:r>
            <a:r>
              <a:rPr lang="en-GB" sz="2100" b="1" dirty="0"/>
              <a:t>NHS Smoking Cessation Service </a:t>
            </a:r>
            <a:r>
              <a:rPr lang="en-GB" sz="2100" dirty="0"/>
              <a:t>Technical Toolkit version [INSERT]</a:t>
            </a:r>
          </a:p>
          <a:p>
            <a:r>
              <a:rPr lang="en-GB" sz="2100" dirty="0"/>
              <a:t> </a:t>
            </a:r>
          </a:p>
          <a:p>
            <a:r>
              <a:rPr lang="en-GB" sz="2100" dirty="0"/>
              <a:t>The undersigned indicate understanding and approval of this technical toolkit. </a:t>
            </a:r>
          </a:p>
          <a:p>
            <a:endParaRPr lang="en-US" dirty="0"/>
          </a:p>
        </p:txBody>
      </p:sp>
    </p:spTree>
    <p:extLst>
      <p:ext uri="{BB962C8B-B14F-4D97-AF65-F5344CB8AC3E}">
        <p14:creationId xmlns:p14="http://schemas.microsoft.com/office/powerpoint/2010/main" val="3058402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GB" sz="2100" b="1" dirty="0"/>
                <a:t>Reviewers Sign-off Sheet</a:t>
              </a:r>
              <a:endParaRPr lang="en-GB" sz="2100" dirty="0"/>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15</a:t>
            </a:fld>
            <a:endParaRPr lang="en-US"/>
          </a:p>
        </p:txBody>
      </p:sp>
      <p:graphicFrame>
        <p:nvGraphicFramePr>
          <p:cNvPr id="5" name="Table 4">
            <a:extLst>
              <a:ext uri="{FF2B5EF4-FFF2-40B4-BE49-F238E27FC236}">
                <a16:creationId xmlns:a16="http://schemas.microsoft.com/office/drawing/2014/main" id="{223DB2B4-9588-2BAC-A496-0B2FC94A5FE5}"/>
              </a:ext>
            </a:extLst>
          </p:cNvPr>
          <p:cNvGraphicFramePr>
            <a:graphicFrameLocks noGrp="1"/>
          </p:cNvGraphicFramePr>
          <p:nvPr>
            <p:extLst>
              <p:ext uri="{D42A27DB-BD31-4B8C-83A1-F6EECF244321}">
                <p14:modId xmlns:p14="http://schemas.microsoft.com/office/powerpoint/2010/main" val="1574099182"/>
              </p:ext>
            </p:extLst>
          </p:nvPr>
        </p:nvGraphicFramePr>
        <p:xfrm>
          <a:off x="508871" y="2701395"/>
          <a:ext cx="11130104" cy="3606084"/>
        </p:xfrm>
        <a:graphic>
          <a:graphicData uri="http://schemas.openxmlformats.org/drawingml/2006/table">
            <a:tbl>
              <a:tblPr firstRow="1" firstCol="1" bandRow="1">
                <a:tableStyleId>{5C22544A-7EE6-4342-B048-85BDC9FD1C3A}</a:tableStyleId>
              </a:tblPr>
              <a:tblGrid>
                <a:gridCol w="3709624">
                  <a:extLst>
                    <a:ext uri="{9D8B030D-6E8A-4147-A177-3AD203B41FA5}">
                      <a16:colId xmlns:a16="http://schemas.microsoft.com/office/drawing/2014/main" val="2426797857"/>
                    </a:ext>
                  </a:extLst>
                </a:gridCol>
                <a:gridCol w="5040047">
                  <a:extLst>
                    <a:ext uri="{9D8B030D-6E8A-4147-A177-3AD203B41FA5}">
                      <a16:colId xmlns:a16="http://schemas.microsoft.com/office/drawing/2014/main" val="921666793"/>
                    </a:ext>
                  </a:extLst>
                </a:gridCol>
                <a:gridCol w="2380433">
                  <a:extLst>
                    <a:ext uri="{9D8B030D-6E8A-4147-A177-3AD203B41FA5}">
                      <a16:colId xmlns:a16="http://schemas.microsoft.com/office/drawing/2014/main" val="2848480151"/>
                    </a:ext>
                  </a:extLst>
                </a:gridCol>
              </a:tblGrid>
              <a:tr h="901521">
                <a:tc>
                  <a:txBody>
                    <a:bodyPr/>
                    <a:lstStyle/>
                    <a:p>
                      <a:r>
                        <a:rPr lang="en-GB" sz="2100" dirty="0">
                          <a:effectLst/>
                        </a:rPr>
                        <a:t>Role and Name </a:t>
                      </a:r>
                      <a:endParaRPr lang="en-GB" sz="2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Organisation</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dirty="0">
                          <a:effectLst/>
                        </a:rPr>
                        <a:t>Date</a:t>
                      </a:r>
                      <a:endParaRPr lang="en-GB" sz="2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8242159"/>
                  </a:ext>
                </a:extLst>
              </a:tr>
              <a:tr h="901521">
                <a:tc>
                  <a:txBody>
                    <a:bodyPr/>
                    <a:lstStyle/>
                    <a:p>
                      <a:r>
                        <a:rPr lang="en-GB" sz="2100" dirty="0">
                          <a:solidFill>
                            <a:schemeClr val="tx1"/>
                          </a:solidFill>
                          <a:effectLst/>
                        </a:rPr>
                        <a:t>IT Lead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100" dirty="0">
                          <a:solidFill>
                            <a:schemeClr val="tx1"/>
                          </a:solidFill>
                          <a:effectLst/>
                        </a:rPr>
                        <a:t>[INSERT]</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dirty="0">
                          <a:solidFill>
                            <a:schemeClr val="tx1"/>
                          </a:solidFill>
                          <a:effectLst/>
                        </a:rPr>
                        <a:t>PSNC</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232544792"/>
                  </a:ext>
                </a:extLst>
              </a:tr>
              <a:tr h="901521">
                <a:tc>
                  <a:txBody>
                    <a:bodyPr/>
                    <a:lstStyle/>
                    <a:p>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715982561"/>
                  </a:ext>
                </a:extLst>
              </a:tr>
              <a:tr h="901521">
                <a:tc>
                  <a:txBody>
                    <a:bodyPr/>
                    <a:lstStyle/>
                    <a:p>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528707420"/>
                  </a:ext>
                </a:extLst>
              </a:tr>
            </a:tbl>
          </a:graphicData>
        </a:graphic>
      </p:graphicFrame>
      <p:sp>
        <p:nvSpPr>
          <p:cNvPr id="10" name="TextBox 9">
            <a:extLst>
              <a:ext uri="{FF2B5EF4-FFF2-40B4-BE49-F238E27FC236}">
                <a16:creationId xmlns:a16="http://schemas.microsoft.com/office/drawing/2014/main" id="{AD099304-8DD5-8F17-C0C0-B3FF47EDD182}"/>
              </a:ext>
            </a:extLst>
          </p:cNvPr>
          <p:cNvSpPr txBox="1"/>
          <p:nvPr/>
        </p:nvSpPr>
        <p:spPr>
          <a:xfrm>
            <a:off x="486794" y="1362567"/>
            <a:ext cx="11174258" cy="1338828"/>
          </a:xfrm>
          <a:prstGeom prst="rect">
            <a:avLst/>
          </a:prstGeom>
          <a:noFill/>
        </p:spPr>
        <p:txBody>
          <a:bodyPr wrap="square" rtlCol="0">
            <a:spAutoFit/>
          </a:bodyPr>
          <a:lstStyle/>
          <a:p>
            <a:r>
              <a:rPr lang="en-GB" sz="2100" dirty="0"/>
              <a:t>For review of the </a:t>
            </a:r>
            <a:r>
              <a:rPr lang="en-GB" sz="2100" b="1" dirty="0"/>
              <a:t>NHS Smoking Cessation Service </a:t>
            </a:r>
            <a:r>
              <a:rPr lang="en-GB" sz="2100" dirty="0"/>
              <a:t>Technical Toolkit version [INSERT]</a:t>
            </a:r>
          </a:p>
          <a:p>
            <a:r>
              <a:rPr lang="en-GB" sz="2100" dirty="0"/>
              <a:t> </a:t>
            </a:r>
          </a:p>
          <a:p>
            <a:r>
              <a:rPr lang="en-GB" sz="2100" dirty="0"/>
              <a:t>The undersigned indicate review of this technical toolkit. </a:t>
            </a:r>
          </a:p>
          <a:p>
            <a:endParaRPr lang="en-US" dirty="0"/>
          </a:p>
        </p:txBody>
      </p:sp>
    </p:spTree>
    <p:extLst>
      <p:ext uri="{BB962C8B-B14F-4D97-AF65-F5344CB8AC3E}">
        <p14:creationId xmlns:p14="http://schemas.microsoft.com/office/powerpoint/2010/main" val="4047574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870F61-FDC8-5E4C-B2CB-4D21E86D90AF}"/>
              </a:ext>
            </a:extLst>
          </p:cNvPr>
          <p:cNvSpPr>
            <a:spLocks noGrp="1"/>
          </p:cNvSpPr>
          <p:nvPr>
            <p:ph type="sldNum" sz="quarter" idx="12"/>
          </p:nvPr>
        </p:nvSpPr>
        <p:spPr/>
        <p:txBody>
          <a:bodyPr/>
          <a:lstStyle/>
          <a:p>
            <a:fld id="{E3622F62-16E7-4744-AE2F-DC725AA31740}" type="slidenum">
              <a:rPr lang="en-US" smtClean="0"/>
              <a:t>16</a:t>
            </a:fld>
            <a:endParaRPr lang="en-US"/>
          </a:p>
        </p:txBody>
      </p:sp>
      <p:grpSp>
        <p:nvGrpSpPr>
          <p:cNvPr id="5" name="Group 4">
            <a:extLst>
              <a:ext uri="{FF2B5EF4-FFF2-40B4-BE49-F238E27FC236}">
                <a16:creationId xmlns:a16="http://schemas.microsoft.com/office/drawing/2014/main" id="{A2FF3736-1577-1743-BCFF-D67470770C30}"/>
              </a:ext>
            </a:extLst>
          </p:cNvPr>
          <p:cNvGrpSpPr/>
          <p:nvPr/>
        </p:nvGrpSpPr>
        <p:grpSpPr>
          <a:xfrm>
            <a:off x="486794" y="376969"/>
            <a:ext cx="6263640" cy="503685"/>
            <a:chOff x="0" y="3910914"/>
            <a:chExt cx="6263640" cy="503685"/>
          </a:xfrm>
        </p:grpSpPr>
        <p:sp>
          <p:nvSpPr>
            <p:cNvPr id="6" name="Rounded Rectangle 5">
              <a:extLst>
                <a:ext uri="{FF2B5EF4-FFF2-40B4-BE49-F238E27FC236}">
                  <a16:creationId xmlns:a16="http://schemas.microsoft.com/office/drawing/2014/main" id="{9BCCD123-E38A-3F4D-8326-7252C6C4FCDA}"/>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7" name="Rounded Rectangle 4">
              <a:extLst>
                <a:ext uri="{FF2B5EF4-FFF2-40B4-BE49-F238E27FC236}">
                  <a16:creationId xmlns:a16="http://schemas.microsoft.com/office/drawing/2014/main" id="{FA9445DC-EDC4-A648-863A-1A2F2336524F}"/>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t>Version history </a:t>
              </a:r>
            </a:p>
          </p:txBody>
        </p:sp>
      </p:grpSp>
      <p:graphicFrame>
        <p:nvGraphicFramePr>
          <p:cNvPr id="8" name="Table 7">
            <a:extLst>
              <a:ext uri="{FF2B5EF4-FFF2-40B4-BE49-F238E27FC236}">
                <a16:creationId xmlns:a16="http://schemas.microsoft.com/office/drawing/2014/main" id="{D36DE042-2CD2-BD49-9046-1654F96B42F0}"/>
              </a:ext>
            </a:extLst>
          </p:cNvPr>
          <p:cNvGraphicFramePr>
            <a:graphicFrameLocks noGrp="1"/>
          </p:cNvGraphicFramePr>
          <p:nvPr>
            <p:extLst>
              <p:ext uri="{D42A27DB-BD31-4B8C-83A1-F6EECF244321}">
                <p14:modId xmlns:p14="http://schemas.microsoft.com/office/powerpoint/2010/main" val="3772035442"/>
              </p:ext>
            </p:extLst>
          </p:nvPr>
        </p:nvGraphicFramePr>
        <p:xfrm>
          <a:off x="486794" y="953474"/>
          <a:ext cx="11075781" cy="3864624"/>
        </p:xfrm>
        <a:graphic>
          <a:graphicData uri="http://schemas.openxmlformats.org/drawingml/2006/table">
            <a:tbl>
              <a:tblPr>
                <a:tableStyleId>{93296810-A885-4BE3-A3E7-6D5BEEA58F35}</a:tableStyleId>
              </a:tblPr>
              <a:tblGrid>
                <a:gridCol w="978300">
                  <a:extLst>
                    <a:ext uri="{9D8B030D-6E8A-4147-A177-3AD203B41FA5}">
                      <a16:colId xmlns:a16="http://schemas.microsoft.com/office/drawing/2014/main" val="561996278"/>
                    </a:ext>
                  </a:extLst>
                </a:gridCol>
                <a:gridCol w="1884854">
                  <a:extLst>
                    <a:ext uri="{9D8B030D-6E8A-4147-A177-3AD203B41FA5}">
                      <a16:colId xmlns:a16="http://schemas.microsoft.com/office/drawing/2014/main" val="421990488"/>
                    </a:ext>
                  </a:extLst>
                </a:gridCol>
                <a:gridCol w="8212627">
                  <a:extLst>
                    <a:ext uri="{9D8B030D-6E8A-4147-A177-3AD203B41FA5}">
                      <a16:colId xmlns:a16="http://schemas.microsoft.com/office/drawing/2014/main" val="139347525"/>
                    </a:ext>
                  </a:extLst>
                </a:gridCol>
              </a:tblGrid>
              <a:tr h="192884">
                <a:tc>
                  <a:txBody>
                    <a:bodyPr/>
                    <a:lstStyle/>
                    <a:p>
                      <a:pPr algn="ctr" fontAlgn="t"/>
                      <a:r>
                        <a:rPr lang="en-GB" sz="1400" b="1" u="none" strike="noStrike" dirty="0">
                          <a:effectLst/>
                        </a:rPr>
                        <a:t>Version</a:t>
                      </a:r>
                      <a:endParaRPr lang="en-GB" sz="1400" b="1" i="0" u="none" strike="noStrike" dirty="0">
                        <a:solidFill>
                          <a:srgbClr val="000000"/>
                        </a:solidFill>
                        <a:effectLst/>
                        <a:latin typeface="ArialMT"/>
                      </a:endParaRPr>
                    </a:p>
                  </a:txBody>
                  <a:tcPr marL="9041" marR="9041" marT="9041" marB="0"/>
                </a:tc>
                <a:tc>
                  <a:txBody>
                    <a:bodyPr/>
                    <a:lstStyle/>
                    <a:p>
                      <a:pPr algn="ctr" fontAlgn="t"/>
                      <a:r>
                        <a:rPr lang="en-GB" sz="1400" b="1" u="none" strike="noStrike" dirty="0">
                          <a:effectLst/>
                          <a:latin typeface="+mn-lt"/>
                        </a:rPr>
                        <a:t>Date</a:t>
                      </a:r>
                      <a:endParaRPr lang="en-GB" sz="1400" b="1" i="0" u="none" strike="noStrike" dirty="0">
                        <a:solidFill>
                          <a:srgbClr val="000000"/>
                        </a:solidFill>
                        <a:effectLst/>
                        <a:latin typeface="+mn-lt"/>
                      </a:endParaRPr>
                    </a:p>
                  </a:txBody>
                  <a:tcPr marL="9041" marR="9041" marT="9041" marB="0"/>
                </a:tc>
                <a:tc>
                  <a:txBody>
                    <a:bodyPr/>
                    <a:lstStyle/>
                    <a:p>
                      <a:pPr algn="l" fontAlgn="t"/>
                      <a:r>
                        <a:rPr lang="en-GB" sz="1400" b="1" u="none" strike="noStrike" dirty="0">
                          <a:effectLst/>
                          <a:latin typeface="+mn-lt"/>
                        </a:rPr>
                        <a:t>Rationale</a:t>
                      </a:r>
                      <a:endParaRPr lang="en-GB" sz="1400" b="1" i="0" u="none" strike="noStrike" dirty="0">
                        <a:solidFill>
                          <a:srgbClr val="000000"/>
                        </a:solidFill>
                        <a:effectLst/>
                        <a:latin typeface="+mn-lt"/>
                      </a:endParaRPr>
                    </a:p>
                  </a:txBody>
                  <a:tcPr marL="9041" marR="9041" marT="9041" marB="0"/>
                </a:tc>
                <a:extLst>
                  <a:ext uri="{0D108BD9-81ED-4DB2-BD59-A6C34878D82A}">
                    <a16:rowId xmlns:a16="http://schemas.microsoft.com/office/drawing/2014/main" val="565631647"/>
                  </a:ext>
                </a:extLst>
              </a:tr>
              <a:tr h="192884">
                <a:tc rowSpan="2">
                  <a:txBody>
                    <a:bodyPr/>
                    <a:lstStyle/>
                    <a:p>
                      <a:pPr algn="ctr" fontAlgn="t"/>
                      <a:r>
                        <a:rPr lang="en-GB" sz="1400" u="none" strike="noStrike" dirty="0">
                          <a:effectLst/>
                        </a:rPr>
                        <a:t>1.0</a:t>
                      </a:r>
                      <a:endParaRPr lang="en-GB" sz="1400" b="0" i="0" u="none" strike="noStrike" dirty="0">
                        <a:solidFill>
                          <a:srgbClr val="000000"/>
                        </a:solidFill>
                        <a:effectLst/>
                        <a:latin typeface="ArialMT"/>
                      </a:endParaRPr>
                    </a:p>
                  </a:txBody>
                  <a:tcPr marL="9041" marR="9041" marT="9041" marB="0"/>
                </a:tc>
                <a:tc>
                  <a:txBody>
                    <a:bodyPr/>
                    <a:lstStyle/>
                    <a:p>
                      <a:pPr algn="ctr" fontAlgn="t"/>
                      <a:r>
                        <a:rPr lang="en-GB" sz="1400" u="none" strike="noStrike" dirty="0">
                          <a:effectLst/>
                          <a:latin typeface="+mn-lt"/>
                        </a:rPr>
                        <a:t>03-March-22</a:t>
                      </a:r>
                      <a:endParaRPr lang="en-GB" sz="1400" b="0" i="0" u="none" strike="noStrike" dirty="0">
                        <a:solidFill>
                          <a:srgbClr val="000000"/>
                        </a:solidFill>
                        <a:effectLst/>
                        <a:latin typeface="+mn-lt"/>
                      </a:endParaRPr>
                    </a:p>
                  </a:txBody>
                  <a:tcPr marL="9041" marR="9041" marT="9041" marB="0"/>
                </a:tc>
                <a:tc>
                  <a:txBody>
                    <a:bodyPr/>
                    <a:lstStyle/>
                    <a:p>
                      <a:pPr algn="l" fontAlgn="t"/>
                      <a:r>
                        <a:rPr lang="en-GB" sz="1400" u="none" strike="noStrike" dirty="0">
                          <a:effectLst/>
                          <a:latin typeface="+mn-lt"/>
                        </a:rPr>
                        <a:t>First draft, Claire Hobbs, NHSEI </a:t>
                      </a:r>
                      <a:endParaRPr lang="en-GB" sz="1400" b="0" i="0" u="none" strike="noStrike" dirty="0">
                        <a:solidFill>
                          <a:srgbClr val="000000"/>
                        </a:solidFill>
                        <a:effectLst/>
                        <a:latin typeface="+mn-lt"/>
                      </a:endParaRPr>
                    </a:p>
                  </a:txBody>
                  <a:tcPr marL="9041" marR="9041" marT="9041" marB="0"/>
                </a:tc>
                <a:extLst>
                  <a:ext uri="{0D108BD9-81ED-4DB2-BD59-A6C34878D82A}">
                    <a16:rowId xmlns:a16="http://schemas.microsoft.com/office/drawing/2014/main" val="518378018"/>
                  </a:ext>
                </a:extLst>
              </a:tr>
              <a:tr h="192884">
                <a:tc vMerge="1">
                  <a:txBody>
                    <a:bodyPr/>
                    <a:lstStyle/>
                    <a:p>
                      <a:endParaRPr lang="en-US"/>
                    </a:p>
                  </a:txBody>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400" u="none" strike="noStrike" dirty="0">
                          <a:effectLst/>
                          <a:latin typeface="+mn-lt"/>
                        </a:rPr>
                        <a:t>05-March-22</a:t>
                      </a:r>
                      <a:endParaRPr lang="en-GB" sz="1400" b="0" i="0" u="none" strike="noStrike" dirty="0">
                        <a:solidFill>
                          <a:srgbClr val="000000"/>
                        </a:solidFill>
                        <a:effectLst/>
                        <a:latin typeface="+mn-lt"/>
                      </a:endParaRPr>
                    </a:p>
                  </a:txBody>
                  <a:tcPr marL="9041" marR="9041" marT="9041"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u="none" strike="noStrike" dirty="0">
                          <a:effectLst/>
                          <a:latin typeface="+mn-lt"/>
                        </a:rPr>
                        <a:t>Review by Libby Pink, NHSEI </a:t>
                      </a:r>
                      <a:endParaRPr lang="en-GB" sz="1400" b="0" i="0" u="none" strike="noStrike" dirty="0">
                        <a:solidFill>
                          <a:srgbClr val="000000"/>
                        </a:solidFill>
                        <a:effectLst/>
                        <a:latin typeface="+mn-lt"/>
                      </a:endParaRPr>
                    </a:p>
                  </a:txBody>
                  <a:tcPr marL="9041" marR="9041" marT="9041" marB="0"/>
                </a:tc>
                <a:extLst>
                  <a:ext uri="{0D108BD9-81ED-4DB2-BD59-A6C34878D82A}">
                    <a16:rowId xmlns:a16="http://schemas.microsoft.com/office/drawing/2014/main" val="2816366399"/>
                  </a:ext>
                </a:extLst>
              </a:tr>
              <a:tr h="204939">
                <a:tc>
                  <a:txBody>
                    <a:bodyPr/>
                    <a:lstStyle/>
                    <a:p>
                      <a:pPr marL="0" algn="ctr" defTabSz="914400" rtl="0" eaLnBrk="1" fontAlgn="t" latinLnBrk="0" hangingPunct="1"/>
                      <a:endParaRPr lang="en-GB" sz="1400" u="none" strike="noStrike" kern="1200" dirty="0">
                        <a:solidFill>
                          <a:schemeClr val="dk1"/>
                        </a:solidFill>
                        <a:effectLst/>
                        <a:latin typeface="+mn-lt"/>
                        <a:ea typeface="+mn-ea"/>
                        <a:cs typeface="+mn-cs"/>
                      </a:endParaRPr>
                    </a:p>
                  </a:txBody>
                  <a:tcPr marL="9041" marR="9041" marT="9041"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400" u="none" strike="noStrike" dirty="0">
                          <a:effectLst/>
                          <a:latin typeface="+mn-lt"/>
                        </a:rPr>
                        <a:t>04-March-22</a:t>
                      </a:r>
                      <a:endParaRPr lang="en-GB" sz="1400" b="0" i="0" u="none" strike="noStrike" dirty="0">
                        <a:solidFill>
                          <a:srgbClr val="000000"/>
                        </a:solidFill>
                        <a:effectLst/>
                        <a:latin typeface="+mn-lt"/>
                      </a:endParaRPr>
                    </a:p>
                  </a:txBody>
                  <a:tcPr marL="9041" marR="9041" marT="9041"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u="none" strike="noStrike" dirty="0">
                          <a:effectLst/>
                          <a:latin typeface="+mn-lt"/>
                        </a:rPr>
                        <a:t>Review by Fleur Bradley, NHS Digital</a:t>
                      </a:r>
                      <a:endParaRPr lang="en-GB" sz="1400" b="0" i="0" u="none" strike="noStrike" dirty="0">
                        <a:solidFill>
                          <a:srgbClr val="000000"/>
                        </a:solidFill>
                        <a:effectLst/>
                        <a:latin typeface="+mn-lt"/>
                      </a:endParaRPr>
                    </a:p>
                  </a:txBody>
                  <a:tcPr marL="9041" marR="9041" marT="9041" marB="0"/>
                </a:tc>
                <a:extLst>
                  <a:ext uri="{0D108BD9-81ED-4DB2-BD59-A6C34878D82A}">
                    <a16:rowId xmlns:a16="http://schemas.microsoft.com/office/drawing/2014/main" val="991428940"/>
                  </a:ext>
                </a:extLst>
              </a:tr>
              <a:tr h="204939">
                <a:tc>
                  <a:txBody>
                    <a:bodyPr/>
                    <a:lstStyle/>
                    <a:p>
                      <a:pPr marL="0" algn="ctr" defTabSz="914400" rtl="0" eaLnBrk="1" fontAlgn="t" latinLnBrk="0" hangingPunct="1"/>
                      <a:r>
                        <a:rPr lang="en-GB" sz="1400" u="none" strike="noStrike" kern="1200" dirty="0">
                          <a:solidFill>
                            <a:schemeClr val="dk1"/>
                          </a:solidFill>
                          <a:effectLst/>
                          <a:latin typeface="+mn-lt"/>
                          <a:ea typeface="+mn-ea"/>
                          <a:cs typeface="+mn-cs"/>
                        </a:rPr>
                        <a:t>1.1</a:t>
                      </a:r>
                    </a:p>
                  </a:txBody>
                  <a:tcPr marL="9041" marR="9041" marT="9041" marB="0"/>
                </a:tc>
                <a:tc>
                  <a:txBody>
                    <a:bodyPr/>
                    <a:lstStyle/>
                    <a:p>
                      <a:pPr algn="ctr" fontAlgn="t"/>
                      <a:r>
                        <a:rPr lang="en-GB" sz="1400" b="0" i="0" u="none" strike="noStrike" dirty="0">
                          <a:solidFill>
                            <a:srgbClr val="000000"/>
                          </a:solidFill>
                          <a:effectLst/>
                          <a:latin typeface="+mn-lt"/>
                        </a:rPr>
                        <a:t>12-April-22</a:t>
                      </a:r>
                    </a:p>
                  </a:txBody>
                  <a:tcPr marL="9041" marR="9041" marT="9041"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mn-lt"/>
                        </a:rPr>
                        <a:t>Further revisions</a:t>
                      </a:r>
                    </a:p>
                  </a:txBody>
                  <a:tcPr marL="9041" marR="9041" marT="9041" marB="0"/>
                </a:tc>
                <a:extLst>
                  <a:ext uri="{0D108BD9-81ED-4DB2-BD59-A6C34878D82A}">
                    <a16:rowId xmlns:a16="http://schemas.microsoft.com/office/drawing/2014/main" val="3901053409"/>
                  </a:ext>
                </a:extLst>
              </a:tr>
              <a:tr h="1145710">
                <a:tc>
                  <a:txBody>
                    <a:bodyPr/>
                    <a:lstStyle/>
                    <a:p>
                      <a:pPr algn="ctr" fontAlgn="t"/>
                      <a:r>
                        <a:rPr lang="en-GB" sz="1400" u="none" strike="noStrike" dirty="0">
                          <a:solidFill>
                            <a:srgbClr val="FF0000"/>
                          </a:solidFill>
                          <a:effectLst/>
                        </a:rPr>
                        <a:t>1.21</a:t>
                      </a:r>
                      <a:endParaRPr lang="en-GB" sz="1400" b="0" i="0" u="none" strike="noStrike" dirty="0">
                        <a:solidFill>
                          <a:srgbClr val="FF0000"/>
                        </a:solidFill>
                        <a:effectLst/>
                        <a:latin typeface="ArialMT"/>
                      </a:endParaRPr>
                    </a:p>
                  </a:txBody>
                  <a:tcPr marL="9041" marR="9041" marT="9041" marB="0"/>
                </a:tc>
                <a:tc>
                  <a:txBody>
                    <a:bodyPr/>
                    <a:lstStyle/>
                    <a:p>
                      <a:pPr algn="ctr" fontAlgn="t"/>
                      <a:r>
                        <a:rPr lang="en-GB" sz="1400" b="0" i="0" u="none" strike="noStrike" dirty="0">
                          <a:solidFill>
                            <a:srgbClr val="FF0000"/>
                          </a:solidFill>
                          <a:effectLst/>
                          <a:latin typeface="+mn-lt"/>
                        </a:rPr>
                        <a:t>29-May-22</a:t>
                      </a:r>
                    </a:p>
                  </a:txBody>
                  <a:tcPr marL="9041" marR="9041" marT="9041" marB="0"/>
                </a:tc>
                <a:tc>
                  <a:txBody>
                    <a:bodyPr/>
                    <a:lstStyle/>
                    <a:p>
                      <a:pPr algn="l" fontAlgn="t"/>
                      <a:r>
                        <a:rPr lang="en-GB" sz="1400" b="0" i="0" u="none" strike="noStrike" dirty="0">
                          <a:solidFill>
                            <a:srgbClr val="FF0000"/>
                          </a:solidFill>
                          <a:effectLst/>
                          <a:latin typeface="+mn-lt"/>
                        </a:rPr>
                        <a:t>Further revisions including comments from PSNC IT and PSNC services</a:t>
                      </a:r>
                    </a:p>
                  </a:txBody>
                  <a:tcPr marL="9041" marR="9041" marT="9041" marB="0"/>
                </a:tc>
                <a:extLst>
                  <a:ext uri="{0D108BD9-81ED-4DB2-BD59-A6C34878D82A}">
                    <a16:rowId xmlns:a16="http://schemas.microsoft.com/office/drawing/2014/main" val="1392732186"/>
                  </a:ext>
                </a:extLst>
              </a:tr>
              <a:tr h="529828">
                <a:tc>
                  <a:txBody>
                    <a:bodyPr/>
                    <a:lstStyle/>
                    <a:p>
                      <a:pPr algn="ctr" fontAlgn="t"/>
                      <a:r>
                        <a:rPr lang="en-GB" sz="1400" u="none" strike="noStrike" dirty="0">
                          <a:effectLst/>
                        </a:rPr>
                        <a:t>1.3</a:t>
                      </a:r>
                      <a:endParaRPr lang="en-GB" sz="1400" b="0" i="0" u="none" strike="noStrike" dirty="0">
                        <a:solidFill>
                          <a:srgbClr val="000000"/>
                        </a:solidFill>
                        <a:effectLst/>
                        <a:latin typeface="ArialMT"/>
                      </a:endParaRPr>
                    </a:p>
                  </a:txBody>
                  <a:tcPr marL="9041" marR="9041" marT="9041" marB="0"/>
                </a:tc>
                <a:tc>
                  <a:txBody>
                    <a:bodyPr/>
                    <a:lstStyle/>
                    <a:p>
                      <a:pPr algn="ctr" fontAlgn="t"/>
                      <a:endParaRPr lang="en-GB" sz="1400" b="0" i="0" u="none" strike="noStrike" dirty="0">
                        <a:solidFill>
                          <a:srgbClr val="000000"/>
                        </a:solidFill>
                        <a:effectLst/>
                        <a:latin typeface="+mn-lt"/>
                      </a:endParaRPr>
                    </a:p>
                  </a:txBody>
                  <a:tcPr marL="9041" marR="9041" marT="9041" marB="0"/>
                </a:tc>
                <a:tc>
                  <a:txBody>
                    <a:bodyPr/>
                    <a:lstStyle/>
                    <a:p>
                      <a:pPr algn="l" fontAlgn="t"/>
                      <a:endParaRPr lang="en-GB" sz="1400" b="0" i="0" u="none" strike="noStrike" dirty="0">
                        <a:solidFill>
                          <a:srgbClr val="000000"/>
                        </a:solidFill>
                        <a:effectLst/>
                        <a:latin typeface="+mn-lt"/>
                      </a:endParaRPr>
                    </a:p>
                  </a:txBody>
                  <a:tcPr marL="9041" marR="9041" marT="9041" marB="0"/>
                </a:tc>
                <a:extLst>
                  <a:ext uri="{0D108BD9-81ED-4DB2-BD59-A6C34878D82A}">
                    <a16:rowId xmlns:a16="http://schemas.microsoft.com/office/drawing/2014/main" val="644408642"/>
                  </a:ext>
                </a:extLst>
              </a:tr>
              <a:tr h="192884">
                <a:tc rowSpan="2">
                  <a:txBody>
                    <a:bodyPr/>
                    <a:lstStyle/>
                    <a:p>
                      <a:pPr algn="ctr" fontAlgn="t"/>
                      <a:r>
                        <a:rPr lang="en-GB" sz="1400" u="none" strike="noStrike" dirty="0">
                          <a:effectLst/>
                        </a:rPr>
                        <a:t>1.4</a:t>
                      </a:r>
                      <a:endParaRPr lang="en-GB" sz="1400" b="0" i="0" u="none" strike="noStrike" dirty="0">
                        <a:solidFill>
                          <a:srgbClr val="000000"/>
                        </a:solidFill>
                        <a:effectLst/>
                        <a:latin typeface="ArialMT"/>
                      </a:endParaRPr>
                    </a:p>
                  </a:txBody>
                  <a:tcPr marL="9041" marR="9041" marT="9041" marB="0"/>
                </a:tc>
                <a:tc>
                  <a:txBody>
                    <a:bodyPr/>
                    <a:lstStyle/>
                    <a:p>
                      <a:pPr algn="ctr" fontAlgn="t"/>
                      <a:endParaRPr lang="en-GB" sz="1400" b="0" i="0" u="none" strike="noStrike" dirty="0">
                        <a:solidFill>
                          <a:srgbClr val="000000"/>
                        </a:solidFill>
                        <a:effectLst/>
                        <a:latin typeface="+mn-lt"/>
                      </a:endParaRPr>
                    </a:p>
                  </a:txBody>
                  <a:tcPr marL="9041" marR="9041" marT="9041" marB="0"/>
                </a:tc>
                <a:tc>
                  <a:txBody>
                    <a:bodyPr/>
                    <a:lstStyle/>
                    <a:p>
                      <a:pPr algn="l" fontAlgn="t"/>
                      <a:endParaRPr lang="en-GB" sz="1400" b="0" i="0" u="none" strike="noStrike" dirty="0">
                        <a:solidFill>
                          <a:srgbClr val="000000"/>
                        </a:solidFill>
                        <a:effectLst/>
                        <a:latin typeface="+mn-lt"/>
                      </a:endParaRPr>
                    </a:p>
                  </a:txBody>
                  <a:tcPr marL="9041" marR="9041" marT="9041" marB="0"/>
                </a:tc>
                <a:extLst>
                  <a:ext uri="{0D108BD9-81ED-4DB2-BD59-A6C34878D82A}">
                    <a16:rowId xmlns:a16="http://schemas.microsoft.com/office/drawing/2014/main" val="4263481566"/>
                  </a:ext>
                </a:extLst>
              </a:tr>
              <a:tr h="409878">
                <a:tc vMerge="1">
                  <a:txBody>
                    <a:bodyPr/>
                    <a:lstStyle/>
                    <a:p>
                      <a:endParaRPr lang="en-US"/>
                    </a:p>
                  </a:txBody>
                  <a:tcPr/>
                </a:tc>
                <a:tc>
                  <a:txBody>
                    <a:bodyPr/>
                    <a:lstStyle/>
                    <a:p>
                      <a:pPr algn="ctr" fontAlgn="t"/>
                      <a:endParaRPr lang="en-GB" sz="1400" b="0" i="0" u="none" strike="noStrike" dirty="0">
                        <a:solidFill>
                          <a:srgbClr val="000000"/>
                        </a:solidFill>
                        <a:effectLst/>
                        <a:latin typeface="+mn-lt"/>
                      </a:endParaRPr>
                    </a:p>
                  </a:txBody>
                  <a:tcPr marL="9041" marR="9041" marT="9041" marB="0"/>
                </a:tc>
                <a:tc>
                  <a:txBody>
                    <a:bodyPr/>
                    <a:lstStyle/>
                    <a:p>
                      <a:pPr algn="l" fontAlgn="t"/>
                      <a:endParaRPr lang="en-GB" sz="1400" b="0" i="0" u="none" strike="noStrike" dirty="0">
                        <a:solidFill>
                          <a:srgbClr val="000000"/>
                        </a:solidFill>
                        <a:effectLst/>
                        <a:latin typeface="+mn-lt"/>
                      </a:endParaRPr>
                    </a:p>
                  </a:txBody>
                  <a:tcPr marL="9041" marR="9041" marT="9041" marB="0"/>
                </a:tc>
                <a:extLst>
                  <a:ext uri="{0D108BD9-81ED-4DB2-BD59-A6C34878D82A}">
                    <a16:rowId xmlns:a16="http://schemas.microsoft.com/office/drawing/2014/main" val="467561019"/>
                  </a:ext>
                </a:extLst>
              </a:tr>
              <a:tr h="73979">
                <a:tc>
                  <a:txBody>
                    <a:bodyPr/>
                    <a:lstStyle/>
                    <a:p>
                      <a:pPr algn="ctr" fontAlgn="t"/>
                      <a:r>
                        <a:rPr lang="en-GB" sz="1400" u="none" strike="noStrike" dirty="0">
                          <a:effectLst/>
                          <a:latin typeface="+mn-lt"/>
                        </a:rPr>
                        <a:t>1.5</a:t>
                      </a:r>
                      <a:endParaRPr lang="en-GB" sz="1400" b="0" i="0" u="none" strike="noStrike" dirty="0">
                        <a:solidFill>
                          <a:srgbClr val="000000"/>
                        </a:solidFill>
                        <a:effectLst/>
                        <a:latin typeface="+mn-lt"/>
                      </a:endParaRPr>
                    </a:p>
                  </a:txBody>
                  <a:tcPr marL="9041" marR="9041" marT="9041" marB="0"/>
                </a:tc>
                <a:tc>
                  <a:txBody>
                    <a:bodyPr/>
                    <a:lstStyle/>
                    <a:p>
                      <a:pPr algn="ctr" fontAlgn="t"/>
                      <a:endParaRPr lang="en-GB" sz="1400" b="0" i="0" u="none" strike="noStrike" dirty="0">
                        <a:solidFill>
                          <a:srgbClr val="000000"/>
                        </a:solidFill>
                        <a:effectLst/>
                        <a:latin typeface="+mn-lt"/>
                      </a:endParaRPr>
                    </a:p>
                  </a:txBody>
                  <a:tcPr marL="9041" marR="9041" marT="9041" marB="0"/>
                </a:tc>
                <a:tc>
                  <a:txBody>
                    <a:bodyPr/>
                    <a:lstStyle/>
                    <a:p>
                      <a:pPr algn="l" fontAlgn="t"/>
                      <a:endParaRPr lang="en-GB" sz="1400" u="none" strike="noStrike" kern="1200" dirty="0">
                        <a:solidFill>
                          <a:schemeClr val="dk1"/>
                        </a:solidFill>
                        <a:effectLst/>
                        <a:latin typeface="+mn-lt"/>
                        <a:ea typeface="+mn-ea"/>
                        <a:cs typeface="+mn-cs"/>
                      </a:endParaRPr>
                    </a:p>
                  </a:txBody>
                  <a:tcPr marL="9041" marR="9041" marT="9041" marB="0"/>
                </a:tc>
                <a:extLst>
                  <a:ext uri="{0D108BD9-81ED-4DB2-BD59-A6C34878D82A}">
                    <a16:rowId xmlns:a16="http://schemas.microsoft.com/office/drawing/2014/main" val="1679556404"/>
                  </a:ext>
                </a:extLst>
              </a:tr>
              <a:tr h="73979">
                <a:tc>
                  <a:txBody>
                    <a:bodyPr/>
                    <a:lstStyle/>
                    <a:p>
                      <a:pPr algn="ctr" fontAlgn="t"/>
                      <a:r>
                        <a:rPr lang="en-GB" sz="1400" b="0" i="0" u="none" strike="noStrike" dirty="0">
                          <a:solidFill>
                            <a:srgbClr val="000000"/>
                          </a:solidFill>
                          <a:effectLst/>
                          <a:latin typeface="+mn-lt"/>
                        </a:rPr>
                        <a:t>1.6</a:t>
                      </a:r>
                    </a:p>
                  </a:txBody>
                  <a:tcPr marL="9041" marR="9041" marT="9041" marB="0"/>
                </a:tc>
                <a:tc>
                  <a:txBody>
                    <a:bodyPr/>
                    <a:lstStyle/>
                    <a:p>
                      <a:pPr algn="ctr" fontAlgn="t"/>
                      <a:endParaRPr lang="en-GB" sz="1400" b="0" i="0" u="none" strike="noStrike" dirty="0">
                        <a:solidFill>
                          <a:srgbClr val="000000"/>
                        </a:solidFill>
                        <a:effectLst/>
                        <a:latin typeface="+mn-lt"/>
                      </a:endParaRPr>
                    </a:p>
                  </a:txBody>
                  <a:tcPr marL="9041" marR="9041" marT="9041" marB="0"/>
                </a:tc>
                <a:tc>
                  <a:txBody>
                    <a:bodyPr/>
                    <a:lstStyle/>
                    <a:p>
                      <a:pPr algn="l" fontAlgn="t"/>
                      <a:endParaRPr lang="en-GB" sz="1400" u="none" strike="noStrike" kern="1200" dirty="0">
                        <a:solidFill>
                          <a:schemeClr val="dk1"/>
                        </a:solidFill>
                        <a:effectLst/>
                        <a:latin typeface="+mn-lt"/>
                        <a:ea typeface="+mn-ea"/>
                        <a:cs typeface="+mn-cs"/>
                      </a:endParaRPr>
                    </a:p>
                  </a:txBody>
                  <a:tcPr marL="9041" marR="9041" marT="9041" marB="0"/>
                </a:tc>
                <a:extLst>
                  <a:ext uri="{0D108BD9-81ED-4DB2-BD59-A6C34878D82A}">
                    <a16:rowId xmlns:a16="http://schemas.microsoft.com/office/drawing/2014/main" val="3623261785"/>
                  </a:ext>
                </a:extLst>
              </a:tr>
            </a:tbl>
          </a:graphicData>
        </a:graphic>
      </p:graphicFrame>
    </p:spTree>
    <p:extLst>
      <p:ext uri="{BB962C8B-B14F-4D97-AF65-F5344CB8AC3E}">
        <p14:creationId xmlns:p14="http://schemas.microsoft.com/office/powerpoint/2010/main" val="62577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rmAutofit lnSpcReduction="10000"/>
          </a:bodyPr>
          <a:lstStyle/>
          <a:p>
            <a:pPr marL="0" indent="0">
              <a:buNone/>
            </a:pPr>
            <a:r>
              <a:rPr lang="en-GB" sz="2600" dirty="0"/>
              <a:t>This Smoking Cessation Service (SCS) technical toolkit is designed to provide a high-level overview of the technical components required to deliver </a:t>
            </a:r>
            <a:r>
              <a:rPr lang="en-GB" sz="2600" dirty="0">
                <a:solidFill>
                  <a:srgbClr val="7030A0"/>
                </a:solidFill>
              </a:rPr>
              <a:t>the</a:t>
            </a:r>
            <a:r>
              <a:rPr lang="en-GB" sz="2600" dirty="0"/>
              <a:t> SCS. It should be read in conjunction with the </a:t>
            </a:r>
            <a:r>
              <a:rPr lang="en-GB" sz="2600" dirty="0">
                <a:hlinkClick r:id="rId5"/>
              </a:rPr>
              <a:t>NHS Smoking Cessation Service (SCS) Service Specification</a:t>
            </a:r>
            <a:r>
              <a:rPr lang="en-GB" sz="2600" dirty="0"/>
              <a:t>. </a:t>
            </a:r>
          </a:p>
          <a:p>
            <a:pPr marL="0" indent="0">
              <a:buNone/>
            </a:pPr>
            <a:endParaRPr lang="en-GB" sz="2600" dirty="0"/>
          </a:p>
          <a:p>
            <a:pPr marL="0" indent="0">
              <a:buNone/>
            </a:pPr>
            <a:r>
              <a:rPr lang="en-GB" sz="2600" dirty="0"/>
              <a:t>The toolkit includes: </a:t>
            </a:r>
          </a:p>
          <a:p>
            <a:r>
              <a:rPr lang="en-GB" sz="2600" dirty="0">
                <a:solidFill>
                  <a:srgbClr val="7030A0"/>
                </a:solidFill>
              </a:rPr>
              <a:t>a</a:t>
            </a:r>
            <a:r>
              <a:rPr lang="en-GB" sz="2600" dirty="0"/>
              <a:t> technical flow diagram for the SCS </a:t>
            </a:r>
          </a:p>
          <a:p>
            <a:r>
              <a:rPr lang="en-GB" sz="2600" dirty="0"/>
              <a:t>details of the </a:t>
            </a:r>
            <a:r>
              <a:rPr lang="en-GB" sz="2600" b="1" dirty="0"/>
              <a:t>essential</a:t>
            </a:r>
            <a:r>
              <a:rPr lang="en-GB" sz="2600" dirty="0"/>
              <a:t> technical components that system suppliers </a:t>
            </a:r>
            <a:r>
              <a:rPr lang="en-GB" sz="2600" u="sng" dirty="0"/>
              <a:t>must</a:t>
            </a:r>
            <a:r>
              <a:rPr lang="en-GB" sz="2600" dirty="0"/>
              <a:t> have in place to deliver the live service </a:t>
            </a:r>
          </a:p>
          <a:p>
            <a:r>
              <a:rPr lang="en-US" sz="2600" b="1" dirty="0"/>
              <a:t>required </a:t>
            </a:r>
            <a:r>
              <a:rPr lang="en-US" sz="2600" dirty="0"/>
              <a:t>future technical components </a:t>
            </a:r>
          </a:p>
          <a:p>
            <a:r>
              <a:rPr lang="en-US" sz="2600" b="1" dirty="0"/>
              <a:t>desirable</a:t>
            </a:r>
            <a:r>
              <a:rPr lang="en-US" sz="2600" dirty="0"/>
              <a:t> technical components </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2</a:t>
            </a:fld>
            <a:endParaRPr lang="en-US"/>
          </a:p>
        </p:txBody>
      </p:sp>
      <p:sp>
        <p:nvSpPr>
          <p:cNvPr id="5" name="TextBox 4">
            <a:extLst>
              <a:ext uri="{FF2B5EF4-FFF2-40B4-BE49-F238E27FC236}">
                <a16:creationId xmlns:a16="http://schemas.microsoft.com/office/drawing/2014/main" id="{3AE8D729-24D7-3649-91F2-A293235F3776}"/>
              </a:ext>
            </a:extLst>
          </p:cNvPr>
          <p:cNvSpPr txBox="1"/>
          <p:nvPr/>
        </p:nvSpPr>
        <p:spPr>
          <a:xfrm>
            <a:off x="481527" y="455779"/>
            <a:ext cx="3616150" cy="4616648"/>
          </a:xfrm>
          <a:prstGeom prst="rect">
            <a:avLst/>
          </a:prstGeom>
          <a:noFill/>
        </p:spPr>
        <p:txBody>
          <a:bodyPr wrap="square" rtlCol="0">
            <a:spAutoFit/>
          </a:bodyPr>
          <a:lstStyle/>
          <a:p>
            <a:r>
              <a:rPr lang="en-US" sz="4200" b="1" dirty="0">
                <a:solidFill>
                  <a:schemeClr val="bg1"/>
                </a:solidFill>
                <a:latin typeface="Arial" panose="020B0604020202020204" pitchFamily="34" charset="0"/>
                <a:ea typeface="+mj-ea"/>
                <a:cs typeface="Arial" panose="020B0604020202020204" pitchFamily="34" charset="0"/>
              </a:rPr>
              <a:t>NHS </a:t>
            </a:r>
            <a:r>
              <a:rPr lang="en-GB" sz="4200" b="1" dirty="0">
                <a:solidFill>
                  <a:schemeClr val="bg1"/>
                </a:solidFill>
                <a:latin typeface="Arial" panose="020B0604020202020204" pitchFamily="34" charset="0"/>
                <a:ea typeface="+mj-ea"/>
                <a:cs typeface="Arial" panose="020B0604020202020204" pitchFamily="34" charset="0"/>
              </a:rPr>
              <a:t>Smoking Cessation Service (SCS) </a:t>
            </a:r>
          </a:p>
          <a:p>
            <a:r>
              <a:rPr lang="en-US" sz="4200" b="1" dirty="0">
                <a:solidFill>
                  <a:schemeClr val="bg1"/>
                </a:solidFill>
                <a:latin typeface="Arial" panose="020B0604020202020204" pitchFamily="34" charset="0"/>
                <a:ea typeface="+mj-ea"/>
                <a:cs typeface="Arial" panose="020B0604020202020204" pitchFamily="34" charset="0"/>
              </a:rPr>
              <a:t>Toolkit</a:t>
            </a:r>
          </a:p>
          <a:p>
            <a:r>
              <a:rPr lang="en-US" sz="4200" b="1" dirty="0">
                <a:solidFill>
                  <a:schemeClr val="bg1"/>
                </a:solidFill>
                <a:latin typeface="Arial" panose="020B0604020202020204" pitchFamily="34" charset="0"/>
                <a:ea typeface="+mj-ea"/>
                <a:cs typeface="Arial" panose="020B0604020202020204" pitchFamily="34" charset="0"/>
              </a:rPr>
              <a:t>Overview</a:t>
            </a: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6"/>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97448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rmAutofit/>
          </a:bodyPr>
          <a:lstStyle/>
          <a:p>
            <a:pPr marL="0" indent="0">
              <a:buNone/>
            </a:pPr>
            <a:r>
              <a:rPr lang="en-GB" sz="2400" dirty="0"/>
              <a:t>The Smoking Cessation Service is an advanced service for community pharmacy contractors. As an advanced service, community pharmacy contractors can choose whether to provide it.</a:t>
            </a:r>
          </a:p>
          <a:p>
            <a:pPr marL="0" indent="0">
              <a:buNone/>
            </a:pPr>
            <a:endParaRPr lang="en-GB" sz="2400" dirty="0">
              <a:solidFill>
                <a:srgbClr val="FF0000"/>
              </a:solidFill>
            </a:endParaRPr>
          </a:p>
          <a:p>
            <a:pPr marL="0" indent="0">
              <a:buNone/>
            </a:pPr>
            <a:r>
              <a:rPr lang="en-GB" sz="2400" dirty="0"/>
              <a:t>The SCS has been designed to enable NHS trusts to undertake a transfer of care on patient discharge, referring patients to a community pharmacy of their choice to continue their smoking cessation treatment.</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3</a:t>
            </a:fld>
            <a:endParaRPr lang="en-US"/>
          </a:p>
        </p:txBody>
      </p:sp>
      <p:sp>
        <p:nvSpPr>
          <p:cNvPr id="5" name="TextBox 4">
            <a:extLst>
              <a:ext uri="{FF2B5EF4-FFF2-40B4-BE49-F238E27FC236}">
                <a16:creationId xmlns:a16="http://schemas.microsoft.com/office/drawing/2014/main" id="{3AE8D729-24D7-3649-91F2-A293235F3776}"/>
              </a:ext>
            </a:extLst>
          </p:cNvPr>
          <p:cNvSpPr txBox="1"/>
          <p:nvPr/>
        </p:nvSpPr>
        <p:spPr>
          <a:xfrm>
            <a:off x="481527" y="455779"/>
            <a:ext cx="3616150" cy="3323987"/>
          </a:xfrm>
          <a:prstGeom prst="rect">
            <a:avLst/>
          </a:prstGeom>
          <a:noFill/>
        </p:spPr>
        <p:txBody>
          <a:bodyPr wrap="square" rtlCol="0">
            <a:spAutoFit/>
          </a:bodyPr>
          <a:lstStyle/>
          <a:p>
            <a:r>
              <a:rPr lang="en-US" sz="4200" b="1" dirty="0">
                <a:solidFill>
                  <a:schemeClr val="bg1"/>
                </a:solidFill>
                <a:latin typeface="Arial" panose="020B0604020202020204" pitchFamily="34" charset="0"/>
                <a:ea typeface="+mj-ea"/>
                <a:cs typeface="Arial" panose="020B0604020202020204" pitchFamily="34" charset="0"/>
              </a:rPr>
              <a:t>Scope of </a:t>
            </a:r>
            <a:r>
              <a:rPr lang="en-GB" sz="4200" b="1" dirty="0">
                <a:solidFill>
                  <a:schemeClr val="bg1"/>
                </a:solidFill>
                <a:latin typeface="Arial" panose="020B0604020202020204" pitchFamily="34" charset="0"/>
                <a:cs typeface="Arial" panose="020B0604020202020204" pitchFamily="34" charset="0"/>
              </a:rPr>
              <a:t>Smoking Cessation Service (SCS) </a:t>
            </a:r>
            <a:endParaRPr lang="en-US" sz="4200" b="1" dirty="0">
              <a:solidFill>
                <a:schemeClr val="bg1"/>
              </a:solidFill>
              <a:latin typeface="Arial" panose="020B0604020202020204" pitchFamily="34" charset="0"/>
              <a:ea typeface="+mj-ea"/>
              <a:cs typeface="Arial" panose="020B0604020202020204" pitchFamily="34" charset="0"/>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5"/>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33786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s 4">
            <a:extLst>
              <a:ext uri="{FF2B5EF4-FFF2-40B4-BE49-F238E27FC236}">
                <a16:creationId xmlns:a16="http://schemas.microsoft.com/office/drawing/2014/main" id="{A2011AD2-B0E0-B64C-8A09-42FB84DA0704}"/>
              </a:ext>
            </a:extLst>
          </p:cNvPr>
          <p:cNvSpPr/>
          <p:nvPr/>
        </p:nvSpPr>
        <p:spPr>
          <a:xfrm>
            <a:off x="5091905" y="2166214"/>
            <a:ext cx="1533429" cy="853757"/>
          </a:xfrm>
          <a:prstGeom prst="flowChartProcess">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600" dirty="0"/>
              <a:t>Pharmacy</a:t>
            </a:r>
          </a:p>
        </p:txBody>
      </p:sp>
      <p:sp>
        <p:nvSpPr>
          <p:cNvPr id="6" name="Process 5">
            <a:extLst>
              <a:ext uri="{FF2B5EF4-FFF2-40B4-BE49-F238E27FC236}">
                <a16:creationId xmlns:a16="http://schemas.microsoft.com/office/drawing/2014/main" id="{21599C4C-4516-8941-AD95-A93DB3CCD4D4}"/>
              </a:ext>
            </a:extLst>
          </p:cNvPr>
          <p:cNvSpPr/>
          <p:nvPr/>
        </p:nvSpPr>
        <p:spPr>
          <a:xfrm>
            <a:off x="10278005" y="2276477"/>
            <a:ext cx="1489711" cy="9006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a:t>GP</a:t>
            </a:r>
          </a:p>
        </p:txBody>
      </p:sp>
      <p:cxnSp>
        <p:nvCxnSpPr>
          <p:cNvPr id="26" name="Straight Arrow Connector 25">
            <a:extLst>
              <a:ext uri="{FF2B5EF4-FFF2-40B4-BE49-F238E27FC236}">
                <a16:creationId xmlns:a16="http://schemas.microsoft.com/office/drawing/2014/main" id="{ECEBAA9A-EF27-1549-B1C5-B769C3B04E9F}"/>
              </a:ext>
            </a:extLst>
          </p:cNvPr>
          <p:cNvCxnSpPr>
            <a:cxnSpLocks/>
          </p:cNvCxnSpPr>
          <p:nvPr/>
        </p:nvCxnSpPr>
        <p:spPr>
          <a:xfrm>
            <a:off x="6625334" y="2718506"/>
            <a:ext cx="36526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BF36184-39C0-9740-BD60-F8AFF4CF53BF}"/>
              </a:ext>
            </a:extLst>
          </p:cNvPr>
          <p:cNvSpPr txBox="1"/>
          <p:nvPr/>
        </p:nvSpPr>
        <p:spPr>
          <a:xfrm>
            <a:off x="7330907" y="2492981"/>
            <a:ext cx="1708252" cy="738664"/>
          </a:xfrm>
          <a:prstGeom prst="rect">
            <a:avLst/>
          </a:prstGeom>
          <a:noFill/>
        </p:spPr>
        <p:txBody>
          <a:bodyPr wrap="square" rtlCol="0">
            <a:spAutoFit/>
          </a:bodyPr>
          <a:lstStyle/>
          <a:p>
            <a:pPr algn="ctr"/>
            <a:r>
              <a:rPr lang="en-GB" sz="1200" b="1" dirty="0">
                <a:solidFill>
                  <a:schemeClr val="accent1">
                    <a:lumMod val="75000"/>
                  </a:schemeClr>
                </a:solidFill>
              </a:rPr>
              <a:t>FHIR </a:t>
            </a:r>
          </a:p>
          <a:p>
            <a:pPr algn="ctr"/>
            <a:r>
              <a:rPr lang="en-GB" sz="1200" dirty="0">
                <a:solidFill>
                  <a:schemeClr val="accent1">
                    <a:lumMod val="75000"/>
                  </a:schemeClr>
                </a:solidFill>
              </a:rPr>
              <a:t>[Backup: NHSmail] </a:t>
            </a:r>
          </a:p>
          <a:p>
            <a:endParaRPr lang="en-US" dirty="0"/>
          </a:p>
        </p:txBody>
      </p:sp>
      <p:sp>
        <p:nvSpPr>
          <p:cNvPr id="32" name="TextBox 31">
            <a:extLst>
              <a:ext uri="{FF2B5EF4-FFF2-40B4-BE49-F238E27FC236}">
                <a16:creationId xmlns:a16="http://schemas.microsoft.com/office/drawing/2014/main" id="{AABEC2F8-8CFE-9942-91AE-D18F4DF5F109}"/>
              </a:ext>
            </a:extLst>
          </p:cNvPr>
          <p:cNvSpPr txBox="1"/>
          <p:nvPr/>
        </p:nvSpPr>
        <p:spPr>
          <a:xfrm>
            <a:off x="7342391" y="2959962"/>
            <a:ext cx="1744299" cy="60016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dirty="0"/>
              <a:t>GP notification message </a:t>
            </a:r>
            <a:r>
              <a:rPr lang="en-GB" sz="1100" b="1" dirty="0"/>
              <a:t>Essential:</a:t>
            </a:r>
            <a:r>
              <a:rPr lang="en-GB" sz="1100" dirty="0"/>
              <a:t> NHSmail with PDF attachment. </a:t>
            </a:r>
          </a:p>
        </p:txBody>
      </p:sp>
      <p:sp>
        <p:nvSpPr>
          <p:cNvPr id="65" name="TextBox 64">
            <a:extLst>
              <a:ext uri="{FF2B5EF4-FFF2-40B4-BE49-F238E27FC236}">
                <a16:creationId xmlns:a16="http://schemas.microsoft.com/office/drawing/2014/main" id="{9D1BCB6C-6C21-A446-98BE-EC34C1AB57FC}"/>
              </a:ext>
            </a:extLst>
          </p:cNvPr>
          <p:cNvSpPr txBox="1"/>
          <p:nvPr/>
        </p:nvSpPr>
        <p:spPr>
          <a:xfrm>
            <a:off x="7329579" y="1763746"/>
            <a:ext cx="1780525"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dirty="0">
                <a:solidFill>
                  <a:schemeClr val="tx1"/>
                </a:solidFill>
              </a:rPr>
              <a:t>GP notification message</a:t>
            </a:r>
          </a:p>
          <a:p>
            <a:pPr algn="ctr"/>
            <a:r>
              <a:rPr lang="en-GB" sz="1000" dirty="0">
                <a:solidFill>
                  <a:schemeClr val="tx1"/>
                </a:solidFill>
              </a:rPr>
              <a:t>(</a:t>
            </a:r>
            <a:r>
              <a:rPr lang="en-GB" sz="1000" dirty="0">
                <a:solidFill>
                  <a:schemeClr val="tx1"/>
                </a:solidFill>
                <a:hlinkClick r:id="rId3">
                  <a:extLst>
                    <a:ext uri="{A12FA001-AC4F-418D-AE19-62706E023703}">
                      <ahyp:hlinkClr xmlns:ahyp="http://schemas.microsoft.com/office/drawing/2018/hyperlinkcolor" val="tx"/>
                    </a:ext>
                  </a:extLst>
                </a:hlinkClick>
              </a:rPr>
              <a:t>Appendix D</a:t>
            </a:r>
            <a:r>
              <a:rPr lang="en-GB" sz="1000" dirty="0">
                <a:solidFill>
                  <a:schemeClr val="tx1"/>
                </a:solidFill>
              </a:rPr>
              <a:t>)</a:t>
            </a:r>
          </a:p>
        </p:txBody>
      </p:sp>
      <p:sp>
        <p:nvSpPr>
          <p:cNvPr id="72" name="Process 71">
            <a:extLst>
              <a:ext uri="{FF2B5EF4-FFF2-40B4-BE49-F238E27FC236}">
                <a16:creationId xmlns:a16="http://schemas.microsoft.com/office/drawing/2014/main" id="{D17A958C-A3A0-E54D-8AE5-DF09C6D4901A}"/>
              </a:ext>
            </a:extLst>
          </p:cNvPr>
          <p:cNvSpPr/>
          <p:nvPr/>
        </p:nvSpPr>
        <p:spPr>
          <a:xfrm>
            <a:off x="10292020" y="5511194"/>
            <a:ext cx="1533429" cy="830997"/>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a:t>Business Services Authority (BSA)</a:t>
            </a:r>
          </a:p>
        </p:txBody>
      </p:sp>
      <p:cxnSp>
        <p:nvCxnSpPr>
          <p:cNvPr id="140" name="Elbow Connector 139">
            <a:extLst>
              <a:ext uri="{FF2B5EF4-FFF2-40B4-BE49-F238E27FC236}">
                <a16:creationId xmlns:a16="http://schemas.microsoft.com/office/drawing/2014/main" id="{E7BECCA5-2182-634F-833C-763F3550C9E0}"/>
              </a:ext>
            </a:extLst>
          </p:cNvPr>
          <p:cNvCxnSpPr>
            <a:cxnSpLocks/>
          </p:cNvCxnSpPr>
          <p:nvPr/>
        </p:nvCxnSpPr>
        <p:spPr>
          <a:xfrm flipV="1">
            <a:off x="6625334" y="2462204"/>
            <a:ext cx="3652672" cy="9515"/>
          </a:xfrm>
          <a:prstGeom prst="straightConnector1">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143" name="TextBox 142">
            <a:extLst>
              <a:ext uri="{FF2B5EF4-FFF2-40B4-BE49-F238E27FC236}">
                <a16:creationId xmlns:a16="http://schemas.microsoft.com/office/drawing/2014/main" id="{90F1A8CA-7ECD-6E4E-BD08-03846ADA5195}"/>
              </a:ext>
            </a:extLst>
          </p:cNvPr>
          <p:cNvSpPr txBox="1"/>
          <p:nvPr/>
        </p:nvSpPr>
        <p:spPr>
          <a:xfrm>
            <a:off x="7605007" y="2194720"/>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sp>
        <p:nvSpPr>
          <p:cNvPr id="149" name="Process 148">
            <a:extLst>
              <a:ext uri="{FF2B5EF4-FFF2-40B4-BE49-F238E27FC236}">
                <a16:creationId xmlns:a16="http://schemas.microsoft.com/office/drawing/2014/main" id="{748110AA-013B-0F41-9509-FA8AA31AB97D}"/>
              </a:ext>
            </a:extLst>
          </p:cNvPr>
          <p:cNvSpPr/>
          <p:nvPr/>
        </p:nvSpPr>
        <p:spPr>
          <a:xfrm>
            <a:off x="458074" y="2125246"/>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GB" sz="1600" dirty="0"/>
              <a:t>NHS Trust</a:t>
            </a:r>
          </a:p>
        </p:txBody>
      </p:sp>
      <p:sp>
        <p:nvSpPr>
          <p:cNvPr id="162" name="TextBox 161">
            <a:extLst>
              <a:ext uri="{FF2B5EF4-FFF2-40B4-BE49-F238E27FC236}">
                <a16:creationId xmlns:a16="http://schemas.microsoft.com/office/drawing/2014/main" id="{CB409F33-9568-3D45-9C67-98889C5CB43F}"/>
              </a:ext>
            </a:extLst>
          </p:cNvPr>
          <p:cNvSpPr txBox="1"/>
          <p:nvPr/>
        </p:nvSpPr>
        <p:spPr>
          <a:xfrm>
            <a:off x="2536538" y="1790483"/>
            <a:ext cx="1780525" cy="553998"/>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dirty="0">
                <a:solidFill>
                  <a:schemeClr val="tx1"/>
                </a:solidFill>
              </a:rPr>
              <a:t>Trust report </a:t>
            </a:r>
          </a:p>
          <a:p>
            <a:pPr algn="ctr"/>
            <a:r>
              <a:rPr lang="en-GB" sz="1000" b="1" dirty="0">
                <a:solidFill>
                  <a:schemeClr val="tx1"/>
                </a:solidFill>
              </a:rPr>
              <a:t>Message </a:t>
            </a:r>
          </a:p>
          <a:p>
            <a:pPr algn="ctr"/>
            <a:r>
              <a:rPr lang="en-GB" sz="1000" dirty="0">
                <a:solidFill>
                  <a:schemeClr val="tx1"/>
                </a:solidFill>
              </a:rPr>
              <a:t>(</a:t>
            </a:r>
            <a:r>
              <a:rPr lang="en-GB" sz="1000" dirty="0">
                <a:solidFill>
                  <a:schemeClr val="tx1"/>
                </a:solidFill>
                <a:hlinkClick r:id="rId3">
                  <a:extLst>
                    <a:ext uri="{A12FA001-AC4F-418D-AE19-62706E023703}">
                      <ahyp:hlinkClr xmlns:ahyp="http://schemas.microsoft.com/office/drawing/2018/hyperlinkcolor" val="tx"/>
                    </a:ext>
                  </a:extLst>
                </a:hlinkClick>
              </a:rPr>
              <a:t>Appendix C</a:t>
            </a:r>
            <a:r>
              <a:rPr lang="en-GB" sz="1000" dirty="0">
                <a:solidFill>
                  <a:schemeClr val="tx1"/>
                </a:solidFill>
              </a:rPr>
              <a:t>)</a:t>
            </a:r>
          </a:p>
        </p:txBody>
      </p:sp>
      <p:sp>
        <p:nvSpPr>
          <p:cNvPr id="176" name="TextBox 175">
            <a:extLst>
              <a:ext uri="{FF2B5EF4-FFF2-40B4-BE49-F238E27FC236}">
                <a16:creationId xmlns:a16="http://schemas.microsoft.com/office/drawing/2014/main" id="{9C62CD72-D72E-4541-AC1B-3D1FFCEBCE6A}"/>
              </a:ext>
            </a:extLst>
          </p:cNvPr>
          <p:cNvSpPr txBox="1"/>
          <p:nvPr/>
        </p:nvSpPr>
        <p:spPr>
          <a:xfrm>
            <a:off x="9110104" y="826669"/>
            <a:ext cx="2724743"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200" dirty="0"/>
          </a:p>
          <a:p>
            <a:r>
              <a:rPr lang="en-US" sz="1200" dirty="0"/>
              <a:t>   </a:t>
            </a:r>
            <a:r>
              <a:rPr lang="en-US" sz="1200" b="1" dirty="0">
                <a:solidFill>
                  <a:schemeClr val="accent1">
                    <a:lumMod val="75000"/>
                  </a:schemeClr>
                </a:solidFill>
              </a:rPr>
              <a:t>Future requirements</a:t>
            </a:r>
          </a:p>
        </p:txBody>
      </p:sp>
      <p:cxnSp>
        <p:nvCxnSpPr>
          <p:cNvPr id="179" name="Elbow Connector 178">
            <a:extLst>
              <a:ext uri="{FF2B5EF4-FFF2-40B4-BE49-F238E27FC236}">
                <a16:creationId xmlns:a16="http://schemas.microsoft.com/office/drawing/2014/main" id="{1C4C30C4-1B16-9A4E-8F03-05250A438A0A}"/>
              </a:ext>
            </a:extLst>
          </p:cNvPr>
          <p:cNvCxnSpPr>
            <a:cxnSpLocks/>
          </p:cNvCxnSpPr>
          <p:nvPr/>
        </p:nvCxnSpPr>
        <p:spPr>
          <a:xfrm flipV="1">
            <a:off x="10893282" y="998234"/>
            <a:ext cx="767157" cy="1612"/>
          </a:xfrm>
          <a:prstGeom prst="straightConnector1">
            <a:avLst/>
          </a:prstGeom>
          <a:ln>
            <a:prstDash val="dash"/>
            <a:tailEnd type="triangle"/>
          </a:ln>
        </p:spPr>
        <p:style>
          <a:lnRef idx="2">
            <a:schemeClr val="accent6"/>
          </a:lnRef>
          <a:fillRef idx="0">
            <a:schemeClr val="accent6"/>
          </a:fillRef>
          <a:effectRef idx="1">
            <a:schemeClr val="accent6"/>
          </a:effectRef>
          <a:fontRef idx="minor">
            <a:schemeClr val="tx1"/>
          </a:fontRef>
        </p:style>
      </p:cxnSp>
      <p:cxnSp>
        <p:nvCxnSpPr>
          <p:cNvPr id="181" name="Straight Arrow Connector 180">
            <a:extLst>
              <a:ext uri="{FF2B5EF4-FFF2-40B4-BE49-F238E27FC236}">
                <a16:creationId xmlns:a16="http://schemas.microsoft.com/office/drawing/2014/main" id="{9A971580-A122-4E43-A734-B87A5B90D553}"/>
              </a:ext>
            </a:extLst>
          </p:cNvPr>
          <p:cNvCxnSpPr>
            <a:cxnSpLocks/>
          </p:cNvCxnSpPr>
          <p:nvPr/>
        </p:nvCxnSpPr>
        <p:spPr>
          <a:xfrm>
            <a:off x="10893282" y="1150709"/>
            <a:ext cx="7671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1F37B778-95AC-F640-8C41-C470E65222A2}"/>
              </a:ext>
            </a:extLst>
          </p:cNvPr>
          <p:cNvSpPr txBox="1"/>
          <p:nvPr/>
        </p:nvSpPr>
        <p:spPr>
          <a:xfrm>
            <a:off x="2803438" y="2375788"/>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cxnSp>
        <p:nvCxnSpPr>
          <p:cNvPr id="192" name="Elbow Connector 191">
            <a:extLst>
              <a:ext uri="{FF2B5EF4-FFF2-40B4-BE49-F238E27FC236}">
                <a16:creationId xmlns:a16="http://schemas.microsoft.com/office/drawing/2014/main" id="{7EFFAF00-DB06-264F-BE7E-F740852C1D09}"/>
              </a:ext>
            </a:extLst>
          </p:cNvPr>
          <p:cNvCxnSpPr>
            <a:cxnSpLocks/>
            <a:stCxn id="5" idx="2"/>
            <a:endCxn id="72" idx="1"/>
          </p:cNvCxnSpPr>
          <p:nvPr/>
        </p:nvCxnSpPr>
        <p:spPr>
          <a:xfrm rot="16200000" flipH="1">
            <a:off x="6621959" y="2256632"/>
            <a:ext cx="2906722" cy="4433400"/>
          </a:xfrm>
          <a:prstGeom prst="bentConnector2">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200" name="TextBox 199">
            <a:extLst>
              <a:ext uri="{FF2B5EF4-FFF2-40B4-BE49-F238E27FC236}">
                <a16:creationId xmlns:a16="http://schemas.microsoft.com/office/drawing/2014/main" id="{6C1D0B5F-1E35-AD4F-AA8B-A25D275CF1F2}"/>
              </a:ext>
            </a:extLst>
          </p:cNvPr>
          <p:cNvSpPr txBox="1"/>
          <p:nvPr/>
        </p:nvSpPr>
        <p:spPr>
          <a:xfrm>
            <a:off x="7232471" y="5680687"/>
            <a:ext cx="1865279" cy="276999"/>
          </a:xfrm>
          <a:prstGeom prst="rect">
            <a:avLst/>
          </a:prstGeom>
          <a:noFill/>
        </p:spPr>
        <p:txBody>
          <a:bodyPr wrap="square" rtlCol="0">
            <a:spAutoFit/>
          </a:bodyPr>
          <a:lstStyle/>
          <a:p>
            <a:pPr algn="ctr"/>
            <a:r>
              <a:rPr lang="en-US" sz="1200" b="1" dirty="0">
                <a:solidFill>
                  <a:schemeClr val="accent6">
                    <a:lumMod val="75000"/>
                  </a:schemeClr>
                </a:solidFill>
              </a:rPr>
              <a:t>FHIR</a:t>
            </a:r>
          </a:p>
        </p:txBody>
      </p:sp>
      <p:sp>
        <p:nvSpPr>
          <p:cNvPr id="214" name="TextBox 213">
            <a:extLst>
              <a:ext uri="{FF2B5EF4-FFF2-40B4-BE49-F238E27FC236}">
                <a16:creationId xmlns:a16="http://schemas.microsoft.com/office/drawing/2014/main" id="{E97450AC-D2E0-DD48-B90C-D341F33BFABB}"/>
              </a:ext>
            </a:extLst>
          </p:cNvPr>
          <p:cNvSpPr txBox="1"/>
          <p:nvPr/>
        </p:nvSpPr>
        <p:spPr>
          <a:xfrm>
            <a:off x="7351397" y="6021358"/>
            <a:ext cx="1748934" cy="60016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sz="1100" b="1" dirty="0"/>
              <a:t>Reporting + claims </a:t>
            </a:r>
          </a:p>
          <a:p>
            <a:pPr algn="ctr"/>
            <a:r>
              <a:rPr lang="en-GB" sz="1100" b="1" dirty="0"/>
              <a:t>Essential</a:t>
            </a:r>
            <a:r>
              <a:rPr lang="en-GB" sz="1100" dirty="0"/>
              <a:t>: ALL reporting submitted via MYS API. </a:t>
            </a:r>
            <a:endParaRPr lang="en-GB" sz="1100" b="1" dirty="0"/>
          </a:p>
        </p:txBody>
      </p:sp>
      <p:sp>
        <p:nvSpPr>
          <p:cNvPr id="237" name="TextBox 236">
            <a:extLst>
              <a:ext uri="{FF2B5EF4-FFF2-40B4-BE49-F238E27FC236}">
                <a16:creationId xmlns:a16="http://schemas.microsoft.com/office/drawing/2014/main" id="{F5E30D43-6B45-434A-BC7C-F886EE47164B}"/>
              </a:ext>
            </a:extLst>
          </p:cNvPr>
          <p:cNvSpPr txBox="1"/>
          <p:nvPr/>
        </p:nvSpPr>
        <p:spPr>
          <a:xfrm>
            <a:off x="2521230" y="3044148"/>
            <a:ext cx="1780525" cy="110799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GB" sz="1100" b="1" dirty="0"/>
              <a:t>NHS Trust Referral Essential</a:t>
            </a:r>
            <a:r>
              <a:rPr lang="en-GB" sz="1100" dirty="0"/>
              <a:t>: NHSmail. The referral must be able to be sent to any participating pharmacy  irrespective of IT system </a:t>
            </a:r>
          </a:p>
        </p:txBody>
      </p:sp>
      <p:grpSp>
        <p:nvGrpSpPr>
          <p:cNvPr id="261" name="Group 260">
            <a:extLst>
              <a:ext uri="{FF2B5EF4-FFF2-40B4-BE49-F238E27FC236}">
                <a16:creationId xmlns:a16="http://schemas.microsoft.com/office/drawing/2014/main" id="{86C29879-FF37-1B40-9F22-9B0E84A68A57}"/>
              </a:ext>
            </a:extLst>
          </p:cNvPr>
          <p:cNvGrpSpPr/>
          <p:nvPr/>
        </p:nvGrpSpPr>
        <p:grpSpPr>
          <a:xfrm>
            <a:off x="341824" y="218262"/>
            <a:ext cx="11442821" cy="503685"/>
            <a:chOff x="0" y="1090088"/>
            <a:chExt cx="6263640" cy="503685"/>
          </a:xfrm>
        </p:grpSpPr>
        <p:sp>
          <p:nvSpPr>
            <p:cNvPr id="262" name="Rounded Rectangle 261">
              <a:hlinkClick r:id="rId4" action="ppaction://hlinksldjump"/>
              <a:extLst>
                <a:ext uri="{FF2B5EF4-FFF2-40B4-BE49-F238E27FC236}">
                  <a16:creationId xmlns:a16="http://schemas.microsoft.com/office/drawing/2014/main" id="{074E29C4-FABF-DC45-A0F2-34AC4CF8D5A4}"/>
                </a:ext>
              </a:extLst>
            </p:cNvPr>
            <p:cNvSpPr/>
            <p:nvPr/>
          </p:nvSpPr>
          <p:spPr>
            <a:xfrm>
              <a:off x="0" y="1090088"/>
              <a:ext cx="6263640" cy="503685"/>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3" name="Rounded Rectangle 4">
              <a:extLst>
                <a:ext uri="{FF2B5EF4-FFF2-40B4-BE49-F238E27FC236}">
                  <a16:creationId xmlns:a16="http://schemas.microsoft.com/office/drawing/2014/main" id="{0F52BDD0-F766-5642-8F91-33EA1CCA85DB}"/>
                </a:ext>
              </a:extLst>
            </p:cNvPr>
            <p:cNvSpPr txBox="1"/>
            <p:nvPr/>
          </p:nvSpPr>
          <p:spPr>
            <a:xfrm>
              <a:off x="24588" y="1114676"/>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400" b="1" dirty="0"/>
                <a:t>Smoking Cessation Service pathway flow diagram</a:t>
              </a:r>
              <a:endParaRPr lang="en-US" sz="2400" dirty="0"/>
            </a:p>
          </p:txBody>
        </p:sp>
      </p:grpSp>
      <p:sp>
        <p:nvSpPr>
          <p:cNvPr id="266" name="Slide Number Placeholder 265">
            <a:extLst>
              <a:ext uri="{FF2B5EF4-FFF2-40B4-BE49-F238E27FC236}">
                <a16:creationId xmlns:a16="http://schemas.microsoft.com/office/drawing/2014/main" id="{82E2A42F-E2A8-8D49-8332-8254E596318A}"/>
              </a:ext>
            </a:extLst>
          </p:cNvPr>
          <p:cNvSpPr>
            <a:spLocks noGrp="1"/>
          </p:cNvSpPr>
          <p:nvPr>
            <p:ph type="sldNum" sz="quarter" idx="12"/>
          </p:nvPr>
        </p:nvSpPr>
        <p:spPr>
          <a:xfrm>
            <a:off x="8610600" y="5768522"/>
            <a:ext cx="2743200" cy="365125"/>
          </a:xfrm>
        </p:spPr>
        <p:txBody>
          <a:bodyPr/>
          <a:lstStyle/>
          <a:p>
            <a:fld id="{E3622F62-16E7-4744-AE2F-DC725AA31740}" type="slidenum">
              <a:rPr lang="en-US" smtClean="0"/>
              <a:t>4</a:t>
            </a:fld>
            <a:endParaRPr lang="en-US" dirty="0"/>
          </a:p>
        </p:txBody>
      </p:sp>
      <p:cxnSp>
        <p:nvCxnSpPr>
          <p:cNvPr id="49" name="Elbow Connector 48">
            <a:extLst>
              <a:ext uri="{FF2B5EF4-FFF2-40B4-BE49-F238E27FC236}">
                <a16:creationId xmlns:a16="http://schemas.microsoft.com/office/drawing/2014/main" id="{44E0D522-2F28-5148-A842-CF559733C58F}"/>
              </a:ext>
            </a:extLst>
          </p:cNvPr>
          <p:cNvCxnSpPr>
            <a:cxnSpLocks/>
            <a:stCxn id="149" idx="3"/>
            <a:endCxn id="5" idx="1"/>
          </p:cNvCxnSpPr>
          <p:nvPr/>
        </p:nvCxnSpPr>
        <p:spPr>
          <a:xfrm>
            <a:off x="1951883" y="2584697"/>
            <a:ext cx="3140022" cy="8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310EB2E-A25E-7741-AF9B-BBEE2042D5A2}"/>
              </a:ext>
            </a:extLst>
          </p:cNvPr>
          <p:cNvSpPr txBox="1"/>
          <p:nvPr/>
        </p:nvSpPr>
        <p:spPr>
          <a:xfrm>
            <a:off x="3127667" y="4194494"/>
            <a:ext cx="1708252" cy="1107996"/>
          </a:xfrm>
          <a:prstGeom prst="rect">
            <a:avLst/>
          </a:prstGeom>
          <a:noFill/>
        </p:spPr>
        <p:txBody>
          <a:bodyPr wrap="square" rtlCol="0">
            <a:spAutoFit/>
          </a:bodyPr>
          <a:lstStyle/>
          <a:p>
            <a:pPr algn="r"/>
            <a:r>
              <a:rPr lang="en-GB" sz="1200" b="1" dirty="0">
                <a:solidFill>
                  <a:schemeClr val="accent1">
                    <a:lumMod val="75000"/>
                  </a:schemeClr>
                </a:solidFill>
              </a:rPr>
              <a:t>FHIR </a:t>
            </a:r>
          </a:p>
          <a:p>
            <a:pPr algn="r"/>
            <a:r>
              <a:rPr lang="en-GB" sz="1200" dirty="0">
                <a:solidFill>
                  <a:schemeClr val="accent1">
                    <a:lumMod val="75000"/>
                  </a:schemeClr>
                </a:solidFill>
              </a:rPr>
              <a:t>[Backup: </a:t>
            </a:r>
          </a:p>
          <a:p>
            <a:pPr algn="r"/>
            <a:r>
              <a:rPr lang="en-GB" sz="1200" dirty="0">
                <a:solidFill>
                  <a:schemeClr val="accent1">
                    <a:lumMod val="75000"/>
                  </a:schemeClr>
                </a:solidFill>
              </a:rPr>
              <a:t>NHS </a:t>
            </a:r>
          </a:p>
          <a:p>
            <a:pPr algn="r"/>
            <a:r>
              <a:rPr lang="en-GB" sz="1200" dirty="0">
                <a:solidFill>
                  <a:schemeClr val="accent1">
                    <a:lumMod val="75000"/>
                  </a:schemeClr>
                </a:solidFill>
              </a:rPr>
              <a:t>Mail] </a:t>
            </a:r>
          </a:p>
          <a:p>
            <a:endParaRPr lang="en-US" dirty="0"/>
          </a:p>
        </p:txBody>
      </p:sp>
      <p:sp>
        <p:nvSpPr>
          <p:cNvPr id="18" name="Rectangle 17">
            <a:extLst>
              <a:ext uri="{FF2B5EF4-FFF2-40B4-BE49-F238E27FC236}">
                <a16:creationId xmlns:a16="http://schemas.microsoft.com/office/drawing/2014/main" id="{26107995-EDDF-7049-8D74-308013BC5352}"/>
              </a:ext>
            </a:extLst>
          </p:cNvPr>
          <p:cNvSpPr/>
          <p:nvPr/>
        </p:nvSpPr>
        <p:spPr>
          <a:xfrm>
            <a:off x="9164080" y="908722"/>
            <a:ext cx="1636239" cy="1386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a:t>Essential requirements</a:t>
            </a:r>
          </a:p>
        </p:txBody>
      </p:sp>
      <p:cxnSp>
        <p:nvCxnSpPr>
          <p:cNvPr id="55" name="Elbow Connector 54">
            <a:extLst>
              <a:ext uri="{FF2B5EF4-FFF2-40B4-BE49-F238E27FC236}">
                <a16:creationId xmlns:a16="http://schemas.microsoft.com/office/drawing/2014/main" id="{BF85AAD3-1336-0847-8895-F09651BD55F8}"/>
              </a:ext>
            </a:extLst>
          </p:cNvPr>
          <p:cNvCxnSpPr>
            <a:cxnSpLocks/>
          </p:cNvCxnSpPr>
          <p:nvPr/>
        </p:nvCxnSpPr>
        <p:spPr>
          <a:xfrm>
            <a:off x="1944571" y="2418566"/>
            <a:ext cx="3147334" cy="16523"/>
          </a:xfrm>
          <a:prstGeom prst="straightConnector1">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76" name="Process 75">
            <a:extLst>
              <a:ext uri="{FF2B5EF4-FFF2-40B4-BE49-F238E27FC236}">
                <a16:creationId xmlns:a16="http://schemas.microsoft.com/office/drawing/2014/main" id="{71A81B69-19C9-7844-B716-E9E7EE2B810D}"/>
              </a:ext>
            </a:extLst>
          </p:cNvPr>
          <p:cNvSpPr/>
          <p:nvPr/>
        </p:nvSpPr>
        <p:spPr>
          <a:xfrm>
            <a:off x="2658527" y="4509657"/>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GB" sz="1600" dirty="0"/>
              <a:t>Local Stop Smoking Service</a:t>
            </a:r>
          </a:p>
        </p:txBody>
      </p:sp>
      <p:cxnSp>
        <p:nvCxnSpPr>
          <p:cNvPr id="93" name="Elbow Connector 48">
            <a:extLst>
              <a:ext uri="{FF2B5EF4-FFF2-40B4-BE49-F238E27FC236}">
                <a16:creationId xmlns:a16="http://schemas.microsoft.com/office/drawing/2014/main" id="{5F1144E7-0B88-BE4D-B4E6-81FDF0433585}"/>
              </a:ext>
            </a:extLst>
          </p:cNvPr>
          <p:cNvCxnSpPr>
            <a:cxnSpLocks/>
          </p:cNvCxnSpPr>
          <p:nvPr/>
        </p:nvCxnSpPr>
        <p:spPr>
          <a:xfrm rot="16200000" flipH="1">
            <a:off x="978656" y="3177236"/>
            <a:ext cx="1756430" cy="1575810"/>
          </a:xfrm>
          <a:prstGeom prst="bentConnector3">
            <a:avLst>
              <a:gd name="adj1" fmla="val 99854"/>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3E063490-09CF-6844-A9F2-0035FF08B295}"/>
              </a:ext>
            </a:extLst>
          </p:cNvPr>
          <p:cNvSpPr txBox="1"/>
          <p:nvPr/>
        </p:nvSpPr>
        <p:spPr>
          <a:xfrm>
            <a:off x="1040935" y="3832109"/>
            <a:ext cx="880091" cy="646331"/>
          </a:xfrm>
          <a:prstGeom prst="rect">
            <a:avLst/>
          </a:prstGeom>
          <a:noFill/>
        </p:spPr>
        <p:txBody>
          <a:bodyPr wrap="square" rtlCol="0">
            <a:spAutoFit/>
          </a:bodyPr>
          <a:lstStyle/>
          <a:p>
            <a:r>
              <a:rPr lang="en-GB" sz="1200" b="1" dirty="0">
                <a:solidFill>
                  <a:schemeClr val="accent1">
                    <a:lumMod val="75000"/>
                  </a:schemeClr>
                </a:solidFill>
              </a:rPr>
              <a:t>FHIR </a:t>
            </a:r>
          </a:p>
          <a:p>
            <a:r>
              <a:rPr lang="en-GB" sz="1200" dirty="0">
                <a:solidFill>
                  <a:schemeClr val="accent1">
                    <a:lumMod val="75000"/>
                  </a:schemeClr>
                </a:solidFill>
              </a:rPr>
              <a:t>[Backup: </a:t>
            </a:r>
          </a:p>
          <a:p>
            <a:r>
              <a:rPr lang="en-GB" sz="1200" dirty="0">
                <a:solidFill>
                  <a:schemeClr val="accent1">
                    <a:lumMod val="75000"/>
                  </a:schemeClr>
                </a:solidFill>
              </a:rPr>
              <a:t>NHS Mail] </a:t>
            </a:r>
          </a:p>
        </p:txBody>
      </p:sp>
      <p:sp>
        <p:nvSpPr>
          <p:cNvPr id="98" name="TextBox 97">
            <a:extLst>
              <a:ext uri="{FF2B5EF4-FFF2-40B4-BE49-F238E27FC236}">
                <a16:creationId xmlns:a16="http://schemas.microsoft.com/office/drawing/2014/main" id="{0ECD8D1B-B5F6-F544-AA54-1FB19B9022E4}"/>
              </a:ext>
            </a:extLst>
          </p:cNvPr>
          <p:cNvSpPr txBox="1"/>
          <p:nvPr/>
        </p:nvSpPr>
        <p:spPr>
          <a:xfrm>
            <a:off x="1238963" y="4957120"/>
            <a:ext cx="1332998"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cxnSp>
        <p:nvCxnSpPr>
          <p:cNvPr id="99" name="Elbow Connector 54">
            <a:extLst>
              <a:ext uri="{FF2B5EF4-FFF2-40B4-BE49-F238E27FC236}">
                <a16:creationId xmlns:a16="http://schemas.microsoft.com/office/drawing/2014/main" id="{8DA69C9E-D91F-C940-B760-0463C3ED8807}"/>
              </a:ext>
            </a:extLst>
          </p:cNvPr>
          <p:cNvCxnSpPr>
            <a:cxnSpLocks/>
          </p:cNvCxnSpPr>
          <p:nvPr/>
        </p:nvCxnSpPr>
        <p:spPr>
          <a:xfrm rot="5400000" flipH="1" flipV="1">
            <a:off x="3404426" y="3686867"/>
            <a:ext cx="2249819" cy="700209"/>
          </a:xfrm>
          <a:prstGeom prst="bentConnector3">
            <a:avLst>
              <a:gd name="adj1" fmla="val 57"/>
            </a:avLst>
          </a:prstGeom>
          <a:ln cap="sq">
            <a:prstDash val="sysDash"/>
            <a:tailEnd type="none"/>
          </a:ln>
        </p:spPr>
        <p:style>
          <a:lnRef idx="2">
            <a:schemeClr val="accent6"/>
          </a:lnRef>
          <a:fillRef idx="0">
            <a:schemeClr val="accent6"/>
          </a:fillRef>
          <a:effectRef idx="1">
            <a:schemeClr val="accent6"/>
          </a:effectRef>
          <a:fontRef idx="minor">
            <a:schemeClr val="tx1"/>
          </a:fontRef>
        </p:style>
      </p:cxnSp>
      <p:cxnSp>
        <p:nvCxnSpPr>
          <p:cNvPr id="109" name="Elbow Connector 54">
            <a:extLst>
              <a:ext uri="{FF2B5EF4-FFF2-40B4-BE49-F238E27FC236}">
                <a16:creationId xmlns:a16="http://schemas.microsoft.com/office/drawing/2014/main" id="{77C1A11B-6808-3E44-B9B0-8492217E7434}"/>
              </a:ext>
            </a:extLst>
          </p:cNvPr>
          <p:cNvCxnSpPr>
            <a:cxnSpLocks/>
          </p:cNvCxnSpPr>
          <p:nvPr/>
        </p:nvCxnSpPr>
        <p:spPr>
          <a:xfrm>
            <a:off x="4857583" y="2912061"/>
            <a:ext cx="254758" cy="0"/>
          </a:xfrm>
          <a:prstGeom prst="straightConnector1">
            <a:avLst/>
          </a:prstGeom>
          <a:ln>
            <a:prstDash val="sysDash"/>
            <a:tailEnd type="triangle"/>
          </a:ln>
        </p:spPr>
        <p:style>
          <a:lnRef idx="2">
            <a:schemeClr val="accent6"/>
          </a:lnRef>
          <a:fillRef idx="0">
            <a:schemeClr val="accent6"/>
          </a:fillRef>
          <a:effectRef idx="1">
            <a:schemeClr val="accent6"/>
          </a:effectRef>
          <a:fontRef idx="minor">
            <a:schemeClr val="tx1"/>
          </a:fontRef>
        </p:style>
      </p:cxnSp>
      <p:cxnSp>
        <p:nvCxnSpPr>
          <p:cNvPr id="112" name="Elbow Connector 48">
            <a:extLst>
              <a:ext uri="{FF2B5EF4-FFF2-40B4-BE49-F238E27FC236}">
                <a16:creationId xmlns:a16="http://schemas.microsoft.com/office/drawing/2014/main" id="{3173DE92-F900-594B-8D49-4F059BECD29D}"/>
              </a:ext>
            </a:extLst>
          </p:cNvPr>
          <p:cNvCxnSpPr>
            <a:cxnSpLocks/>
          </p:cNvCxnSpPr>
          <p:nvPr/>
        </p:nvCxnSpPr>
        <p:spPr>
          <a:xfrm flipV="1">
            <a:off x="4741682" y="2761856"/>
            <a:ext cx="350223" cy="9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Elbow Connector 48">
            <a:extLst>
              <a:ext uri="{FF2B5EF4-FFF2-40B4-BE49-F238E27FC236}">
                <a16:creationId xmlns:a16="http://schemas.microsoft.com/office/drawing/2014/main" id="{B1A60A57-91D7-D14A-A2ED-7942DA16DB25}"/>
              </a:ext>
            </a:extLst>
          </p:cNvPr>
          <p:cNvCxnSpPr>
            <a:cxnSpLocks/>
            <a:stCxn id="76" idx="3"/>
          </p:cNvCxnSpPr>
          <p:nvPr/>
        </p:nvCxnSpPr>
        <p:spPr>
          <a:xfrm flipV="1">
            <a:off x="4152336" y="2795536"/>
            <a:ext cx="608603" cy="2173572"/>
          </a:xfrm>
          <a:prstGeom prst="bentConnector2">
            <a:avLst/>
          </a:prstGeom>
          <a:ln>
            <a:tailEnd type="none"/>
          </a:ln>
        </p:spPr>
        <p:style>
          <a:lnRef idx="1">
            <a:schemeClr val="accent1"/>
          </a:lnRef>
          <a:fillRef idx="0">
            <a:schemeClr val="accent1"/>
          </a:fillRef>
          <a:effectRef idx="0">
            <a:schemeClr val="accent1"/>
          </a:effectRef>
          <a:fontRef idx="minor">
            <a:schemeClr val="tx1"/>
          </a:fontRef>
        </p:style>
      </p:cxnSp>
      <p:sp>
        <p:nvSpPr>
          <p:cNvPr id="124" name="TextBox 123">
            <a:extLst>
              <a:ext uri="{FF2B5EF4-FFF2-40B4-BE49-F238E27FC236}">
                <a16:creationId xmlns:a16="http://schemas.microsoft.com/office/drawing/2014/main" id="{AF7A236B-EC9B-4A4A-ACF2-C37DAEE14DBD}"/>
              </a:ext>
            </a:extLst>
          </p:cNvPr>
          <p:cNvSpPr txBox="1"/>
          <p:nvPr/>
        </p:nvSpPr>
        <p:spPr>
          <a:xfrm>
            <a:off x="4001518" y="5133321"/>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sp>
        <p:nvSpPr>
          <p:cNvPr id="130" name="Process 129">
            <a:extLst>
              <a:ext uri="{FF2B5EF4-FFF2-40B4-BE49-F238E27FC236}">
                <a16:creationId xmlns:a16="http://schemas.microsoft.com/office/drawing/2014/main" id="{066FB3BA-39C7-6B4E-A921-EBB9C9CFBFCD}"/>
              </a:ext>
            </a:extLst>
          </p:cNvPr>
          <p:cNvSpPr/>
          <p:nvPr/>
        </p:nvSpPr>
        <p:spPr>
          <a:xfrm>
            <a:off x="10292020" y="3639384"/>
            <a:ext cx="1489711" cy="9006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a:t>NHS Trust</a:t>
            </a:r>
          </a:p>
        </p:txBody>
      </p:sp>
      <p:cxnSp>
        <p:nvCxnSpPr>
          <p:cNvPr id="134" name="Elbow Connector 133">
            <a:extLst>
              <a:ext uri="{FF2B5EF4-FFF2-40B4-BE49-F238E27FC236}">
                <a16:creationId xmlns:a16="http://schemas.microsoft.com/office/drawing/2014/main" id="{F3A395BF-018E-0F41-A0BA-5F5C75EBD7B4}"/>
              </a:ext>
            </a:extLst>
          </p:cNvPr>
          <p:cNvCxnSpPr>
            <a:cxnSpLocks/>
          </p:cNvCxnSpPr>
          <p:nvPr/>
        </p:nvCxnSpPr>
        <p:spPr>
          <a:xfrm>
            <a:off x="6445305" y="3019969"/>
            <a:ext cx="3818684" cy="1118988"/>
          </a:xfrm>
          <a:prstGeom prst="bentConnector3">
            <a:avLst>
              <a:gd name="adj1" fmla="val 1254"/>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141" name="TextBox 140">
            <a:extLst>
              <a:ext uri="{FF2B5EF4-FFF2-40B4-BE49-F238E27FC236}">
                <a16:creationId xmlns:a16="http://schemas.microsoft.com/office/drawing/2014/main" id="{18CFC40C-7D02-B24E-B078-D529C0FA8C66}"/>
              </a:ext>
            </a:extLst>
          </p:cNvPr>
          <p:cNvSpPr txBox="1"/>
          <p:nvPr/>
        </p:nvSpPr>
        <p:spPr>
          <a:xfrm>
            <a:off x="7528075" y="3912623"/>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sp>
        <p:nvSpPr>
          <p:cNvPr id="142" name="TextBox 141">
            <a:extLst>
              <a:ext uri="{FF2B5EF4-FFF2-40B4-BE49-F238E27FC236}">
                <a16:creationId xmlns:a16="http://schemas.microsoft.com/office/drawing/2014/main" id="{152C88D6-224B-5E45-AF62-9AFB13DF18D7}"/>
              </a:ext>
            </a:extLst>
          </p:cNvPr>
          <p:cNvSpPr txBox="1"/>
          <p:nvPr/>
        </p:nvSpPr>
        <p:spPr>
          <a:xfrm>
            <a:off x="7330907" y="4182303"/>
            <a:ext cx="1747694"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dirty="0">
                <a:solidFill>
                  <a:schemeClr val="tx1"/>
                </a:solidFill>
              </a:rPr>
              <a:t>Trust notification message</a:t>
            </a:r>
          </a:p>
          <a:p>
            <a:pPr algn="ctr"/>
            <a:r>
              <a:rPr lang="en-GB" sz="1000" dirty="0">
                <a:solidFill>
                  <a:schemeClr val="tx1"/>
                </a:solidFill>
              </a:rPr>
              <a:t>(</a:t>
            </a:r>
            <a:r>
              <a:rPr lang="en-GB" sz="1000" dirty="0">
                <a:solidFill>
                  <a:schemeClr val="tx1"/>
                </a:solidFill>
                <a:hlinkClick r:id="rId3">
                  <a:extLst>
                    <a:ext uri="{A12FA001-AC4F-418D-AE19-62706E023703}">
                      <ahyp:hlinkClr xmlns:ahyp="http://schemas.microsoft.com/office/drawing/2018/hyperlinkcolor" val="tx"/>
                    </a:ext>
                  </a:extLst>
                </a:hlinkClick>
              </a:rPr>
              <a:t>Appendix</a:t>
            </a:r>
            <a:r>
              <a:rPr lang="en-GB" sz="1000" dirty="0">
                <a:solidFill>
                  <a:srgbClr val="0563C1"/>
                </a:solidFill>
                <a:hlinkClick r:id="rId3">
                  <a:extLst>
                    <a:ext uri="{A12FA001-AC4F-418D-AE19-62706E023703}">
                      <ahyp:hlinkClr xmlns:ahyp="http://schemas.microsoft.com/office/drawing/2018/hyperlinkcolor" val="tx"/>
                    </a:ext>
                  </a:extLst>
                </a:hlinkClick>
              </a:rPr>
              <a:t> </a:t>
            </a:r>
            <a:r>
              <a:rPr lang="en-GB" sz="1000" dirty="0">
                <a:solidFill>
                  <a:schemeClr val="tx1"/>
                </a:solidFill>
                <a:hlinkClick r:id="rId3">
                  <a:extLst>
                    <a:ext uri="{A12FA001-AC4F-418D-AE19-62706E023703}">
                      <ahyp:hlinkClr xmlns:ahyp="http://schemas.microsoft.com/office/drawing/2018/hyperlinkcolor" val="tx"/>
                    </a:ext>
                  </a:extLst>
                </a:hlinkClick>
              </a:rPr>
              <a:t>E</a:t>
            </a:r>
            <a:r>
              <a:rPr lang="en-GB" sz="1000" dirty="0">
                <a:solidFill>
                  <a:schemeClr val="tx1"/>
                </a:solidFill>
              </a:rPr>
              <a:t>)</a:t>
            </a:r>
          </a:p>
        </p:txBody>
      </p:sp>
      <p:sp>
        <p:nvSpPr>
          <p:cNvPr id="147" name="TextBox 146">
            <a:extLst>
              <a:ext uri="{FF2B5EF4-FFF2-40B4-BE49-F238E27FC236}">
                <a16:creationId xmlns:a16="http://schemas.microsoft.com/office/drawing/2014/main" id="{C7986738-C3DC-E742-84FF-793757EA00D1}"/>
              </a:ext>
            </a:extLst>
          </p:cNvPr>
          <p:cNvSpPr txBox="1"/>
          <p:nvPr/>
        </p:nvSpPr>
        <p:spPr>
          <a:xfrm>
            <a:off x="7329579" y="4661967"/>
            <a:ext cx="1748934"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dirty="0"/>
              <a:t>Trust  notification message </a:t>
            </a:r>
            <a:r>
              <a:rPr lang="en-GB" sz="1100" b="1" dirty="0"/>
              <a:t>Essential:</a:t>
            </a:r>
            <a:r>
              <a:rPr lang="en-GB" sz="1100" dirty="0"/>
              <a:t> NHSmail with PDF attachment. </a:t>
            </a:r>
          </a:p>
        </p:txBody>
      </p:sp>
      <p:cxnSp>
        <p:nvCxnSpPr>
          <p:cNvPr id="161" name="Elbow Connector 160">
            <a:extLst>
              <a:ext uri="{FF2B5EF4-FFF2-40B4-BE49-F238E27FC236}">
                <a16:creationId xmlns:a16="http://schemas.microsoft.com/office/drawing/2014/main" id="{3E3DCF6F-C525-9542-BEF4-F8DF31528AE6}"/>
              </a:ext>
            </a:extLst>
          </p:cNvPr>
          <p:cNvCxnSpPr>
            <a:cxnSpLocks/>
            <a:endCxn id="76" idx="1"/>
          </p:cNvCxnSpPr>
          <p:nvPr/>
        </p:nvCxnSpPr>
        <p:spPr>
          <a:xfrm rot="16200000" flipH="1">
            <a:off x="831031" y="3141612"/>
            <a:ext cx="1917718" cy="1737274"/>
          </a:xfrm>
          <a:prstGeom prst="bentConnector2">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168" name="TextBox 167">
            <a:extLst>
              <a:ext uri="{FF2B5EF4-FFF2-40B4-BE49-F238E27FC236}">
                <a16:creationId xmlns:a16="http://schemas.microsoft.com/office/drawing/2014/main" id="{B60F6216-D540-CE4E-9D8F-B397D33169F9}"/>
              </a:ext>
            </a:extLst>
          </p:cNvPr>
          <p:cNvSpPr txBox="1"/>
          <p:nvPr/>
        </p:nvSpPr>
        <p:spPr>
          <a:xfrm>
            <a:off x="2437773" y="2589726"/>
            <a:ext cx="1708252" cy="461665"/>
          </a:xfrm>
          <a:prstGeom prst="rect">
            <a:avLst/>
          </a:prstGeom>
          <a:noFill/>
        </p:spPr>
        <p:txBody>
          <a:bodyPr wrap="square" rtlCol="0">
            <a:spAutoFit/>
          </a:bodyPr>
          <a:lstStyle/>
          <a:p>
            <a:pPr algn="ctr"/>
            <a:r>
              <a:rPr lang="en-GB" sz="1200" b="1" dirty="0">
                <a:solidFill>
                  <a:schemeClr val="accent1">
                    <a:lumMod val="75000"/>
                  </a:schemeClr>
                </a:solidFill>
              </a:rPr>
              <a:t>FHIR </a:t>
            </a:r>
          </a:p>
          <a:p>
            <a:pPr algn="ctr"/>
            <a:r>
              <a:rPr lang="en-GB" sz="1200" dirty="0">
                <a:solidFill>
                  <a:schemeClr val="accent1">
                    <a:lumMod val="75000"/>
                  </a:schemeClr>
                </a:solidFill>
              </a:rPr>
              <a:t>[Backup: NHSmail] </a:t>
            </a:r>
          </a:p>
        </p:txBody>
      </p:sp>
    </p:spTree>
    <p:extLst>
      <p:ext uri="{BB962C8B-B14F-4D97-AF65-F5344CB8AC3E}">
        <p14:creationId xmlns:p14="http://schemas.microsoft.com/office/powerpoint/2010/main" val="1979617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517F91-B9D8-2A46-93C2-32FDC2BF2AA8}"/>
              </a:ext>
            </a:extLst>
          </p:cNvPr>
          <p:cNvSpPr>
            <a:spLocks noGrp="1"/>
          </p:cNvSpPr>
          <p:nvPr>
            <p:ph idx="1"/>
          </p:nvPr>
        </p:nvSpPr>
        <p:spPr>
          <a:xfrm>
            <a:off x="4605710" y="5166449"/>
            <a:ext cx="2680504" cy="11651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marL="0" indent="0" algn="ctr">
              <a:buNone/>
            </a:pPr>
            <a:r>
              <a:rPr lang="en-US" sz="1600" dirty="0"/>
              <a:t>Pharmacy SCS IT platform</a:t>
            </a:r>
          </a:p>
        </p:txBody>
      </p:sp>
      <p:sp>
        <p:nvSpPr>
          <p:cNvPr id="6" name="Magnetic Disk 5">
            <a:extLst>
              <a:ext uri="{FF2B5EF4-FFF2-40B4-BE49-F238E27FC236}">
                <a16:creationId xmlns:a16="http://schemas.microsoft.com/office/drawing/2014/main" id="{7AF7BEAD-EF58-734F-822A-27DC86B945FA}"/>
              </a:ext>
            </a:extLst>
          </p:cNvPr>
          <p:cNvSpPr/>
          <p:nvPr/>
        </p:nvSpPr>
        <p:spPr>
          <a:xfrm>
            <a:off x="9465401" y="1599468"/>
            <a:ext cx="1277246" cy="1207252"/>
          </a:xfrm>
          <a:prstGeom prst="flowChartMagneticDisk">
            <a:avLst/>
          </a:prstGeom>
          <a:solidFill>
            <a:schemeClr val="accent2"/>
          </a:solidFill>
        </p:spPr>
        <p:style>
          <a:lnRef idx="1">
            <a:schemeClr val="accent3"/>
          </a:lnRef>
          <a:fillRef idx="2">
            <a:schemeClr val="accent3"/>
          </a:fillRef>
          <a:effectRef idx="1">
            <a:schemeClr val="accent3"/>
          </a:effectRef>
          <a:fontRef idx="minor">
            <a:schemeClr val="dk1"/>
          </a:fontRef>
        </p:style>
        <p:txBody>
          <a:bodyPr rtlCol="0" anchor="t"/>
          <a:lstStyle/>
          <a:p>
            <a:pPr algn="ctr"/>
            <a:r>
              <a:rPr lang="en-US" sz="1000" i="1" dirty="0">
                <a:solidFill>
                  <a:schemeClr val="tx1"/>
                </a:solidFill>
                <a:hlinkClick r:id="rId3">
                  <a:extLst>
                    <a:ext uri="{A12FA001-AC4F-418D-AE19-62706E023703}">
                      <ahyp:hlinkClr xmlns:ahyp="http://schemas.microsoft.com/office/drawing/2018/hyperlinkcolor" val="tx"/>
                    </a:ext>
                  </a:extLst>
                </a:hlinkClick>
              </a:rPr>
              <a:t>Directory of Services (DoS)</a:t>
            </a:r>
            <a:r>
              <a:rPr lang="en-US" sz="1000" i="1" dirty="0">
                <a:solidFill>
                  <a:schemeClr val="tx1"/>
                </a:solidFill>
              </a:rPr>
              <a:t>*</a:t>
            </a:r>
          </a:p>
          <a:p>
            <a:pPr algn="ctr"/>
            <a:endParaRPr lang="en-US" sz="1000" i="1" dirty="0">
              <a:solidFill>
                <a:schemeClr val="tx1"/>
              </a:solidFill>
            </a:endParaRPr>
          </a:p>
          <a:p>
            <a:pPr algn="ctr"/>
            <a:r>
              <a:rPr lang="en-US" sz="1000" i="1" dirty="0">
                <a:solidFill>
                  <a:schemeClr val="tx1"/>
                </a:solidFill>
              </a:rPr>
              <a:t>(Future requirement)</a:t>
            </a:r>
          </a:p>
        </p:txBody>
      </p:sp>
      <p:sp>
        <p:nvSpPr>
          <p:cNvPr id="7" name="Magnetic Disk 6">
            <a:extLst>
              <a:ext uri="{FF2B5EF4-FFF2-40B4-BE49-F238E27FC236}">
                <a16:creationId xmlns:a16="http://schemas.microsoft.com/office/drawing/2014/main" id="{7D499BBE-3294-6E43-9FDE-36012F7C10F1}"/>
              </a:ext>
            </a:extLst>
          </p:cNvPr>
          <p:cNvSpPr/>
          <p:nvPr/>
        </p:nvSpPr>
        <p:spPr>
          <a:xfrm>
            <a:off x="7348202" y="1610158"/>
            <a:ext cx="1277246" cy="1247341"/>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000" dirty="0">
                <a:solidFill>
                  <a:schemeClr val="tx1"/>
                </a:solidFill>
                <a:hlinkClick r:id="rId4">
                  <a:extLst>
                    <a:ext uri="{A12FA001-AC4F-418D-AE19-62706E023703}">
                      <ahyp:hlinkClr xmlns:ahyp="http://schemas.microsoft.com/office/drawing/2018/hyperlinkcolor" val="tx"/>
                    </a:ext>
                  </a:extLst>
                </a:hlinkClick>
              </a:rPr>
              <a:t>Dictionary of Medicines and Devices (dm+d</a:t>
            </a:r>
            <a:r>
              <a:rPr lang="en-US" sz="1000" dirty="0">
                <a:solidFill>
                  <a:schemeClr val="tx1"/>
                </a:solidFill>
              </a:rPr>
              <a:t>)</a:t>
            </a:r>
          </a:p>
        </p:txBody>
      </p:sp>
      <p:sp>
        <p:nvSpPr>
          <p:cNvPr id="19" name="Magnetic Disk 18">
            <a:extLst>
              <a:ext uri="{FF2B5EF4-FFF2-40B4-BE49-F238E27FC236}">
                <a16:creationId xmlns:a16="http://schemas.microsoft.com/office/drawing/2014/main" id="{03F24966-BE29-A947-B952-81E7E8B8F99B}"/>
              </a:ext>
            </a:extLst>
          </p:cNvPr>
          <p:cNvSpPr/>
          <p:nvPr/>
        </p:nvSpPr>
        <p:spPr>
          <a:xfrm>
            <a:off x="5231003" y="1603885"/>
            <a:ext cx="1277246" cy="1266573"/>
          </a:xfrm>
          <a:prstGeom prst="flowChartMagneticDisk">
            <a:avLst/>
          </a:prstGeom>
          <a:solidFill>
            <a:schemeClr val="accent2"/>
          </a:solidFill>
        </p:spPr>
        <p:style>
          <a:lnRef idx="1">
            <a:schemeClr val="accent3"/>
          </a:lnRef>
          <a:fillRef idx="2">
            <a:schemeClr val="accent3"/>
          </a:fillRef>
          <a:effectRef idx="1">
            <a:schemeClr val="accent3"/>
          </a:effectRef>
          <a:fontRef idx="minor">
            <a:schemeClr val="dk1"/>
          </a:fontRef>
        </p:style>
        <p:txBody>
          <a:bodyPr rtlCol="0" anchor="t"/>
          <a:lstStyle/>
          <a:p>
            <a:pPr algn="ctr"/>
            <a:r>
              <a:rPr lang="en-US" sz="1000" i="1" dirty="0">
                <a:solidFill>
                  <a:schemeClr val="tx1"/>
                </a:solidFill>
                <a:hlinkClick r:id="rId5">
                  <a:extLst>
                    <a:ext uri="{A12FA001-AC4F-418D-AE19-62706E023703}">
                      <ahyp:hlinkClr xmlns:ahyp="http://schemas.microsoft.com/office/drawing/2018/hyperlinkcolor" val="tx"/>
                    </a:ext>
                  </a:extLst>
                </a:hlinkClick>
              </a:rPr>
              <a:t>Real Time Exemption Checking (RTEC) </a:t>
            </a:r>
            <a:r>
              <a:rPr lang="en-US" sz="1000" i="1" dirty="0">
                <a:solidFill>
                  <a:schemeClr val="tx1"/>
                </a:solidFill>
              </a:rPr>
              <a:t>*</a:t>
            </a:r>
          </a:p>
          <a:p>
            <a:pPr algn="ctr"/>
            <a:endParaRPr lang="en-US" sz="1000" i="1" dirty="0">
              <a:solidFill>
                <a:schemeClr val="tx1"/>
              </a:solidFill>
            </a:endParaRPr>
          </a:p>
          <a:p>
            <a:pPr algn="ctr"/>
            <a:r>
              <a:rPr lang="en-US" sz="1000" i="1" dirty="0">
                <a:solidFill>
                  <a:schemeClr val="tx1"/>
                </a:solidFill>
              </a:rPr>
              <a:t>(Future requirement)</a:t>
            </a:r>
          </a:p>
        </p:txBody>
      </p:sp>
      <p:grpSp>
        <p:nvGrpSpPr>
          <p:cNvPr id="50" name="Group 49">
            <a:extLst>
              <a:ext uri="{FF2B5EF4-FFF2-40B4-BE49-F238E27FC236}">
                <a16:creationId xmlns:a16="http://schemas.microsoft.com/office/drawing/2014/main" id="{F7E5678A-0853-DC41-AD78-7722525F9267}"/>
              </a:ext>
            </a:extLst>
          </p:cNvPr>
          <p:cNvGrpSpPr/>
          <p:nvPr/>
        </p:nvGrpSpPr>
        <p:grpSpPr>
          <a:xfrm>
            <a:off x="408108" y="308526"/>
            <a:ext cx="11387652" cy="527816"/>
            <a:chOff x="0" y="3346749"/>
            <a:chExt cx="6263640" cy="503685"/>
          </a:xfrm>
        </p:grpSpPr>
        <p:sp>
          <p:nvSpPr>
            <p:cNvPr id="51" name="Rounded Rectangle 50">
              <a:extLst>
                <a:ext uri="{FF2B5EF4-FFF2-40B4-BE49-F238E27FC236}">
                  <a16:creationId xmlns:a16="http://schemas.microsoft.com/office/drawing/2014/main" id="{6FC6CA60-81AA-D94C-8D2B-41B5FE76FB5F}"/>
                </a:ext>
              </a:extLst>
            </p:cNvPr>
            <p:cNvSpPr/>
            <p:nvPr/>
          </p:nvSpPr>
          <p:spPr>
            <a:xfrm>
              <a:off x="0" y="3346749"/>
              <a:ext cx="6263640" cy="503685"/>
            </a:xfrm>
            <a:prstGeom prst="roundRect">
              <a:avLst/>
            </a:prstGeom>
          </p:spPr>
          <p:style>
            <a:lnRef idx="2">
              <a:schemeClr val="lt1">
                <a:hueOff val="0"/>
                <a:satOff val="0"/>
                <a:lumOff val="0"/>
                <a:alphaOff val="0"/>
              </a:schemeClr>
            </a:lnRef>
            <a:fillRef idx="1">
              <a:schemeClr val="accent5">
                <a:hueOff val="-5406834"/>
                <a:satOff val="-13935"/>
                <a:lumOff val="-9412"/>
                <a:alphaOff val="0"/>
              </a:schemeClr>
            </a:fillRef>
            <a:effectRef idx="0">
              <a:schemeClr val="accent5">
                <a:hueOff val="-5406834"/>
                <a:satOff val="-13935"/>
                <a:lumOff val="-9412"/>
                <a:alphaOff val="0"/>
              </a:schemeClr>
            </a:effectRef>
            <a:fontRef idx="minor">
              <a:schemeClr val="lt1"/>
            </a:fontRef>
          </p:style>
        </p:sp>
        <p:sp>
          <p:nvSpPr>
            <p:cNvPr id="52" name="Rounded Rectangle 4">
              <a:extLst>
                <a:ext uri="{FF2B5EF4-FFF2-40B4-BE49-F238E27FC236}">
                  <a16:creationId xmlns:a16="http://schemas.microsoft.com/office/drawing/2014/main" id="{0EF43095-7B6D-E040-A42F-CC22B2455A6A}"/>
                </a:ext>
              </a:extLst>
            </p:cNvPr>
            <p:cNvSpPr txBox="1"/>
            <p:nvPr/>
          </p:nvSpPr>
          <p:spPr>
            <a:xfrm>
              <a:off x="24588" y="3371337"/>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dirty="0"/>
                <a:t>Smoking Cessation consultation technical components</a:t>
              </a:r>
              <a:endParaRPr lang="en-US" sz="2100" dirty="0"/>
            </a:p>
          </p:txBody>
        </p:sp>
      </p:grpSp>
      <p:sp>
        <p:nvSpPr>
          <p:cNvPr id="53" name="Slide Number Placeholder 52">
            <a:extLst>
              <a:ext uri="{FF2B5EF4-FFF2-40B4-BE49-F238E27FC236}">
                <a16:creationId xmlns:a16="http://schemas.microsoft.com/office/drawing/2014/main" id="{840034C3-70E7-BB40-AEDC-E5E86A119FC3}"/>
              </a:ext>
            </a:extLst>
          </p:cNvPr>
          <p:cNvSpPr>
            <a:spLocks noGrp="1"/>
          </p:cNvSpPr>
          <p:nvPr>
            <p:ph type="sldNum" sz="quarter" idx="12"/>
          </p:nvPr>
        </p:nvSpPr>
        <p:spPr/>
        <p:txBody>
          <a:bodyPr/>
          <a:lstStyle/>
          <a:p>
            <a:fld id="{E3622F62-16E7-4744-AE2F-DC725AA31740}" type="slidenum">
              <a:rPr lang="en-US" smtClean="0"/>
              <a:t>5</a:t>
            </a:fld>
            <a:endParaRPr lang="en-US"/>
          </a:p>
        </p:txBody>
      </p:sp>
      <p:sp>
        <p:nvSpPr>
          <p:cNvPr id="23" name="Magnetic Disk 22">
            <a:extLst>
              <a:ext uri="{FF2B5EF4-FFF2-40B4-BE49-F238E27FC236}">
                <a16:creationId xmlns:a16="http://schemas.microsoft.com/office/drawing/2014/main" id="{12DC9B9C-D075-8B40-A0BF-696D0EDB8470}"/>
              </a:ext>
            </a:extLst>
          </p:cNvPr>
          <p:cNvSpPr/>
          <p:nvPr/>
        </p:nvSpPr>
        <p:spPr>
          <a:xfrm>
            <a:off x="1263533" y="1559784"/>
            <a:ext cx="1277246" cy="1270990"/>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dirty="0">
                <a:solidFill>
                  <a:schemeClr val="tx1"/>
                </a:solidFill>
                <a:hlinkClick r:id="rId6">
                  <a:extLst>
                    <a:ext uri="{A12FA001-AC4F-418D-AE19-62706E023703}">
                      <ahyp:hlinkClr xmlns:ahyp="http://schemas.microsoft.com/office/drawing/2018/hyperlinkcolor" val="tx"/>
                    </a:ext>
                  </a:extLst>
                </a:hlinkClick>
              </a:rPr>
              <a:t>Personal  Demographics Service</a:t>
            </a:r>
            <a:r>
              <a:rPr lang="en-GB" sz="1000" dirty="0">
                <a:solidFill>
                  <a:schemeClr val="tx1"/>
                </a:solidFill>
                <a:effectLst/>
                <a:hlinkClick r:id="rId6">
                  <a:extLst>
                    <a:ext uri="{A12FA001-AC4F-418D-AE19-62706E023703}">
                      <ahyp:hlinkClr xmlns:ahyp="http://schemas.microsoft.com/office/drawing/2018/hyperlinkcolor" val="tx"/>
                    </a:ext>
                  </a:extLst>
                </a:hlinkClick>
              </a:rPr>
              <a:t> (PDS</a:t>
            </a:r>
            <a:r>
              <a:rPr lang="en-GB" sz="1000" dirty="0">
                <a:solidFill>
                  <a:schemeClr val="tx1"/>
                </a:solidFill>
                <a:effectLst/>
              </a:rPr>
              <a:t>)</a:t>
            </a:r>
            <a:endParaRPr lang="en-US" sz="1000" dirty="0">
              <a:solidFill>
                <a:schemeClr val="tx1"/>
              </a:solidFill>
            </a:endParaRPr>
          </a:p>
        </p:txBody>
      </p:sp>
      <p:sp>
        <p:nvSpPr>
          <p:cNvPr id="24" name="Magnetic Disk 23">
            <a:extLst>
              <a:ext uri="{FF2B5EF4-FFF2-40B4-BE49-F238E27FC236}">
                <a16:creationId xmlns:a16="http://schemas.microsoft.com/office/drawing/2014/main" id="{451D9092-E55B-7040-8846-D60CF74B3C3D}"/>
              </a:ext>
            </a:extLst>
          </p:cNvPr>
          <p:cNvSpPr/>
          <p:nvPr/>
        </p:nvSpPr>
        <p:spPr>
          <a:xfrm>
            <a:off x="3313824" y="1525443"/>
            <a:ext cx="1277246" cy="1314771"/>
          </a:xfrm>
          <a:prstGeom prst="flowChartMagneticDisk">
            <a:avLst/>
          </a:prstGeom>
          <a:solidFill>
            <a:schemeClr val="accent2"/>
          </a:solidFill>
        </p:spPr>
        <p:style>
          <a:lnRef idx="1">
            <a:schemeClr val="accent3"/>
          </a:lnRef>
          <a:fillRef idx="2">
            <a:schemeClr val="accent3"/>
          </a:fillRef>
          <a:effectRef idx="1">
            <a:schemeClr val="accent3"/>
          </a:effectRef>
          <a:fontRef idx="minor">
            <a:schemeClr val="dk1"/>
          </a:fontRef>
        </p:style>
        <p:txBody>
          <a:bodyPr rtlCol="0" anchor="t"/>
          <a:lstStyle/>
          <a:p>
            <a:pPr algn="ctr"/>
            <a:r>
              <a:rPr lang="en-US" sz="1000" i="1" dirty="0">
                <a:solidFill>
                  <a:schemeClr val="tx1"/>
                </a:solidFill>
                <a:hlinkClick r:id="rId7">
                  <a:extLst>
                    <a:ext uri="{A12FA001-AC4F-418D-AE19-62706E023703}">
                      <ahyp:hlinkClr xmlns:ahyp="http://schemas.microsoft.com/office/drawing/2018/hyperlinkcolor" val="tx"/>
                    </a:ext>
                  </a:extLst>
                </a:hlinkClick>
              </a:rPr>
              <a:t>Summary Care Records (SCR)</a:t>
            </a:r>
            <a:r>
              <a:rPr lang="en-US" sz="1000" i="1" dirty="0">
                <a:solidFill>
                  <a:schemeClr val="tx1"/>
                </a:solidFill>
              </a:rPr>
              <a:t>* / Shared Care Record</a:t>
            </a:r>
          </a:p>
          <a:p>
            <a:pPr algn="ctr"/>
            <a:endParaRPr lang="en-US" sz="1000" i="1" dirty="0">
              <a:solidFill>
                <a:schemeClr val="tx1"/>
              </a:solidFill>
            </a:endParaRPr>
          </a:p>
          <a:p>
            <a:pPr algn="ctr"/>
            <a:r>
              <a:rPr lang="en-US" sz="1000" i="1" dirty="0">
                <a:solidFill>
                  <a:schemeClr val="tx1"/>
                </a:solidFill>
              </a:rPr>
              <a:t>(Future requirement)</a:t>
            </a:r>
          </a:p>
        </p:txBody>
      </p:sp>
      <p:sp>
        <p:nvSpPr>
          <p:cNvPr id="60" name="Rectangle 59">
            <a:extLst>
              <a:ext uri="{FF2B5EF4-FFF2-40B4-BE49-F238E27FC236}">
                <a16:creationId xmlns:a16="http://schemas.microsoft.com/office/drawing/2014/main" id="{30654DB3-A110-6346-934A-4024CB393298}"/>
              </a:ext>
            </a:extLst>
          </p:cNvPr>
          <p:cNvSpPr/>
          <p:nvPr/>
        </p:nvSpPr>
        <p:spPr>
          <a:xfrm>
            <a:off x="95693" y="6463879"/>
            <a:ext cx="6096000" cy="276999"/>
          </a:xfrm>
          <a:prstGeom prst="rect">
            <a:avLst/>
          </a:prstGeom>
        </p:spPr>
        <p:txBody>
          <a:bodyPr>
            <a:spAutoFit/>
          </a:bodyPr>
          <a:lstStyle/>
          <a:p>
            <a:r>
              <a:rPr lang="en-US" sz="1200" i="1" dirty="0"/>
              <a:t>* Future requirement </a:t>
            </a:r>
          </a:p>
        </p:txBody>
      </p:sp>
      <p:cxnSp>
        <p:nvCxnSpPr>
          <p:cNvPr id="100" name="Straight Arrow Connector 99">
            <a:extLst>
              <a:ext uri="{FF2B5EF4-FFF2-40B4-BE49-F238E27FC236}">
                <a16:creationId xmlns:a16="http://schemas.microsoft.com/office/drawing/2014/main" id="{05E374ED-6E9B-F041-832E-43A5AC638611}"/>
              </a:ext>
            </a:extLst>
          </p:cNvPr>
          <p:cNvCxnSpPr>
            <a:cxnSpLocks/>
            <a:stCxn id="23" idx="3"/>
            <a:endCxn id="5" idx="1"/>
          </p:cNvCxnSpPr>
          <p:nvPr/>
        </p:nvCxnSpPr>
        <p:spPr>
          <a:xfrm>
            <a:off x="1902156" y="2830774"/>
            <a:ext cx="2703554" cy="2918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0EE4F1BA-DAD4-C84A-BF51-6E6B1CE67C72}"/>
              </a:ext>
            </a:extLst>
          </p:cNvPr>
          <p:cNvSpPr txBox="1"/>
          <p:nvPr/>
        </p:nvSpPr>
        <p:spPr>
          <a:xfrm>
            <a:off x="1738269" y="3428119"/>
            <a:ext cx="1255388"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000" dirty="0"/>
              <a:t>Providers must use PDS to validate patient details. Verifying a patient with the PDS will allow access to the SCR</a:t>
            </a:r>
          </a:p>
        </p:txBody>
      </p:sp>
      <p:cxnSp>
        <p:nvCxnSpPr>
          <p:cNvPr id="101" name="Straight Arrow Connector 100">
            <a:extLst>
              <a:ext uri="{FF2B5EF4-FFF2-40B4-BE49-F238E27FC236}">
                <a16:creationId xmlns:a16="http://schemas.microsoft.com/office/drawing/2014/main" id="{E8B8FCC4-A9F6-4740-979C-0DCDDC712A00}"/>
              </a:ext>
            </a:extLst>
          </p:cNvPr>
          <p:cNvCxnSpPr>
            <a:cxnSpLocks/>
            <a:stCxn id="24" idx="3"/>
          </p:cNvCxnSpPr>
          <p:nvPr/>
        </p:nvCxnSpPr>
        <p:spPr>
          <a:xfrm>
            <a:off x="3952447" y="2840214"/>
            <a:ext cx="817150" cy="23262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133AE7A-D4CC-F64A-A454-6EAD7EE6E484}"/>
              </a:ext>
            </a:extLst>
          </p:cNvPr>
          <p:cNvSpPr txBox="1"/>
          <p:nvPr/>
        </p:nvSpPr>
        <p:spPr>
          <a:xfrm>
            <a:off x="3452551" y="3450055"/>
            <a:ext cx="1255388"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i="1" dirty="0">
                <a:solidFill>
                  <a:srgbClr val="7030A0"/>
                </a:solidFill>
              </a:rPr>
              <a:t>Pharmacy teams </a:t>
            </a:r>
            <a:r>
              <a:rPr lang="en-GB" sz="1000" i="1" dirty="0"/>
              <a:t>must have access to view SCR</a:t>
            </a:r>
            <a:r>
              <a:rPr lang="en-GB" sz="1000" i="1" dirty="0">
                <a:solidFill>
                  <a:srgbClr val="7030A0"/>
                </a:solidFill>
              </a:rPr>
              <a:t>, ShCR </a:t>
            </a:r>
            <a:r>
              <a:rPr lang="en-GB" sz="1000" i="1" dirty="0"/>
              <a:t>and/or alternative Shared Care Record Access </a:t>
            </a:r>
            <a:endParaRPr lang="en-US" sz="1000" i="1" dirty="0"/>
          </a:p>
        </p:txBody>
      </p:sp>
      <p:cxnSp>
        <p:nvCxnSpPr>
          <p:cNvPr id="107" name="Straight Arrow Connector 106">
            <a:extLst>
              <a:ext uri="{FF2B5EF4-FFF2-40B4-BE49-F238E27FC236}">
                <a16:creationId xmlns:a16="http://schemas.microsoft.com/office/drawing/2014/main" id="{252F1BA7-4E94-5E4A-9953-AB50E9B403F0}"/>
              </a:ext>
            </a:extLst>
          </p:cNvPr>
          <p:cNvCxnSpPr>
            <a:cxnSpLocks/>
            <a:stCxn id="19" idx="3"/>
          </p:cNvCxnSpPr>
          <p:nvPr/>
        </p:nvCxnSpPr>
        <p:spPr>
          <a:xfrm>
            <a:off x="5869626" y="2870458"/>
            <a:ext cx="36400" cy="23251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EF72A616-F7C4-8E49-917C-DC6081687D1B}"/>
              </a:ext>
            </a:extLst>
          </p:cNvPr>
          <p:cNvSpPr txBox="1"/>
          <p:nvPr/>
        </p:nvSpPr>
        <p:spPr>
          <a:xfrm>
            <a:off x="5294335" y="3428119"/>
            <a:ext cx="1255388" cy="8617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000" i="1" dirty="0"/>
              <a:t>RTEC should be used to </a:t>
            </a:r>
            <a:r>
              <a:rPr lang="en-GB" sz="1000" i="1" dirty="0"/>
              <a:t>automatically establish whether a patient has a known exemption</a:t>
            </a:r>
            <a:endParaRPr lang="en-US" sz="1000" i="1" dirty="0"/>
          </a:p>
        </p:txBody>
      </p:sp>
      <p:cxnSp>
        <p:nvCxnSpPr>
          <p:cNvPr id="111" name="Straight Arrow Connector 110">
            <a:extLst>
              <a:ext uri="{FF2B5EF4-FFF2-40B4-BE49-F238E27FC236}">
                <a16:creationId xmlns:a16="http://schemas.microsoft.com/office/drawing/2014/main" id="{D724D222-B38C-AC4C-BA01-9451738009A6}"/>
              </a:ext>
            </a:extLst>
          </p:cNvPr>
          <p:cNvCxnSpPr>
            <a:cxnSpLocks/>
            <a:stCxn id="7" idx="3"/>
          </p:cNvCxnSpPr>
          <p:nvPr/>
        </p:nvCxnSpPr>
        <p:spPr>
          <a:xfrm flipH="1">
            <a:off x="7068620" y="2857499"/>
            <a:ext cx="918205" cy="2308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D478F598-9A96-1E4F-9084-AE54D2BF1FB1}"/>
              </a:ext>
            </a:extLst>
          </p:cNvPr>
          <p:cNvCxnSpPr>
            <a:cxnSpLocks/>
            <a:stCxn id="6" idx="3"/>
            <a:endCxn id="5" idx="3"/>
          </p:cNvCxnSpPr>
          <p:nvPr/>
        </p:nvCxnSpPr>
        <p:spPr>
          <a:xfrm flipH="1">
            <a:off x="7286214" y="2806720"/>
            <a:ext cx="2817810" cy="29422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CA39852-9D0F-3848-90E4-6AD80E99D63E}"/>
              </a:ext>
            </a:extLst>
          </p:cNvPr>
          <p:cNvSpPr txBox="1"/>
          <p:nvPr/>
        </p:nvSpPr>
        <p:spPr>
          <a:xfrm>
            <a:off x="8950478" y="3382364"/>
            <a:ext cx="1472857" cy="8617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i="1" dirty="0"/>
              <a:t>DoS must be used to retrieve service information for other healthcare providers and enable transfer of care</a:t>
            </a:r>
            <a:r>
              <a:rPr lang="en-GB" sz="1000" dirty="0"/>
              <a:t>.</a:t>
            </a:r>
            <a:endParaRPr lang="en-US" sz="1000" i="1" dirty="0">
              <a:solidFill>
                <a:schemeClr val="tx1"/>
              </a:solidFill>
            </a:endParaRPr>
          </a:p>
        </p:txBody>
      </p:sp>
      <p:sp>
        <p:nvSpPr>
          <p:cNvPr id="56" name="TextBox 55">
            <a:extLst>
              <a:ext uri="{FF2B5EF4-FFF2-40B4-BE49-F238E27FC236}">
                <a16:creationId xmlns:a16="http://schemas.microsoft.com/office/drawing/2014/main" id="{00019854-4FAB-3D4E-B71C-E5C95ED6A001}"/>
              </a:ext>
            </a:extLst>
          </p:cNvPr>
          <p:cNvSpPr txBox="1"/>
          <p:nvPr/>
        </p:nvSpPr>
        <p:spPr>
          <a:xfrm>
            <a:off x="7068620" y="3433678"/>
            <a:ext cx="1255388"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dirty="0"/>
              <a:t>The </a:t>
            </a:r>
            <a:r>
              <a:rPr lang="en-GB" sz="1000" dirty="0" err="1"/>
              <a:t>dm+d</a:t>
            </a:r>
            <a:r>
              <a:rPr lang="en-GB" sz="1000" dirty="0"/>
              <a:t> is a dictionary of descriptions and codes that must be used to record medicines and devices</a:t>
            </a:r>
            <a:endParaRPr lang="en-US" sz="1000" dirty="0"/>
          </a:p>
        </p:txBody>
      </p:sp>
    </p:spTree>
    <p:extLst>
      <p:ext uri="{BB962C8B-B14F-4D97-AF65-F5344CB8AC3E}">
        <p14:creationId xmlns:p14="http://schemas.microsoft.com/office/powerpoint/2010/main" val="40911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3323574746"/>
              </p:ext>
            </p:extLst>
          </p:nvPr>
        </p:nvGraphicFramePr>
        <p:xfrm>
          <a:off x="497957" y="986472"/>
          <a:ext cx="11111744" cy="5704840"/>
        </p:xfrm>
        <a:graphic>
          <a:graphicData uri="http://schemas.openxmlformats.org/drawingml/2006/table">
            <a:tbl>
              <a:tblPr firstRow="1" bandRow="1">
                <a:tableStyleId>{5C22544A-7EE6-4342-B048-85BDC9FD1C3A}</a:tableStyleId>
              </a:tblPr>
              <a:tblGrid>
                <a:gridCol w="2777936">
                  <a:extLst>
                    <a:ext uri="{9D8B030D-6E8A-4147-A177-3AD203B41FA5}">
                      <a16:colId xmlns:a16="http://schemas.microsoft.com/office/drawing/2014/main" val="3600064115"/>
                    </a:ext>
                  </a:extLst>
                </a:gridCol>
                <a:gridCol w="2777936">
                  <a:extLst>
                    <a:ext uri="{9D8B030D-6E8A-4147-A177-3AD203B41FA5}">
                      <a16:colId xmlns:a16="http://schemas.microsoft.com/office/drawing/2014/main" val="1458044718"/>
                    </a:ext>
                  </a:extLst>
                </a:gridCol>
                <a:gridCol w="2777936">
                  <a:extLst>
                    <a:ext uri="{9D8B030D-6E8A-4147-A177-3AD203B41FA5}">
                      <a16:colId xmlns:a16="http://schemas.microsoft.com/office/drawing/2014/main" val="586940511"/>
                    </a:ext>
                  </a:extLst>
                </a:gridCol>
                <a:gridCol w="2777936">
                  <a:extLst>
                    <a:ext uri="{9D8B030D-6E8A-4147-A177-3AD203B41FA5}">
                      <a16:colId xmlns:a16="http://schemas.microsoft.com/office/drawing/2014/main" val="2793388258"/>
                    </a:ext>
                  </a:extLst>
                </a:gridCol>
              </a:tblGrid>
              <a:tr h="370840">
                <a:tc>
                  <a:txBody>
                    <a:bodyPr/>
                    <a:lstStyle/>
                    <a:p>
                      <a:r>
                        <a:rPr lang="en-US" sz="1600" dirty="0"/>
                        <a:t>Technical component </a:t>
                      </a:r>
                    </a:p>
                  </a:txBody>
                  <a:tcPr/>
                </a:tc>
                <a:tc>
                  <a:txBody>
                    <a:bodyPr/>
                    <a:lstStyle/>
                    <a:p>
                      <a:r>
                        <a:rPr lang="en-US" sz="1600" dirty="0"/>
                        <a:t>Essential requirement </a:t>
                      </a:r>
                    </a:p>
                  </a:txBody>
                  <a:tcPr/>
                </a:tc>
                <a:tc>
                  <a:txBody>
                    <a:bodyPr/>
                    <a:lstStyle/>
                    <a:p>
                      <a:r>
                        <a:rPr lang="en-US" sz="1600" dirty="0"/>
                        <a:t>Future requirement </a:t>
                      </a:r>
                    </a:p>
                  </a:txBody>
                  <a:tcPr/>
                </a:tc>
                <a:tc>
                  <a:txBody>
                    <a:bodyPr/>
                    <a:lstStyle/>
                    <a:p>
                      <a:r>
                        <a:rPr lang="en-US" sz="1600" dirty="0"/>
                        <a:t>Desirable</a:t>
                      </a:r>
                    </a:p>
                  </a:txBody>
                  <a:tcPr/>
                </a:tc>
                <a:extLst>
                  <a:ext uri="{0D108BD9-81ED-4DB2-BD59-A6C34878D82A}">
                    <a16:rowId xmlns:a16="http://schemas.microsoft.com/office/drawing/2014/main" val="17018224"/>
                  </a:ext>
                </a:extLst>
              </a:tr>
              <a:tr h="370840">
                <a:tc>
                  <a:txBody>
                    <a:bodyPr/>
                    <a:lstStyle/>
                    <a:p>
                      <a:r>
                        <a:rPr lang="en-US" sz="1600" dirty="0"/>
                        <a:t>Trust report message (inbound)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7030A0"/>
                          </a:solidFill>
                        </a:rPr>
                        <a:t>NHSmail</a:t>
                      </a:r>
                      <a:r>
                        <a:rPr lang="en-US" sz="1600" dirty="0"/>
                        <a:t> </a:t>
                      </a:r>
                      <a:r>
                        <a:rPr lang="en-US" sz="1600" kern="1200" dirty="0">
                          <a:solidFill>
                            <a:schemeClr val="dk1"/>
                          </a:solidFill>
                          <a:latin typeface="+mn-lt"/>
                          <a:ea typeface="+mn-ea"/>
                          <a:cs typeface="+mn-cs"/>
                        </a:rPr>
                        <a:t>via NHS.net shared email address. </a:t>
                      </a:r>
                      <a:r>
                        <a:rPr lang="en-GB" sz="1600" kern="1200" dirty="0">
                          <a:solidFill>
                            <a:schemeClr val="dk1"/>
                          </a:solidFill>
                          <a:latin typeface="+mn-lt"/>
                          <a:ea typeface="+mn-ea"/>
                          <a:cs typeface="+mn-cs"/>
                        </a:rPr>
                        <a:t>The referral must be able to be sent to any participating pharmacy  irrespective of IT system </a:t>
                      </a:r>
                      <a:r>
                        <a:rPr lang="en-US" sz="1600" kern="1200" dirty="0">
                          <a:solidFill>
                            <a:schemeClr val="dk1"/>
                          </a:solidFill>
                          <a:latin typeface="+mn-lt"/>
                          <a:ea typeface="+mn-ea"/>
                          <a:cs typeface="+mn-cs"/>
                        </a:rPr>
                        <a:t>(see Directory of Services for more information)</a:t>
                      </a:r>
                    </a:p>
                  </a:txBody>
                  <a:tcPr/>
                </a:tc>
                <a:tc>
                  <a:txBody>
                    <a:bodyPr/>
                    <a:lstStyle/>
                    <a:p>
                      <a:r>
                        <a:rPr lang="en-US" sz="1600" b="1" dirty="0">
                          <a:hlinkClick r:id="rId3"/>
                        </a:rPr>
                        <a:t>FHIR</a:t>
                      </a:r>
                      <a:r>
                        <a:rPr lang="en-US" sz="1600" b="1" dirty="0"/>
                        <a:t> </a:t>
                      </a:r>
                      <a:r>
                        <a:rPr lang="en-US" sz="1600" dirty="0"/>
                        <a:t>/ </a:t>
                      </a:r>
                      <a:r>
                        <a:rPr lang="en-US" sz="1600" b="1" dirty="0">
                          <a:hlinkClick r:id="rId4"/>
                        </a:rPr>
                        <a:t>MESH</a:t>
                      </a:r>
                      <a:r>
                        <a:rPr lang="en-US" sz="1600" dirty="0"/>
                        <a:t> / </a:t>
                      </a:r>
                      <a:r>
                        <a:rPr lang="en-US" sz="1600" b="1" dirty="0">
                          <a:hlinkClick r:id="rId5"/>
                        </a:rPr>
                        <a:t>ITK3</a:t>
                      </a:r>
                      <a:r>
                        <a:rPr lang="en-US" sz="16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Backup: </a:t>
                      </a:r>
                      <a:r>
                        <a:rPr lang="en-US" sz="1600" dirty="0">
                          <a:solidFill>
                            <a:srgbClr val="7030A0"/>
                          </a:solidFill>
                        </a:rPr>
                        <a:t>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Strategic direction: </a:t>
                      </a:r>
                      <a:r>
                        <a:rPr lang="en-GB" sz="1600" dirty="0">
                          <a:solidFill>
                            <a:schemeClr val="tx1"/>
                          </a:solidFill>
                          <a:hlinkClick r:id="rId6">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p>
                  </a:txBody>
                  <a:tcPr/>
                </a:tc>
                <a:tc>
                  <a:txBody>
                    <a:bodyPr/>
                    <a:lstStyle/>
                    <a:p>
                      <a:endParaRPr lang="en-US" sz="1600" b="1" dirty="0"/>
                    </a:p>
                  </a:txBody>
                  <a:tcPr/>
                </a:tc>
                <a:extLst>
                  <a:ext uri="{0D108BD9-81ED-4DB2-BD59-A6C34878D82A}">
                    <a16:rowId xmlns:a16="http://schemas.microsoft.com/office/drawing/2014/main" val="1168937309"/>
                  </a:ext>
                </a:extLst>
              </a:tr>
              <a:tr h="370840">
                <a:tc>
                  <a:txBody>
                    <a:bodyPr/>
                    <a:lstStyle/>
                    <a:p>
                      <a:r>
                        <a:rPr lang="en-US" sz="1600" dirty="0"/>
                        <a:t>GP notification message (outbound)</a:t>
                      </a:r>
                    </a:p>
                  </a:txBody>
                  <a:tcPr/>
                </a:tc>
                <a:tc>
                  <a:txBody>
                    <a:bodyPr/>
                    <a:lstStyle/>
                    <a:p>
                      <a:r>
                        <a:rPr lang="en-US" sz="1600" dirty="0">
                          <a:solidFill>
                            <a:srgbClr val="7030A0"/>
                          </a:solidFill>
                        </a:rPr>
                        <a:t>NHSmail</a:t>
                      </a:r>
                      <a:r>
                        <a:rPr lang="en-US" sz="1600" dirty="0"/>
                        <a:t> (PDF attachment). </a:t>
                      </a:r>
                      <a:r>
                        <a:rPr lang="en-US" sz="1600" kern="1200" dirty="0">
                          <a:solidFill>
                            <a:schemeClr val="dk1"/>
                          </a:solidFill>
                          <a:latin typeface="+mn-lt"/>
                          <a:ea typeface="+mn-ea"/>
                          <a:cs typeface="+mn-cs"/>
                        </a:rPr>
                        <a:t>See Directory of Services for more information. </a:t>
                      </a:r>
                      <a:r>
                        <a:rPr lang="en-US" sz="1600" dirty="0"/>
                        <a:t> </a:t>
                      </a:r>
                    </a:p>
                  </a:txBody>
                  <a:tcPr/>
                </a:tc>
                <a:tc>
                  <a:txBody>
                    <a:bodyPr/>
                    <a:lstStyle/>
                    <a:p>
                      <a:r>
                        <a:rPr lang="en-US" sz="1600" b="1" dirty="0">
                          <a:hlinkClick r:id="rId3"/>
                        </a:rPr>
                        <a:t>FHIR</a:t>
                      </a:r>
                      <a:r>
                        <a:rPr lang="en-US" sz="1600" b="1" dirty="0"/>
                        <a:t> </a:t>
                      </a:r>
                      <a:r>
                        <a:rPr lang="en-US" sz="1600" dirty="0"/>
                        <a:t>/ </a:t>
                      </a:r>
                      <a:r>
                        <a:rPr lang="en-US" sz="1600" b="1" dirty="0">
                          <a:hlinkClick r:id="rId4"/>
                        </a:rPr>
                        <a:t>MESH</a:t>
                      </a:r>
                      <a:r>
                        <a:rPr lang="en-US" sz="1600" dirty="0"/>
                        <a:t> / </a:t>
                      </a:r>
                      <a:r>
                        <a:rPr lang="en-US" sz="1600" b="1" dirty="0">
                          <a:hlinkClick r:id="rId5"/>
                        </a:rPr>
                        <a:t>ITK3</a:t>
                      </a:r>
                      <a:r>
                        <a:rPr lang="en-US" sz="16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Backup: </a:t>
                      </a:r>
                      <a:r>
                        <a:rPr lang="en-US" sz="1600" dirty="0">
                          <a:solidFill>
                            <a:srgbClr val="7030A0"/>
                          </a:solidFill>
                        </a:rPr>
                        <a:t>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Strategic direction: </a:t>
                      </a:r>
                      <a:r>
                        <a:rPr lang="en-GB" sz="1600" dirty="0">
                          <a:solidFill>
                            <a:schemeClr val="tx1"/>
                          </a:solidFill>
                          <a:hlinkClick r:id="rId6">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txBody>
                  <a:tcPr/>
                </a:tc>
                <a:tc>
                  <a:txBody>
                    <a:bodyPr/>
                    <a:lstStyle/>
                    <a:p>
                      <a:endParaRPr lang="en-US" sz="1600" dirty="0"/>
                    </a:p>
                  </a:txBody>
                  <a:tcPr/>
                </a:tc>
                <a:extLst>
                  <a:ext uri="{0D108BD9-81ED-4DB2-BD59-A6C34878D82A}">
                    <a16:rowId xmlns:a16="http://schemas.microsoft.com/office/drawing/2014/main" val="8774956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Trust notification message (outbound)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7030A0"/>
                          </a:solidFill>
                        </a:rPr>
                        <a:t>NHSmail</a:t>
                      </a:r>
                      <a:r>
                        <a:rPr lang="en-US" sz="1600" dirty="0"/>
                        <a:t> (PDF attachment). </a:t>
                      </a:r>
                      <a:r>
                        <a:rPr lang="en-US" sz="1600" kern="1200" dirty="0">
                          <a:solidFill>
                            <a:schemeClr val="dk1"/>
                          </a:solidFill>
                          <a:latin typeface="+mn-lt"/>
                          <a:ea typeface="+mn-ea"/>
                          <a:cs typeface="+mn-cs"/>
                        </a:rPr>
                        <a:t>See Directory of Services for more information. </a:t>
                      </a:r>
                      <a:endParaRPr lang="en-US" sz="1600" dirty="0"/>
                    </a:p>
                  </a:txBody>
                  <a:tcPr/>
                </a:tc>
                <a:tc>
                  <a:txBody>
                    <a:bodyPr/>
                    <a:lstStyle/>
                    <a:p>
                      <a:endParaRPr lang="en-US" sz="1600" b="1" dirty="0">
                        <a:solidFill>
                          <a:srgbClr val="FF0000"/>
                        </a:solidFill>
                      </a:endParaRPr>
                    </a:p>
                  </a:txBody>
                  <a:tcPr/>
                </a:tc>
                <a:tc>
                  <a:txBody>
                    <a:bodyPr/>
                    <a:lstStyle/>
                    <a:p>
                      <a:endParaRPr lang="en-US" sz="1600" b="1" dirty="0"/>
                    </a:p>
                  </a:txBody>
                  <a:tcPr/>
                </a:tc>
                <a:extLst>
                  <a:ext uri="{0D108BD9-81ED-4DB2-BD59-A6C34878D82A}">
                    <a16:rowId xmlns:a16="http://schemas.microsoft.com/office/drawing/2014/main" val="2073477214"/>
                  </a:ext>
                </a:extLst>
              </a:tr>
              <a:tr h="370840">
                <a:tc>
                  <a:txBody>
                    <a:bodyPr/>
                    <a:lstStyle/>
                    <a:p>
                      <a:r>
                        <a:rPr lang="en-US" sz="1600" dirty="0"/>
                        <a:t>BSA Claims and reporting</a:t>
                      </a:r>
                    </a:p>
                  </a:txBody>
                  <a:tcPr/>
                </a:tc>
                <a:tc>
                  <a:txBody>
                    <a:bodyPr/>
                    <a:lstStyle/>
                    <a:p>
                      <a:r>
                        <a:rPr lang="en-GB" sz="1600" dirty="0"/>
                        <a:t>FHIR. Reporting (claims </a:t>
                      </a:r>
                      <a:r>
                        <a:rPr lang="en-GB" sz="1600" b="1" u="sng" dirty="0"/>
                        <a:t>and</a:t>
                      </a:r>
                      <a:r>
                        <a:rPr lang="en-GB" sz="1600" dirty="0"/>
                        <a:t> reporting) via </a:t>
                      </a:r>
                      <a:r>
                        <a:rPr lang="en-GB" sz="1600" b="1" dirty="0"/>
                        <a:t>MYS API </a:t>
                      </a:r>
                      <a:r>
                        <a:rPr lang="en-GB" sz="1600" b="1" dirty="0">
                          <a:solidFill>
                            <a:srgbClr val="FF0000"/>
                          </a:solidFill>
                        </a:rPr>
                        <a:t>[LINK]</a:t>
                      </a:r>
                      <a:endParaRPr lang="en-US" sz="1600" b="1" dirty="0">
                        <a:solidFill>
                          <a:srgbClr val="FF0000"/>
                        </a:solidFill>
                      </a:endParaRPr>
                    </a:p>
                  </a:txBody>
                  <a:tcPr/>
                </a:tc>
                <a:tc>
                  <a:txBody>
                    <a:bodyPr/>
                    <a:lstStyle/>
                    <a:p>
                      <a:endParaRPr lang="en-US" sz="1600" b="1" dirty="0"/>
                    </a:p>
                  </a:txBody>
                  <a:tcPr/>
                </a:tc>
                <a:tc>
                  <a:txBody>
                    <a:bodyPr/>
                    <a:lstStyle/>
                    <a:p>
                      <a:endParaRPr lang="en-US" sz="1600" b="1" dirty="0"/>
                    </a:p>
                  </a:txBody>
                  <a:tcPr/>
                </a:tc>
                <a:extLst>
                  <a:ext uri="{0D108BD9-81ED-4DB2-BD59-A6C34878D82A}">
                    <a16:rowId xmlns:a16="http://schemas.microsoft.com/office/drawing/2014/main" val="1165351209"/>
                  </a:ext>
                </a:extLst>
              </a:tr>
              <a:tr h="370840">
                <a:tc>
                  <a:txBody>
                    <a:bodyPr/>
                    <a:lstStyle/>
                    <a:p>
                      <a:r>
                        <a:rPr lang="en-US" sz="1600" dirty="0"/>
                        <a:t>Personal Demographics Service (PDS) </a:t>
                      </a:r>
                    </a:p>
                  </a:txBody>
                  <a:tcPr/>
                </a:tc>
                <a:tc>
                  <a:txBody>
                    <a:bodyPr/>
                    <a:lstStyle/>
                    <a:p>
                      <a:r>
                        <a:rPr lang="en-GB" sz="1600" b="1" dirty="0">
                          <a:hlinkClick r:id="rId7"/>
                        </a:rPr>
                        <a:t>Spine Mini Service</a:t>
                      </a:r>
                      <a:r>
                        <a:rPr lang="en-GB" sz="1600" b="1" dirty="0"/>
                        <a:t> / </a:t>
                      </a:r>
                      <a:r>
                        <a:rPr lang="en-GB" sz="1600" b="1" dirty="0">
                          <a:hlinkClick r:id="rId8"/>
                        </a:rPr>
                        <a:t>Personal Demographics Service - FHIR API </a:t>
                      </a:r>
                      <a:r>
                        <a:rPr lang="en-GB" sz="1600" b="1" dirty="0"/>
                        <a:t> </a:t>
                      </a:r>
                      <a:r>
                        <a:rPr lang="en-GB" sz="1600" b="0" dirty="0"/>
                        <a:t>(Application-restricted access) </a:t>
                      </a:r>
                    </a:p>
                  </a:txBody>
                  <a:tcPr/>
                </a:tc>
                <a:tc>
                  <a:txBody>
                    <a:bodyPr/>
                    <a:lstStyle/>
                    <a:p>
                      <a:endParaRPr lang="en-GB"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hlinkClick r:id="rId8"/>
                        </a:rPr>
                        <a:t>Personal Demographics Service - FHIR API </a:t>
                      </a:r>
                      <a:r>
                        <a:rPr lang="en-GB" sz="1600" b="0" dirty="0"/>
                        <a:t>(</a:t>
                      </a:r>
                      <a:r>
                        <a:rPr lang="en-GB" sz="1600" b="0" dirty="0">
                          <a:solidFill>
                            <a:schemeClr val="tx1"/>
                          </a:solidFill>
                        </a:rPr>
                        <a:t>Healthcare worker access)</a:t>
                      </a:r>
                    </a:p>
                    <a:p>
                      <a:endParaRPr lang="en-GB" sz="1600" b="0" dirty="0">
                        <a:solidFill>
                          <a:schemeClr val="tx1"/>
                        </a:solidFill>
                      </a:endParaRPr>
                    </a:p>
                  </a:txBody>
                  <a:tcPr/>
                </a:tc>
                <a:extLst>
                  <a:ext uri="{0D108BD9-81ED-4DB2-BD59-A6C34878D82A}">
                    <a16:rowId xmlns:a16="http://schemas.microsoft.com/office/drawing/2014/main" val="3516725816"/>
                  </a:ext>
                </a:extLst>
              </a:tr>
            </a:tbl>
          </a:graphicData>
        </a:graphic>
      </p:graphicFrame>
      <p:grpSp>
        <p:nvGrpSpPr>
          <p:cNvPr id="10" name="Group 9">
            <a:extLst>
              <a:ext uri="{FF2B5EF4-FFF2-40B4-BE49-F238E27FC236}">
                <a16:creationId xmlns:a16="http://schemas.microsoft.com/office/drawing/2014/main" id="{7FEADE2C-8289-E44E-BC5B-72C2D6E0ADB0}"/>
              </a:ext>
            </a:extLst>
          </p:cNvPr>
          <p:cNvGrpSpPr/>
          <p:nvPr/>
        </p:nvGrpSpPr>
        <p:grpSpPr>
          <a:xfrm>
            <a:off x="497957" y="376969"/>
            <a:ext cx="11199671" cy="448221"/>
            <a:chOff x="0" y="2218419"/>
            <a:chExt cx="6263640" cy="503685"/>
          </a:xfrm>
        </p:grpSpPr>
        <p:sp>
          <p:nvSpPr>
            <p:cNvPr id="11" name="Rounded Rectangle 10">
              <a:extLst>
                <a:ext uri="{FF2B5EF4-FFF2-40B4-BE49-F238E27FC236}">
                  <a16:creationId xmlns:a16="http://schemas.microsoft.com/office/drawing/2014/main" id="{0CF0283D-AC27-3341-84C4-8E2237C9C92F}"/>
                </a:ext>
              </a:extLst>
            </p:cNvPr>
            <p:cNvSpPr/>
            <p:nvPr/>
          </p:nvSpPr>
          <p:spPr>
            <a:xfrm>
              <a:off x="0" y="2218419"/>
              <a:ext cx="6263640" cy="503685"/>
            </a:xfrm>
            <a:prstGeom prst="roundRect">
              <a:avLst/>
            </a:prstGeom>
          </p:spPr>
          <p:style>
            <a:lnRef idx="2">
              <a:schemeClr val="lt1">
                <a:hueOff val="0"/>
                <a:satOff val="0"/>
                <a:lumOff val="0"/>
                <a:alphaOff val="0"/>
              </a:schemeClr>
            </a:lnRef>
            <a:fillRef idx="1">
              <a:schemeClr val="accent5">
                <a:hueOff val="-2703417"/>
                <a:satOff val="-6968"/>
                <a:lumOff val="-4706"/>
                <a:alphaOff val="0"/>
              </a:schemeClr>
            </a:fillRef>
            <a:effectRef idx="0">
              <a:schemeClr val="accent5">
                <a:hueOff val="-2703417"/>
                <a:satOff val="-6968"/>
                <a:lumOff val="-4706"/>
                <a:alphaOff val="0"/>
              </a:schemeClr>
            </a:effectRef>
            <a:fontRef idx="minor">
              <a:schemeClr val="lt1"/>
            </a:fontRef>
          </p:style>
        </p:sp>
        <p:sp>
          <p:nvSpPr>
            <p:cNvPr id="12" name="Rounded Rectangle 4">
              <a:extLst>
                <a:ext uri="{FF2B5EF4-FFF2-40B4-BE49-F238E27FC236}">
                  <a16:creationId xmlns:a16="http://schemas.microsoft.com/office/drawing/2014/main" id="{8638F784-7611-FB49-9B76-F95788E677DD}"/>
                </a:ext>
              </a:extLst>
            </p:cNvPr>
            <p:cNvSpPr txBox="1"/>
            <p:nvPr/>
          </p:nvSpPr>
          <p:spPr>
            <a:xfrm>
              <a:off x="24588" y="2243007"/>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dirty="0"/>
                <a:t>Smoking Cessation essential / required / desirable components </a:t>
              </a:r>
            </a:p>
          </p:txBody>
        </p:sp>
      </p:grpSp>
      <p:sp>
        <p:nvSpPr>
          <p:cNvPr id="13" name="Slide Number Placeholder 12">
            <a:extLst>
              <a:ext uri="{FF2B5EF4-FFF2-40B4-BE49-F238E27FC236}">
                <a16:creationId xmlns:a16="http://schemas.microsoft.com/office/drawing/2014/main" id="{203429B3-3E60-074A-B0B4-9310E9B01388}"/>
              </a:ext>
            </a:extLst>
          </p:cNvPr>
          <p:cNvSpPr>
            <a:spLocks noGrp="1"/>
          </p:cNvSpPr>
          <p:nvPr>
            <p:ph type="sldNum" sz="quarter" idx="12"/>
          </p:nvPr>
        </p:nvSpPr>
        <p:spPr/>
        <p:txBody>
          <a:bodyPr/>
          <a:lstStyle/>
          <a:p>
            <a:fld id="{E3622F62-16E7-4744-AE2F-DC725AA31740}" type="slidenum">
              <a:rPr lang="en-US" smtClean="0"/>
              <a:t>6</a:t>
            </a:fld>
            <a:endParaRPr lang="en-US"/>
          </a:p>
        </p:txBody>
      </p:sp>
    </p:spTree>
    <p:extLst>
      <p:ext uri="{BB962C8B-B14F-4D97-AF65-F5344CB8AC3E}">
        <p14:creationId xmlns:p14="http://schemas.microsoft.com/office/powerpoint/2010/main" val="876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154585202"/>
              </p:ext>
            </p:extLst>
          </p:nvPr>
        </p:nvGraphicFramePr>
        <p:xfrm>
          <a:off x="542228" y="848360"/>
          <a:ext cx="11189188" cy="6101080"/>
        </p:xfrm>
        <a:graphic>
          <a:graphicData uri="http://schemas.openxmlformats.org/drawingml/2006/table">
            <a:tbl>
              <a:tblPr firstRow="1" bandRow="1">
                <a:tableStyleId>{5C22544A-7EE6-4342-B048-85BDC9FD1C3A}</a:tableStyleId>
              </a:tblPr>
              <a:tblGrid>
                <a:gridCol w="2797297">
                  <a:extLst>
                    <a:ext uri="{9D8B030D-6E8A-4147-A177-3AD203B41FA5}">
                      <a16:colId xmlns:a16="http://schemas.microsoft.com/office/drawing/2014/main" val="3600064115"/>
                    </a:ext>
                  </a:extLst>
                </a:gridCol>
                <a:gridCol w="2797297">
                  <a:extLst>
                    <a:ext uri="{9D8B030D-6E8A-4147-A177-3AD203B41FA5}">
                      <a16:colId xmlns:a16="http://schemas.microsoft.com/office/drawing/2014/main" val="1458044718"/>
                    </a:ext>
                  </a:extLst>
                </a:gridCol>
                <a:gridCol w="2797297">
                  <a:extLst>
                    <a:ext uri="{9D8B030D-6E8A-4147-A177-3AD203B41FA5}">
                      <a16:colId xmlns:a16="http://schemas.microsoft.com/office/drawing/2014/main" val="586940511"/>
                    </a:ext>
                  </a:extLst>
                </a:gridCol>
                <a:gridCol w="2797297">
                  <a:extLst>
                    <a:ext uri="{9D8B030D-6E8A-4147-A177-3AD203B41FA5}">
                      <a16:colId xmlns:a16="http://schemas.microsoft.com/office/drawing/2014/main" val="1767687562"/>
                    </a:ext>
                  </a:extLst>
                </a:gridCol>
              </a:tblGrid>
              <a:tr h="370840">
                <a:tc>
                  <a:txBody>
                    <a:bodyPr/>
                    <a:lstStyle/>
                    <a:p>
                      <a:r>
                        <a:rPr lang="en-US" sz="1600" dirty="0"/>
                        <a:t>Technical component </a:t>
                      </a:r>
                    </a:p>
                  </a:txBody>
                  <a:tcPr/>
                </a:tc>
                <a:tc>
                  <a:txBody>
                    <a:bodyPr/>
                    <a:lstStyle/>
                    <a:p>
                      <a:r>
                        <a:rPr lang="en-US" sz="1600" dirty="0"/>
                        <a:t>Essential requirement </a:t>
                      </a:r>
                    </a:p>
                  </a:txBody>
                  <a:tcPr/>
                </a:tc>
                <a:tc>
                  <a:txBody>
                    <a:bodyPr/>
                    <a:lstStyle/>
                    <a:p>
                      <a:r>
                        <a:rPr lang="en-US" sz="1600" dirty="0"/>
                        <a:t>Future requirement </a:t>
                      </a:r>
                    </a:p>
                  </a:txBody>
                  <a:tcPr/>
                </a:tc>
                <a:tc>
                  <a:txBody>
                    <a:bodyPr/>
                    <a:lstStyle/>
                    <a:p>
                      <a:r>
                        <a:rPr lang="en-US" sz="1600" dirty="0"/>
                        <a:t>Desirable</a:t>
                      </a:r>
                    </a:p>
                  </a:txBody>
                  <a:tcPr/>
                </a:tc>
                <a:extLst>
                  <a:ext uri="{0D108BD9-81ED-4DB2-BD59-A6C34878D82A}">
                    <a16:rowId xmlns:a16="http://schemas.microsoft.com/office/drawing/2014/main" val="170182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Summary Care Record (SCR) – </a:t>
                      </a:r>
                      <a:r>
                        <a:rPr lang="en-US" sz="1600" dirty="0">
                          <a:solidFill>
                            <a:srgbClr val="7030A0"/>
                          </a:solidFill>
                        </a:rPr>
                        <a:t>note that pharmacy teams may use alternative record e.g. Shared Care Record (ShCR)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Not applicable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hlinkClick r:id="rId3"/>
                        </a:rPr>
                        <a:t>Summary Care Record application (SCRa)</a:t>
                      </a:r>
                      <a:r>
                        <a:rPr lang="en-US" sz="1600" dirty="0"/>
                        <a:t> or SCR 1-Click Functionality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Integrated viewer:  May be developed by system suppliers to allow users to view the SCR within their existing clinical system.</a:t>
                      </a:r>
                      <a:endParaRPr lang="en-US" sz="1600" dirty="0"/>
                    </a:p>
                  </a:txBody>
                  <a:tcPr/>
                </a:tc>
                <a:extLst>
                  <a:ext uri="{0D108BD9-81ED-4DB2-BD59-A6C34878D82A}">
                    <a16:rowId xmlns:a16="http://schemas.microsoft.com/office/drawing/2014/main" val="1485463841"/>
                  </a:ext>
                </a:extLst>
              </a:tr>
              <a:tr h="370840">
                <a:tc>
                  <a:txBody>
                    <a:bodyPr/>
                    <a:lstStyle/>
                    <a:p>
                      <a:pPr algn="l"/>
                      <a:r>
                        <a:rPr lang="en-US" sz="1600" i="0" dirty="0">
                          <a:solidFill>
                            <a:schemeClr val="tx1"/>
                          </a:solidFill>
                        </a:rPr>
                        <a:t>Real Time Exemption Checking (RTEC)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Patient to complete a written exemption status declaration (</a:t>
                      </a:r>
                      <a:r>
                        <a:rPr lang="en-GB" sz="1600" b="0" dirty="0"/>
                        <a:t>FP10DT EPS dispensing token)</a:t>
                      </a:r>
                      <a:endParaRPr lang="en-US" sz="16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Use of </a:t>
                      </a:r>
                      <a:r>
                        <a:rPr lang="en-US" sz="1600" b="1" u="none" dirty="0">
                          <a:hlinkClick r:id="rId4"/>
                        </a:rPr>
                        <a:t>RTEC</a:t>
                      </a:r>
                      <a:r>
                        <a:rPr lang="en-US" sz="1600" u="none" dirty="0"/>
                        <a:t> to</a:t>
                      </a:r>
                      <a:r>
                        <a:rPr lang="en-US" sz="1600" dirty="0"/>
                        <a:t> </a:t>
                      </a:r>
                      <a:r>
                        <a:rPr lang="en-GB" sz="1600" dirty="0"/>
                        <a:t>automatically establish whether a patient has a known exemption.</a:t>
                      </a:r>
                      <a:endParaRPr lang="en-US" sz="1600" dirty="0"/>
                    </a:p>
                  </a:txBody>
                  <a:tcPr/>
                </a:tc>
                <a:extLst>
                  <a:ext uri="{0D108BD9-81ED-4DB2-BD59-A6C34878D82A}">
                    <a16:rowId xmlns:a16="http://schemas.microsoft.com/office/drawing/2014/main" val="3551567388"/>
                  </a:ext>
                </a:extLst>
              </a:tr>
              <a:tr h="370840">
                <a:tc>
                  <a:txBody>
                    <a:bodyPr/>
                    <a:lstStyle/>
                    <a:p>
                      <a:r>
                        <a:rPr lang="en-US" sz="1600" dirty="0">
                          <a:solidFill>
                            <a:schemeClr val="tx1"/>
                          </a:solidFill>
                        </a:rPr>
                        <a:t>Dictionary of Medicines and Devices (</a:t>
                      </a:r>
                      <a:r>
                        <a:rPr lang="en-US" sz="1600" dirty="0" err="1">
                          <a:solidFill>
                            <a:schemeClr val="tx1"/>
                          </a:solidFill>
                        </a:rPr>
                        <a:t>dm+d</a:t>
                      </a:r>
                      <a:r>
                        <a:rPr lang="en-US" sz="1600" dirty="0">
                          <a:solidFill>
                            <a:schemeClr val="tx1"/>
                          </a:solidFill>
                        </a:rPr>
                        <a:t>)</a:t>
                      </a:r>
                      <a:endParaRPr lang="en-US" sz="1600" dirty="0"/>
                    </a:p>
                  </a:txBody>
                  <a:tcPr/>
                </a:tc>
                <a:tc>
                  <a:txBody>
                    <a:bodyPr/>
                    <a:lstStyle/>
                    <a:p>
                      <a:r>
                        <a:rPr lang="en-US" sz="1600" dirty="0"/>
                        <a:t>Medicines and medical devices should be described using the </a:t>
                      </a:r>
                      <a:r>
                        <a:rPr lang="en-US" sz="1600" b="1" dirty="0">
                          <a:hlinkClick r:id="rId5"/>
                        </a:rPr>
                        <a:t>Dictionary of Medicines and Devices</a:t>
                      </a:r>
                      <a:r>
                        <a:rPr lang="en-US" sz="1600" b="1" dirty="0"/>
                        <a:t> </a:t>
                      </a:r>
                      <a:r>
                        <a:rPr lang="en-US" sz="1600" b="1" dirty="0">
                          <a:solidFill>
                            <a:srgbClr val="7030A0"/>
                          </a:solidFill>
                        </a:rPr>
                        <a:t>terminology</a:t>
                      </a:r>
                      <a:r>
                        <a:rPr lang="en-US" sz="1600" b="1" dirty="0"/>
                        <a:t> </a:t>
                      </a:r>
                      <a:r>
                        <a:rPr lang="en-US" sz="1600" b="0" dirty="0">
                          <a:solidFill>
                            <a:schemeClr val="tx1"/>
                          </a:solidFill>
                        </a:rPr>
                        <a:t>using the </a:t>
                      </a:r>
                      <a:r>
                        <a:rPr lang="en-GB" sz="1600" b="1" kern="1200" dirty="0">
                          <a:solidFill>
                            <a:schemeClr val="dk1"/>
                          </a:solidFill>
                          <a:effectLst/>
                          <a:latin typeface="+mn-lt"/>
                          <a:ea typeface="+mn-ea"/>
                          <a:cs typeface="+mn-cs"/>
                          <a:hlinkClick r:id="rId6"/>
                        </a:rPr>
                        <a:t>NRT product list</a:t>
                      </a:r>
                      <a:r>
                        <a:rPr lang="en-GB" sz="1600" b="1" kern="1200" dirty="0">
                          <a:solidFill>
                            <a:schemeClr val="dk1"/>
                          </a:solidFill>
                          <a:effectLst/>
                          <a:latin typeface="+mn-lt"/>
                          <a:ea typeface="+mn-ea"/>
                          <a:cs typeface="+mn-cs"/>
                        </a:rPr>
                        <a:t> </a:t>
                      </a:r>
                      <a:r>
                        <a:rPr lang="en-GB" sz="1600" b="1" kern="1200" dirty="0">
                          <a:solidFill>
                            <a:srgbClr val="7030A0"/>
                          </a:solidFill>
                          <a:effectLst/>
                          <a:latin typeface="+mn-lt"/>
                          <a:ea typeface="+mn-ea"/>
                          <a:cs typeface="+mn-cs"/>
                        </a:rPr>
                        <a:t>(login required)</a:t>
                      </a:r>
                      <a:endParaRPr lang="en-US" sz="1600" b="1" dirty="0">
                        <a:solidFill>
                          <a:srgbClr val="7030A0"/>
                        </a:solidFill>
                      </a:endParaRPr>
                    </a:p>
                  </a:txBody>
                  <a:tcPr/>
                </a:tc>
                <a:tc>
                  <a:txBody>
                    <a:bodyPr/>
                    <a:lstStyle/>
                    <a:p>
                      <a:r>
                        <a:rPr lang="en-US" sz="1600" dirty="0"/>
                        <a:t>- </a:t>
                      </a:r>
                    </a:p>
                  </a:txBody>
                  <a:tcPr/>
                </a:tc>
                <a:tc>
                  <a:txBody>
                    <a:bodyPr/>
                    <a:lstStyle/>
                    <a:p>
                      <a:endParaRPr lang="en-US" sz="1600" dirty="0"/>
                    </a:p>
                  </a:txBody>
                  <a:tcPr/>
                </a:tc>
                <a:extLst>
                  <a:ext uri="{0D108BD9-81ED-4DB2-BD59-A6C34878D82A}">
                    <a16:rowId xmlns:a16="http://schemas.microsoft.com/office/drawing/2014/main" val="13270049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Directory of Services (DoS)</a:t>
                      </a:r>
                    </a:p>
                    <a:p>
                      <a:endParaRPr lang="en-US" sz="1600" dirty="0"/>
                    </a:p>
                  </a:txBody>
                  <a:tcPr/>
                </a:tc>
                <a:tc>
                  <a:txBody>
                    <a:bodyPr/>
                    <a:lstStyle/>
                    <a:p>
                      <a:r>
                        <a:rPr lang="en-GB" sz="1600" b="1" kern="1200" dirty="0">
                          <a:solidFill>
                            <a:schemeClr val="dk1"/>
                          </a:solidFill>
                          <a:latin typeface="+mn-lt"/>
                          <a:ea typeface="+mn-ea"/>
                          <a:cs typeface="+mn-cs"/>
                        </a:rPr>
                        <a:t>1. NHS Trust to Pharmacy referral by </a:t>
                      </a:r>
                      <a:r>
                        <a:rPr lang="en-GB" sz="1600" b="1" kern="1200" dirty="0">
                          <a:solidFill>
                            <a:srgbClr val="7030A0"/>
                          </a:solidFill>
                          <a:latin typeface="+mn-lt"/>
                          <a:ea typeface="+mn-ea"/>
                          <a:cs typeface="+mn-cs"/>
                        </a:rPr>
                        <a:t>NHSmail</a:t>
                      </a:r>
                      <a:r>
                        <a:rPr lang="en-GB" sz="1600" b="1" kern="1200" dirty="0">
                          <a:solidFill>
                            <a:schemeClr val="dk1"/>
                          </a:solidFill>
                          <a:latin typeface="+mn-lt"/>
                          <a:ea typeface="+mn-ea"/>
                          <a:cs typeface="+mn-cs"/>
                        </a:rPr>
                        <a:t> (</a:t>
                      </a:r>
                      <a:r>
                        <a:rPr lang="en-US" sz="1600" b="1" dirty="0"/>
                        <a:t>Trust report message</a:t>
                      </a:r>
                      <a:r>
                        <a:rPr lang="en-GB" sz="1600" b="1" kern="1200" dirty="0">
                          <a:solidFill>
                            <a:schemeClr val="dk1"/>
                          </a:solidFill>
                          <a:latin typeface="+mn-lt"/>
                          <a:ea typeface="+mn-ea"/>
                          <a:cs typeface="+mn-cs"/>
                        </a:rPr>
                        <a:t>)</a:t>
                      </a:r>
                    </a:p>
                    <a:p>
                      <a:r>
                        <a:rPr lang="en-GB" sz="1600" kern="1200" dirty="0">
                          <a:solidFill>
                            <a:schemeClr val="dk1"/>
                          </a:solidFill>
                          <a:latin typeface="+mn-lt"/>
                          <a:ea typeface="+mn-ea"/>
                          <a:cs typeface="+mn-cs"/>
                        </a:rPr>
                        <a:t>Local directory of pharmacy shared email addresses held in the system (</a:t>
                      </a:r>
                      <a:r>
                        <a:rPr lang="en-GB" sz="1600" kern="1200" dirty="0">
                          <a:solidFill>
                            <a:schemeClr val="dk1"/>
                          </a:solidFill>
                          <a:latin typeface="+mn-lt"/>
                          <a:ea typeface="+mn-ea"/>
                          <a:cs typeface="+mn-cs"/>
                          <a:hlinkClick r:id="rId7">
                            <a:extLst>
                              <a:ext uri="{A12FA001-AC4F-418D-AE19-62706E023703}">
                                <ahyp:hlinkClr xmlns:ahyp="http://schemas.microsoft.com/office/drawing/2018/hyperlinkcolor" val="tx"/>
                              </a:ext>
                            </a:extLst>
                          </a:hlinkClick>
                        </a:rPr>
                        <a:t>pharmacy.ODScode@nhs.net</a:t>
                      </a:r>
                      <a:r>
                        <a:rPr lang="en-GB" sz="1600" kern="1200" dirty="0">
                          <a:solidFill>
                            <a:schemeClr val="dk1"/>
                          </a:solidFill>
                          <a:latin typeface="+mn-lt"/>
                          <a:ea typeface="+mn-ea"/>
                          <a:cs typeface="+mn-cs"/>
                        </a:rPr>
                        <a:t> e.g., </a:t>
                      </a:r>
                      <a:r>
                        <a:rPr lang="en-GB" sz="1600" kern="1200" dirty="0">
                          <a:solidFill>
                            <a:schemeClr val="dk1"/>
                          </a:solidFill>
                          <a:latin typeface="+mn-lt"/>
                          <a:ea typeface="+mn-ea"/>
                          <a:cs typeface="+mn-cs"/>
                          <a:hlinkClick r:id="rId8">
                            <a:extLst>
                              <a:ext uri="{A12FA001-AC4F-418D-AE19-62706E023703}">
                                <ahyp:hlinkClr xmlns:ahyp="http://schemas.microsoft.com/office/drawing/2018/hyperlinkcolor" val="tx"/>
                              </a:ext>
                            </a:extLst>
                          </a:hlinkClick>
                        </a:rPr>
                        <a:t>pharmacy.fc683@nhs.net</a:t>
                      </a:r>
                      <a:r>
                        <a:rPr lang="en-GB" sz="1600" kern="120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dk1"/>
                          </a:solidFill>
                          <a:latin typeface="+mn-lt"/>
                          <a:ea typeface="+mn-ea"/>
                          <a:cs typeface="+mn-cs"/>
                        </a:rPr>
                        <a:t>1. NHS Trust  to Pharmacy referral by </a:t>
                      </a:r>
                      <a:r>
                        <a:rPr lang="en-GB" sz="1600" b="1" kern="1200" dirty="0">
                          <a:solidFill>
                            <a:srgbClr val="7030A0"/>
                          </a:solidFill>
                          <a:latin typeface="+mn-lt"/>
                          <a:ea typeface="+mn-ea"/>
                          <a:cs typeface="+mn-cs"/>
                        </a:rPr>
                        <a:t>NHSmail</a:t>
                      </a:r>
                      <a:r>
                        <a:rPr lang="en-GB" sz="1600" b="1" kern="1200" dirty="0">
                          <a:solidFill>
                            <a:schemeClr val="dk1"/>
                          </a:solidFill>
                          <a:latin typeface="+mn-lt"/>
                          <a:ea typeface="+mn-ea"/>
                          <a:cs typeface="+mn-cs"/>
                        </a:rPr>
                        <a:t> using Endpoint details (Trust report message)</a:t>
                      </a:r>
                    </a:p>
                    <a:p>
                      <a:r>
                        <a:rPr lang="en-GB" sz="1600" kern="1200" dirty="0">
                          <a:solidFill>
                            <a:schemeClr val="dk1"/>
                          </a:solidFill>
                          <a:latin typeface="+mn-lt"/>
                          <a:ea typeface="+mn-ea"/>
                          <a:cs typeface="+mn-cs"/>
                        </a:rPr>
                        <a:t>DoS Proof of Concept API </a:t>
                      </a:r>
                      <a:r>
                        <a:rPr lang="en-GB" sz="1600" kern="1200" dirty="0">
                          <a:solidFill>
                            <a:srgbClr val="FF0000"/>
                          </a:solidFill>
                          <a:latin typeface="+mn-lt"/>
                          <a:ea typeface="+mn-ea"/>
                          <a:cs typeface="+mn-cs"/>
                          <a:hlinkClick r:id="rId9"/>
                        </a:rPr>
                        <a:t>search by clinical term </a:t>
                      </a:r>
                      <a:r>
                        <a:rPr lang="en-GB" sz="1600" kern="1200" dirty="0">
                          <a:solidFill>
                            <a:srgbClr val="FF0000"/>
                          </a:solidFill>
                          <a:latin typeface="+mn-lt"/>
                          <a:ea typeface="+mn-ea"/>
                          <a:cs typeface="+mn-cs"/>
                        </a:rPr>
                        <a:t> </a:t>
                      </a:r>
                      <a:r>
                        <a:rPr lang="en-GB" sz="1600" kern="1200" dirty="0">
                          <a:solidFill>
                            <a:schemeClr val="tx1"/>
                          </a:solidFill>
                          <a:latin typeface="+mn-lt"/>
                          <a:ea typeface="+mn-ea"/>
                          <a:cs typeface="+mn-cs"/>
                        </a:rPr>
                        <a:t>‘NHS Smoking Cessation Service (SCS)’ </a:t>
                      </a:r>
                      <a:r>
                        <a:rPr lang="en-GB" sz="1600" kern="1200" dirty="0">
                          <a:solidFill>
                            <a:schemeClr val="dk1"/>
                          </a:solidFill>
                          <a:latin typeface="+mn-lt"/>
                          <a:ea typeface="+mn-ea"/>
                          <a:cs typeface="+mn-cs"/>
                        </a:rPr>
                        <a:t>and location to </a:t>
                      </a:r>
                    </a:p>
                  </a:txBody>
                  <a:tcPr/>
                </a:tc>
                <a:tc>
                  <a:txBody>
                    <a:bodyPr/>
                    <a:lstStyle/>
                    <a:p>
                      <a:endParaRPr lang="en-US" sz="1600" dirty="0"/>
                    </a:p>
                  </a:txBody>
                  <a:tcPr/>
                </a:tc>
                <a:extLst>
                  <a:ext uri="{0D108BD9-81ED-4DB2-BD59-A6C34878D82A}">
                    <a16:rowId xmlns:a16="http://schemas.microsoft.com/office/drawing/2014/main" val="1498328210"/>
                  </a:ext>
                </a:extLst>
              </a:tr>
            </a:tbl>
          </a:graphicData>
        </a:graphic>
      </p:graphicFrame>
      <p:grpSp>
        <p:nvGrpSpPr>
          <p:cNvPr id="9" name="Group 8">
            <a:extLst>
              <a:ext uri="{FF2B5EF4-FFF2-40B4-BE49-F238E27FC236}">
                <a16:creationId xmlns:a16="http://schemas.microsoft.com/office/drawing/2014/main" id="{4D396BEB-08E2-5D4F-953C-238BEF8522D6}"/>
              </a:ext>
            </a:extLst>
          </p:cNvPr>
          <p:cNvGrpSpPr/>
          <p:nvPr/>
        </p:nvGrpSpPr>
        <p:grpSpPr>
          <a:xfrm>
            <a:off x="497957" y="250728"/>
            <a:ext cx="11277730" cy="522067"/>
            <a:chOff x="0" y="2218419"/>
            <a:chExt cx="6263640" cy="317826"/>
          </a:xfrm>
        </p:grpSpPr>
        <p:sp>
          <p:nvSpPr>
            <p:cNvPr id="10" name="Rounded Rectangle 9">
              <a:extLst>
                <a:ext uri="{FF2B5EF4-FFF2-40B4-BE49-F238E27FC236}">
                  <a16:creationId xmlns:a16="http://schemas.microsoft.com/office/drawing/2014/main" id="{FED0D71F-B1BC-2E45-A8C1-FB9D70A5268E}"/>
                </a:ext>
              </a:extLst>
            </p:cNvPr>
            <p:cNvSpPr/>
            <p:nvPr/>
          </p:nvSpPr>
          <p:spPr>
            <a:xfrm>
              <a:off x="0" y="2218419"/>
              <a:ext cx="6263640" cy="293236"/>
            </a:xfrm>
            <a:prstGeom prst="roundRect">
              <a:avLst/>
            </a:prstGeom>
          </p:spPr>
          <p:style>
            <a:lnRef idx="2">
              <a:schemeClr val="lt1">
                <a:hueOff val="0"/>
                <a:satOff val="0"/>
                <a:lumOff val="0"/>
                <a:alphaOff val="0"/>
              </a:schemeClr>
            </a:lnRef>
            <a:fillRef idx="1">
              <a:schemeClr val="accent5">
                <a:hueOff val="-2703417"/>
                <a:satOff val="-6968"/>
                <a:lumOff val="-4706"/>
                <a:alphaOff val="0"/>
              </a:schemeClr>
            </a:fillRef>
            <a:effectRef idx="0">
              <a:schemeClr val="accent5">
                <a:hueOff val="-2703417"/>
                <a:satOff val="-6968"/>
                <a:lumOff val="-4706"/>
                <a:alphaOff val="0"/>
              </a:schemeClr>
            </a:effectRef>
            <a:fontRef idx="minor">
              <a:schemeClr val="lt1"/>
            </a:fontRef>
          </p:style>
        </p:sp>
        <p:sp>
          <p:nvSpPr>
            <p:cNvPr id="11" name="Rounded Rectangle 4">
              <a:extLst>
                <a:ext uri="{FF2B5EF4-FFF2-40B4-BE49-F238E27FC236}">
                  <a16:creationId xmlns:a16="http://schemas.microsoft.com/office/drawing/2014/main" id="{83C4CEAF-F78B-F141-8260-08DAAEEB67A9}"/>
                </a:ext>
              </a:extLst>
            </p:cNvPr>
            <p:cNvSpPr txBox="1"/>
            <p:nvPr/>
          </p:nvSpPr>
          <p:spPr>
            <a:xfrm>
              <a:off x="24588" y="2243008"/>
              <a:ext cx="6214464" cy="2932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dirty="0"/>
                <a:t>Smoking Cessation essential / required / desirable components </a:t>
              </a:r>
            </a:p>
          </p:txBody>
        </p:sp>
      </p:grpSp>
      <p:sp>
        <p:nvSpPr>
          <p:cNvPr id="2" name="Slide Number Placeholder 1">
            <a:extLst>
              <a:ext uri="{FF2B5EF4-FFF2-40B4-BE49-F238E27FC236}">
                <a16:creationId xmlns:a16="http://schemas.microsoft.com/office/drawing/2014/main" id="{C58ACC70-517D-2C4B-9551-A0E03D4EC349}"/>
              </a:ext>
            </a:extLst>
          </p:cNvPr>
          <p:cNvSpPr>
            <a:spLocks noGrp="1"/>
          </p:cNvSpPr>
          <p:nvPr>
            <p:ph type="sldNum" sz="quarter" idx="12"/>
          </p:nvPr>
        </p:nvSpPr>
        <p:spPr/>
        <p:txBody>
          <a:bodyPr/>
          <a:lstStyle/>
          <a:p>
            <a:fld id="{E3622F62-16E7-4744-AE2F-DC725AA31740}" type="slidenum">
              <a:rPr lang="en-US" smtClean="0"/>
              <a:t>7</a:t>
            </a:fld>
            <a:endParaRPr lang="en-US"/>
          </a:p>
        </p:txBody>
      </p:sp>
    </p:spTree>
    <p:extLst>
      <p:ext uri="{BB962C8B-B14F-4D97-AF65-F5344CB8AC3E}">
        <p14:creationId xmlns:p14="http://schemas.microsoft.com/office/powerpoint/2010/main" val="353941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1256874262"/>
              </p:ext>
            </p:extLst>
          </p:nvPr>
        </p:nvGraphicFramePr>
        <p:xfrm>
          <a:off x="553282" y="990600"/>
          <a:ext cx="11167808" cy="5346841"/>
        </p:xfrm>
        <a:graphic>
          <a:graphicData uri="http://schemas.openxmlformats.org/drawingml/2006/table">
            <a:tbl>
              <a:tblPr firstRow="1" bandRow="1">
                <a:tableStyleId>{5C22544A-7EE6-4342-B048-85BDC9FD1C3A}</a:tableStyleId>
              </a:tblPr>
              <a:tblGrid>
                <a:gridCol w="2791952">
                  <a:extLst>
                    <a:ext uri="{9D8B030D-6E8A-4147-A177-3AD203B41FA5}">
                      <a16:colId xmlns:a16="http://schemas.microsoft.com/office/drawing/2014/main" val="3600064115"/>
                    </a:ext>
                  </a:extLst>
                </a:gridCol>
                <a:gridCol w="2791952">
                  <a:extLst>
                    <a:ext uri="{9D8B030D-6E8A-4147-A177-3AD203B41FA5}">
                      <a16:colId xmlns:a16="http://schemas.microsoft.com/office/drawing/2014/main" val="1458044718"/>
                    </a:ext>
                  </a:extLst>
                </a:gridCol>
                <a:gridCol w="2791952">
                  <a:extLst>
                    <a:ext uri="{9D8B030D-6E8A-4147-A177-3AD203B41FA5}">
                      <a16:colId xmlns:a16="http://schemas.microsoft.com/office/drawing/2014/main" val="586940511"/>
                    </a:ext>
                  </a:extLst>
                </a:gridCol>
                <a:gridCol w="2791952">
                  <a:extLst>
                    <a:ext uri="{9D8B030D-6E8A-4147-A177-3AD203B41FA5}">
                      <a16:colId xmlns:a16="http://schemas.microsoft.com/office/drawing/2014/main" val="2543830537"/>
                    </a:ext>
                  </a:extLst>
                </a:gridCol>
              </a:tblGrid>
              <a:tr h="378601">
                <a:tc>
                  <a:txBody>
                    <a:bodyPr/>
                    <a:lstStyle/>
                    <a:p>
                      <a:r>
                        <a:rPr lang="en-US" sz="1600" dirty="0"/>
                        <a:t>Technical component </a:t>
                      </a:r>
                    </a:p>
                  </a:txBody>
                  <a:tcPr/>
                </a:tc>
                <a:tc>
                  <a:txBody>
                    <a:bodyPr/>
                    <a:lstStyle/>
                    <a:p>
                      <a:r>
                        <a:rPr lang="en-US" sz="1600" dirty="0"/>
                        <a:t>Essential requirement </a:t>
                      </a:r>
                    </a:p>
                  </a:txBody>
                  <a:tcPr/>
                </a:tc>
                <a:tc>
                  <a:txBody>
                    <a:bodyPr/>
                    <a:lstStyle/>
                    <a:p>
                      <a:r>
                        <a:rPr lang="en-US" sz="1600" dirty="0"/>
                        <a:t>Future requirement </a:t>
                      </a:r>
                    </a:p>
                  </a:txBody>
                  <a:tcPr/>
                </a:tc>
                <a:tc>
                  <a:txBody>
                    <a:bodyPr/>
                    <a:lstStyle/>
                    <a:p>
                      <a:r>
                        <a:rPr lang="en-US" sz="1600" dirty="0"/>
                        <a:t>Desirable</a:t>
                      </a:r>
                    </a:p>
                  </a:txBody>
                  <a:tcPr/>
                </a:tc>
                <a:extLst>
                  <a:ext uri="{0D108BD9-81ED-4DB2-BD59-A6C34878D82A}">
                    <a16:rowId xmlns:a16="http://schemas.microsoft.com/office/drawing/2014/main" val="17018224"/>
                  </a:ext>
                </a:extLst>
              </a:tr>
              <a:tr h="657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Directory of Services (DoS)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Onward referral to another pharmacy? TBC </a:t>
                      </a:r>
                    </a:p>
                  </a:txBody>
                  <a:tcPr/>
                </a:tc>
                <a:tc>
                  <a:txBody>
                    <a:bodyPr/>
                    <a:lstStyle/>
                    <a:p>
                      <a:r>
                        <a:rPr lang="en-GB" sz="1600" b="1" u="none" dirty="0"/>
                        <a:t>2. Pharmacy to GP notification by </a:t>
                      </a:r>
                      <a:r>
                        <a:rPr lang="en-GB" sz="1600" b="1" u="none" dirty="0">
                          <a:solidFill>
                            <a:srgbClr val="7030A0"/>
                          </a:solidFill>
                        </a:rPr>
                        <a:t>NHSmail</a:t>
                      </a:r>
                      <a:r>
                        <a:rPr lang="en-GB" sz="1600" b="1" u="none" dirty="0"/>
                        <a:t> (GP notification message)</a:t>
                      </a:r>
                    </a:p>
                    <a:p>
                      <a:endParaRPr lang="en-GB" sz="1600" u="none" dirty="0"/>
                    </a:p>
                    <a:p>
                      <a:r>
                        <a:rPr lang="en-GB" sz="1600" u="none" dirty="0"/>
                        <a:t>Local directory of GP practice email addresses held in system.</a:t>
                      </a:r>
                    </a:p>
                    <a:p>
                      <a:endParaRPr lang="en-GB" sz="1600" u="none"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dirty="0">
                          <a:solidFill>
                            <a:schemeClr val="tx1"/>
                          </a:solidFill>
                        </a:rPr>
                        <a:t>3. </a:t>
                      </a:r>
                      <a:r>
                        <a:rPr lang="en-GB" sz="1600" b="1" u="none" dirty="0"/>
                        <a:t>Pharmacy to NHS Trust notification by </a:t>
                      </a:r>
                      <a:r>
                        <a:rPr lang="en-GB" sz="1600" b="1" u="none" dirty="0">
                          <a:solidFill>
                            <a:srgbClr val="7030A0"/>
                          </a:solidFill>
                        </a:rPr>
                        <a:t>NHSmail</a:t>
                      </a:r>
                      <a:r>
                        <a:rPr lang="en-GB" sz="1600" b="1" u="none" dirty="0"/>
                        <a:t> (Trust notification message)</a:t>
                      </a:r>
                    </a:p>
                    <a:p>
                      <a:endParaRPr lang="en-GB"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Local directory of NHS Trust Smoking Cessation Service shared mailbox addresses held in system. </a:t>
                      </a:r>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Return SCS providers within a 37.5 mile radius. Results should contain Public name (or Service Name), Address, Postcode, Public telephone, Opening Times, Specified Dates and Endpoint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latin typeface="+mn-lt"/>
                        <a:ea typeface="+mn-ea"/>
                        <a:cs typeface="+mn-cs"/>
                      </a:endParaRPr>
                    </a:p>
                    <a:p>
                      <a:r>
                        <a:rPr lang="en-GB" sz="1600" b="1" u="none" dirty="0"/>
                        <a:t>2. Pharmacy to GP notification by </a:t>
                      </a:r>
                      <a:r>
                        <a:rPr lang="en-GB" sz="1600" b="1" u="none" dirty="0">
                          <a:solidFill>
                            <a:srgbClr val="7030A0"/>
                          </a:solidFill>
                        </a:rPr>
                        <a:t>NHSmail </a:t>
                      </a:r>
                      <a:r>
                        <a:rPr lang="en-GB" sz="1600" b="1" u="none" dirty="0"/>
                        <a:t>(GP notification message)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DoS Proof of Concept API </a:t>
                      </a:r>
                      <a:r>
                        <a:rPr lang="en-GB" sz="1600" b="1" kern="1200" dirty="0">
                          <a:solidFill>
                            <a:schemeClr val="dk1"/>
                          </a:solidFill>
                          <a:effectLst/>
                          <a:latin typeface="+mn-lt"/>
                          <a:ea typeface="+mn-ea"/>
                          <a:cs typeface="+mn-cs"/>
                          <a:hlinkClick r:id="rId3"/>
                        </a:rPr>
                        <a:t>search byODSCode </a:t>
                      </a:r>
                      <a:r>
                        <a:rPr lang="en-GB" sz="1600" kern="1200" dirty="0">
                          <a:solidFill>
                            <a:schemeClr val="dk1"/>
                          </a:solidFill>
                          <a:effectLst/>
                          <a:latin typeface="+mn-lt"/>
                          <a:ea typeface="+mn-ea"/>
                          <a:cs typeface="+mn-cs"/>
                        </a:rPr>
                        <a:t>to return details of the matching GP Practice and retrieve the </a:t>
                      </a:r>
                      <a:r>
                        <a:rPr lang="en-GB" sz="1600" b="0" i="0" kern="1200" dirty="0">
                          <a:solidFill>
                            <a:schemeClr val="dk1"/>
                          </a:solidFill>
                          <a:effectLst/>
                          <a:latin typeface="+mn-lt"/>
                          <a:ea typeface="+mn-ea"/>
                          <a:cs typeface="+mn-cs"/>
                        </a:rPr>
                        <a:t>secure email using ‘</a:t>
                      </a:r>
                      <a:r>
                        <a:rPr lang="en-GB" sz="1600" dirty="0"/>
                        <a:t>Endpoint’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tc>
                <a:extLst>
                  <a:ext uri="{0D108BD9-81ED-4DB2-BD59-A6C34878D82A}">
                    <a16:rowId xmlns:a16="http://schemas.microsoft.com/office/drawing/2014/main" val="3501391213"/>
                  </a:ext>
                </a:extLst>
              </a:tr>
            </a:tbl>
          </a:graphicData>
        </a:graphic>
      </p:graphicFrame>
      <p:sp>
        <p:nvSpPr>
          <p:cNvPr id="9" name="Slide Number Placeholder 8">
            <a:extLst>
              <a:ext uri="{FF2B5EF4-FFF2-40B4-BE49-F238E27FC236}">
                <a16:creationId xmlns:a16="http://schemas.microsoft.com/office/drawing/2014/main" id="{C7DFF44F-C573-1A45-BA10-808E9B256ABC}"/>
              </a:ext>
            </a:extLst>
          </p:cNvPr>
          <p:cNvSpPr>
            <a:spLocks noGrp="1"/>
          </p:cNvSpPr>
          <p:nvPr>
            <p:ph type="sldNum" sz="quarter" idx="12"/>
          </p:nvPr>
        </p:nvSpPr>
        <p:spPr/>
        <p:txBody>
          <a:bodyPr/>
          <a:lstStyle/>
          <a:p>
            <a:fld id="{E3622F62-16E7-4744-AE2F-DC725AA31740}" type="slidenum">
              <a:rPr lang="en-US" smtClean="0"/>
              <a:t>8</a:t>
            </a:fld>
            <a:endParaRPr lang="en-US"/>
          </a:p>
        </p:txBody>
      </p:sp>
      <p:grpSp>
        <p:nvGrpSpPr>
          <p:cNvPr id="10" name="Group 9">
            <a:extLst>
              <a:ext uri="{FF2B5EF4-FFF2-40B4-BE49-F238E27FC236}">
                <a16:creationId xmlns:a16="http://schemas.microsoft.com/office/drawing/2014/main" id="{F22FF5BF-7667-5140-ABF5-D2F3BBB86417}"/>
              </a:ext>
            </a:extLst>
          </p:cNvPr>
          <p:cNvGrpSpPr/>
          <p:nvPr/>
        </p:nvGrpSpPr>
        <p:grpSpPr>
          <a:xfrm>
            <a:off x="497957" y="250728"/>
            <a:ext cx="11277730" cy="522067"/>
            <a:chOff x="0" y="2218419"/>
            <a:chExt cx="6263640" cy="317826"/>
          </a:xfrm>
        </p:grpSpPr>
        <p:sp>
          <p:nvSpPr>
            <p:cNvPr id="11" name="Rounded Rectangle 10">
              <a:extLst>
                <a:ext uri="{FF2B5EF4-FFF2-40B4-BE49-F238E27FC236}">
                  <a16:creationId xmlns:a16="http://schemas.microsoft.com/office/drawing/2014/main" id="{503CB2AE-D97F-5C48-87FB-2D4EA176886E}"/>
                </a:ext>
              </a:extLst>
            </p:cNvPr>
            <p:cNvSpPr/>
            <p:nvPr/>
          </p:nvSpPr>
          <p:spPr>
            <a:xfrm>
              <a:off x="0" y="2218419"/>
              <a:ext cx="6263640" cy="293236"/>
            </a:xfrm>
            <a:prstGeom prst="roundRect">
              <a:avLst/>
            </a:prstGeom>
          </p:spPr>
          <p:style>
            <a:lnRef idx="2">
              <a:schemeClr val="lt1">
                <a:hueOff val="0"/>
                <a:satOff val="0"/>
                <a:lumOff val="0"/>
                <a:alphaOff val="0"/>
              </a:schemeClr>
            </a:lnRef>
            <a:fillRef idx="1">
              <a:schemeClr val="accent5">
                <a:hueOff val="-2703417"/>
                <a:satOff val="-6968"/>
                <a:lumOff val="-4706"/>
                <a:alphaOff val="0"/>
              </a:schemeClr>
            </a:fillRef>
            <a:effectRef idx="0">
              <a:schemeClr val="accent5">
                <a:hueOff val="-2703417"/>
                <a:satOff val="-6968"/>
                <a:lumOff val="-4706"/>
                <a:alphaOff val="0"/>
              </a:schemeClr>
            </a:effectRef>
            <a:fontRef idx="minor">
              <a:schemeClr val="lt1"/>
            </a:fontRef>
          </p:style>
        </p:sp>
        <p:sp>
          <p:nvSpPr>
            <p:cNvPr id="12" name="Rounded Rectangle 4">
              <a:extLst>
                <a:ext uri="{FF2B5EF4-FFF2-40B4-BE49-F238E27FC236}">
                  <a16:creationId xmlns:a16="http://schemas.microsoft.com/office/drawing/2014/main" id="{2BB48019-8A4B-A542-A4B4-EE337719808B}"/>
                </a:ext>
              </a:extLst>
            </p:cNvPr>
            <p:cNvSpPr txBox="1"/>
            <p:nvPr/>
          </p:nvSpPr>
          <p:spPr>
            <a:xfrm>
              <a:off x="24588" y="2243008"/>
              <a:ext cx="6214464" cy="2932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dirty="0"/>
                <a:t>Smoking Cessation essential / required / desirable components </a:t>
              </a:r>
            </a:p>
          </p:txBody>
        </p:sp>
      </p:grpSp>
    </p:spTree>
    <p:extLst>
      <p:ext uri="{BB962C8B-B14F-4D97-AF65-F5344CB8AC3E}">
        <p14:creationId xmlns:p14="http://schemas.microsoft.com/office/powerpoint/2010/main" val="357518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624444941"/>
              </p:ext>
            </p:extLst>
          </p:nvPr>
        </p:nvGraphicFramePr>
        <p:xfrm>
          <a:off x="553282" y="990600"/>
          <a:ext cx="11167808" cy="4219081"/>
        </p:xfrm>
        <a:graphic>
          <a:graphicData uri="http://schemas.openxmlformats.org/drawingml/2006/table">
            <a:tbl>
              <a:tblPr firstRow="1" bandRow="1">
                <a:tableStyleId>{5C22544A-7EE6-4342-B048-85BDC9FD1C3A}</a:tableStyleId>
              </a:tblPr>
              <a:tblGrid>
                <a:gridCol w="2791952">
                  <a:extLst>
                    <a:ext uri="{9D8B030D-6E8A-4147-A177-3AD203B41FA5}">
                      <a16:colId xmlns:a16="http://schemas.microsoft.com/office/drawing/2014/main" val="3600064115"/>
                    </a:ext>
                  </a:extLst>
                </a:gridCol>
                <a:gridCol w="2791952">
                  <a:extLst>
                    <a:ext uri="{9D8B030D-6E8A-4147-A177-3AD203B41FA5}">
                      <a16:colId xmlns:a16="http://schemas.microsoft.com/office/drawing/2014/main" val="1458044718"/>
                    </a:ext>
                  </a:extLst>
                </a:gridCol>
                <a:gridCol w="2791952">
                  <a:extLst>
                    <a:ext uri="{9D8B030D-6E8A-4147-A177-3AD203B41FA5}">
                      <a16:colId xmlns:a16="http://schemas.microsoft.com/office/drawing/2014/main" val="586940511"/>
                    </a:ext>
                  </a:extLst>
                </a:gridCol>
                <a:gridCol w="2791952">
                  <a:extLst>
                    <a:ext uri="{9D8B030D-6E8A-4147-A177-3AD203B41FA5}">
                      <a16:colId xmlns:a16="http://schemas.microsoft.com/office/drawing/2014/main" val="2543830537"/>
                    </a:ext>
                  </a:extLst>
                </a:gridCol>
              </a:tblGrid>
              <a:tr h="378601">
                <a:tc>
                  <a:txBody>
                    <a:bodyPr/>
                    <a:lstStyle/>
                    <a:p>
                      <a:r>
                        <a:rPr lang="en-US" sz="1600" dirty="0"/>
                        <a:t>Technical component </a:t>
                      </a:r>
                    </a:p>
                  </a:txBody>
                  <a:tcPr/>
                </a:tc>
                <a:tc>
                  <a:txBody>
                    <a:bodyPr/>
                    <a:lstStyle/>
                    <a:p>
                      <a:r>
                        <a:rPr lang="en-US" sz="1600" dirty="0"/>
                        <a:t>Essential requirement </a:t>
                      </a:r>
                    </a:p>
                  </a:txBody>
                  <a:tcPr/>
                </a:tc>
                <a:tc>
                  <a:txBody>
                    <a:bodyPr/>
                    <a:lstStyle/>
                    <a:p>
                      <a:r>
                        <a:rPr lang="en-US" sz="1600" dirty="0"/>
                        <a:t>Future requirement </a:t>
                      </a:r>
                    </a:p>
                  </a:txBody>
                  <a:tcPr/>
                </a:tc>
                <a:tc>
                  <a:txBody>
                    <a:bodyPr/>
                    <a:lstStyle/>
                    <a:p>
                      <a:r>
                        <a:rPr lang="en-US" sz="1600" dirty="0"/>
                        <a:t>Desirable</a:t>
                      </a:r>
                    </a:p>
                  </a:txBody>
                  <a:tcPr/>
                </a:tc>
                <a:extLst>
                  <a:ext uri="{0D108BD9-81ED-4DB2-BD59-A6C34878D82A}">
                    <a16:rowId xmlns:a16="http://schemas.microsoft.com/office/drawing/2014/main" val="17018224"/>
                  </a:ext>
                </a:extLst>
              </a:tr>
              <a:tr h="657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Directory of Services (DoS)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endParaRPr>
                    </a:p>
                  </a:txBody>
                  <a:tcPr/>
                </a:tc>
                <a:tc>
                  <a:txBody>
                    <a:bodyPr/>
                    <a:lstStyle/>
                    <a:p>
                      <a:endParaRPr lang="en-US" sz="1600"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dirty="0">
                          <a:solidFill>
                            <a:schemeClr val="tx1"/>
                          </a:solidFill>
                        </a:rPr>
                        <a:t>3. </a:t>
                      </a:r>
                      <a:r>
                        <a:rPr lang="en-GB" sz="1600" b="1" u="none" dirty="0"/>
                        <a:t>Pharmacy to NHS Trust notification by </a:t>
                      </a:r>
                      <a:r>
                        <a:rPr lang="en-GB" sz="1600" b="1" u="none" dirty="0">
                          <a:solidFill>
                            <a:srgbClr val="7030A0"/>
                          </a:solidFill>
                        </a:rPr>
                        <a:t>NHSmail </a:t>
                      </a:r>
                      <a:r>
                        <a:rPr lang="en-GB" sz="1600" b="1" u="none" dirty="0"/>
                        <a:t>(Trust notification message)</a:t>
                      </a:r>
                    </a:p>
                    <a:p>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DoS Proof of Concept API </a:t>
                      </a:r>
                      <a:r>
                        <a:rPr lang="en-GB" sz="1600" b="1" kern="1200" dirty="0">
                          <a:solidFill>
                            <a:schemeClr val="dk1"/>
                          </a:solidFill>
                          <a:effectLst/>
                          <a:latin typeface="+mn-lt"/>
                          <a:ea typeface="+mn-ea"/>
                          <a:cs typeface="+mn-cs"/>
                          <a:hlinkClick r:id="rId3"/>
                        </a:rPr>
                        <a:t>search by service ID </a:t>
                      </a:r>
                      <a:r>
                        <a:rPr lang="en-GB" sz="1600" kern="1200" dirty="0">
                          <a:solidFill>
                            <a:schemeClr val="dk1"/>
                          </a:solidFill>
                          <a:effectLst/>
                          <a:latin typeface="+mn-lt"/>
                          <a:ea typeface="+mn-ea"/>
                          <a:cs typeface="+mn-cs"/>
                        </a:rPr>
                        <a:t>to return details of the matching NHS Trust  and retrieve the </a:t>
                      </a:r>
                      <a:r>
                        <a:rPr lang="en-GB" sz="1600" b="0" i="0" kern="1200" dirty="0">
                          <a:solidFill>
                            <a:schemeClr val="dk1"/>
                          </a:solidFill>
                          <a:effectLst/>
                          <a:latin typeface="+mn-lt"/>
                          <a:ea typeface="+mn-ea"/>
                          <a:cs typeface="+mn-cs"/>
                        </a:rPr>
                        <a:t>secure email using ‘</a:t>
                      </a:r>
                      <a:r>
                        <a:rPr lang="en-GB" sz="1600" dirty="0"/>
                        <a:t>Endpoint’ information</a:t>
                      </a:r>
                      <a:endParaRPr lang="en-GB" sz="1600" b="1" dirty="0"/>
                    </a:p>
                  </a:txBody>
                  <a:tcPr/>
                </a:tc>
                <a:tc>
                  <a:txBody>
                    <a:bodyPr/>
                    <a:lstStyle/>
                    <a:p>
                      <a:endParaRPr lang="en-US" sz="1600" dirty="0"/>
                    </a:p>
                  </a:txBody>
                  <a:tcPr/>
                </a:tc>
                <a:extLst>
                  <a:ext uri="{0D108BD9-81ED-4DB2-BD59-A6C34878D82A}">
                    <a16:rowId xmlns:a16="http://schemas.microsoft.com/office/drawing/2014/main" val="1804840774"/>
                  </a:ext>
                </a:extLst>
              </a:tr>
              <a:tr h="787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rgbClr val="FF0000"/>
                          </a:solidFill>
                        </a:rPr>
                        <a:t>Prescription form FP10</a:t>
                      </a:r>
                      <a:endParaRPr lang="en-US" sz="1600" b="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rgbClr val="FF0000"/>
                          </a:solidFill>
                        </a:rPr>
                        <a:t>FP10 </a:t>
                      </a:r>
                      <a:r>
                        <a:rPr lang="en-GB" sz="1600" b="0" dirty="0">
                          <a:solidFill>
                            <a:srgbClr val="FF0000"/>
                          </a:solidFill>
                        </a:rPr>
                        <a:t>prescription form </a:t>
                      </a:r>
                      <a:r>
                        <a:rPr lang="en-GB" sz="1600" dirty="0">
                          <a:solidFill>
                            <a:srgbClr val="FF0000"/>
                          </a:solidFill>
                        </a:rPr>
                        <a:t>should be printed </a:t>
                      </a:r>
                      <a:r>
                        <a:rPr lang="en-GB" sz="1600" b="0" i="0" dirty="0">
                          <a:solidFill>
                            <a:srgbClr val="FF0000"/>
                          </a:solidFill>
                        </a:rPr>
                        <a:t>(unless exempt because of age or the </a:t>
                      </a:r>
                      <a:r>
                        <a:rPr lang="en-GB" sz="1600" b="1" i="0" dirty="0">
                          <a:solidFill>
                            <a:srgbClr val="FF0000"/>
                          </a:solidFill>
                          <a:hlinkClick r:id="rId4">
                            <a:extLst>
                              <a:ext uri="{A12FA001-AC4F-418D-AE19-62706E023703}">
                                <ahyp:hlinkClr xmlns:ahyp="http://schemas.microsoft.com/office/drawing/2018/hyperlinkcolor" val="tx"/>
                              </a:ext>
                            </a:extLst>
                          </a:hlinkClick>
                        </a:rPr>
                        <a:t>Real Time Exemption (RTEC)</a:t>
                      </a:r>
                      <a:r>
                        <a:rPr lang="en-GB" sz="1600" b="1" i="0" dirty="0">
                          <a:solidFill>
                            <a:srgbClr val="FF0000"/>
                          </a:solidFill>
                        </a:rPr>
                        <a:t> </a:t>
                      </a:r>
                      <a:r>
                        <a:rPr lang="en-GB" sz="1600" b="0" i="0" dirty="0">
                          <a:solidFill>
                            <a:srgbClr val="FF0000"/>
                          </a:solidFill>
                        </a:rPr>
                        <a:t>system)</a:t>
                      </a:r>
                      <a:endParaRPr lang="en-US" sz="1600" b="0" i="0" dirty="0">
                        <a:solidFill>
                          <a:srgbClr val="FF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55625709"/>
                  </a:ext>
                </a:extLst>
              </a:tr>
            </a:tbl>
          </a:graphicData>
        </a:graphic>
      </p:graphicFrame>
      <p:sp>
        <p:nvSpPr>
          <p:cNvPr id="9" name="Slide Number Placeholder 8">
            <a:extLst>
              <a:ext uri="{FF2B5EF4-FFF2-40B4-BE49-F238E27FC236}">
                <a16:creationId xmlns:a16="http://schemas.microsoft.com/office/drawing/2014/main" id="{C7DFF44F-C573-1A45-BA10-808E9B256ABC}"/>
              </a:ext>
            </a:extLst>
          </p:cNvPr>
          <p:cNvSpPr>
            <a:spLocks noGrp="1"/>
          </p:cNvSpPr>
          <p:nvPr>
            <p:ph type="sldNum" sz="quarter" idx="12"/>
          </p:nvPr>
        </p:nvSpPr>
        <p:spPr/>
        <p:txBody>
          <a:bodyPr/>
          <a:lstStyle/>
          <a:p>
            <a:fld id="{E3622F62-16E7-4744-AE2F-DC725AA31740}" type="slidenum">
              <a:rPr lang="en-US" smtClean="0"/>
              <a:t>9</a:t>
            </a:fld>
            <a:endParaRPr lang="en-US"/>
          </a:p>
        </p:txBody>
      </p:sp>
      <p:grpSp>
        <p:nvGrpSpPr>
          <p:cNvPr id="10" name="Group 9">
            <a:extLst>
              <a:ext uri="{FF2B5EF4-FFF2-40B4-BE49-F238E27FC236}">
                <a16:creationId xmlns:a16="http://schemas.microsoft.com/office/drawing/2014/main" id="{F22FF5BF-7667-5140-ABF5-D2F3BBB86417}"/>
              </a:ext>
            </a:extLst>
          </p:cNvPr>
          <p:cNvGrpSpPr/>
          <p:nvPr/>
        </p:nvGrpSpPr>
        <p:grpSpPr>
          <a:xfrm>
            <a:off x="497957" y="250728"/>
            <a:ext cx="11277730" cy="522067"/>
            <a:chOff x="0" y="2218419"/>
            <a:chExt cx="6263640" cy="317826"/>
          </a:xfrm>
        </p:grpSpPr>
        <p:sp>
          <p:nvSpPr>
            <p:cNvPr id="11" name="Rounded Rectangle 10">
              <a:extLst>
                <a:ext uri="{FF2B5EF4-FFF2-40B4-BE49-F238E27FC236}">
                  <a16:creationId xmlns:a16="http://schemas.microsoft.com/office/drawing/2014/main" id="{503CB2AE-D97F-5C48-87FB-2D4EA176886E}"/>
                </a:ext>
              </a:extLst>
            </p:cNvPr>
            <p:cNvSpPr/>
            <p:nvPr/>
          </p:nvSpPr>
          <p:spPr>
            <a:xfrm>
              <a:off x="0" y="2218419"/>
              <a:ext cx="6263640" cy="293236"/>
            </a:xfrm>
            <a:prstGeom prst="roundRect">
              <a:avLst/>
            </a:prstGeom>
          </p:spPr>
          <p:style>
            <a:lnRef idx="2">
              <a:schemeClr val="lt1">
                <a:hueOff val="0"/>
                <a:satOff val="0"/>
                <a:lumOff val="0"/>
                <a:alphaOff val="0"/>
              </a:schemeClr>
            </a:lnRef>
            <a:fillRef idx="1">
              <a:schemeClr val="accent5">
                <a:hueOff val="-2703417"/>
                <a:satOff val="-6968"/>
                <a:lumOff val="-4706"/>
                <a:alphaOff val="0"/>
              </a:schemeClr>
            </a:fillRef>
            <a:effectRef idx="0">
              <a:schemeClr val="accent5">
                <a:hueOff val="-2703417"/>
                <a:satOff val="-6968"/>
                <a:lumOff val="-4706"/>
                <a:alphaOff val="0"/>
              </a:schemeClr>
            </a:effectRef>
            <a:fontRef idx="minor">
              <a:schemeClr val="lt1"/>
            </a:fontRef>
          </p:style>
        </p:sp>
        <p:sp>
          <p:nvSpPr>
            <p:cNvPr id="12" name="Rounded Rectangle 4">
              <a:extLst>
                <a:ext uri="{FF2B5EF4-FFF2-40B4-BE49-F238E27FC236}">
                  <a16:creationId xmlns:a16="http://schemas.microsoft.com/office/drawing/2014/main" id="{2BB48019-8A4B-A542-A4B4-EE337719808B}"/>
                </a:ext>
              </a:extLst>
            </p:cNvPr>
            <p:cNvSpPr txBox="1"/>
            <p:nvPr/>
          </p:nvSpPr>
          <p:spPr>
            <a:xfrm>
              <a:off x="24588" y="2243008"/>
              <a:ext cx="6214464" cy="2932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dirty="0"/>
                <a:t>Smoking Cessation essential / required / desirable components </a:t>
              </a:r>
            </a:p>
          </p:txBody>
        </p:sp>
      </p:grpSp>
    </p:spTree>
    <p:extLst>
      <p:ext uri="{BB962C8B-B14F-4D97-AF65-F5344CB8AC3E}">
        <p14:creationId xmlns:p14="http://schemas.microsoft.com/office/powerpoint/2010/main" val="162070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3BBAE00F57F94488C5F3C38C0A292D" ma:contentTypeVersion="14" ma:contentTypeDescription="Create a new document." ma:contentTypeScope="" ma:versionID="5640085ec8af4a1e8f1b3deb7a4f29b5">
  <xsd:schema xmlns:xsd="http://www.w3.org/2001/XMLSchema" xmlns:xs="http://www.w3.org/2001/XMLSchema" xmlns:p="http://schemas.microsoft.com/office/2006/metadata/properties" xmlns:ns3="bd54bed8-dcb9-4627-a2a9-0b76b6d710e9" xmlns:ns4="9162efd0-154f-441b-b703-036abc20c297" targetNamespace="http://schemas.microsoft.com/office/2006/metadata/properties" ma:root="true" ma:fieldsID="e84b7892bb454c0148256f0785c7dc13" ns3:_="" ns4:_="">
    <xsd:import namespace="bd54bed8-dcb9-4627-a2a9-0b76b6d710e9"/>
    <xsd:import namespace="9162efd0-154f-441b-b703-036abc20c29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54bed8-dcb9-4627-a2a9-0b76b6d710e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62efd0-154f-441b-b703-036abc20c29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B3C9D2-6BBB-421D-9504-EBE5B8E0E95C}">
  <ds:schemaRefs>
    <ds:schemaRef ds:uri="http://schemas.microsoft.com/sharepoint/v3/contenttype/forms"/>
  </ds:schemaRefs>
</ds:datastoreItem>
</file>

<file path=customXml/itemProps2.xml><?xml version="1.0" encoding="utf-8"?>
<ds:datastoreItem xmlns:ds="http://schemas.openxmlformats.org/officeDocument/2006/customXml" ds:itemID="{C315C516-DCE0-4083-B640-73849AF2F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54bed8-dcb9-4627-a2a9-0b76b6d710e9"/>
    <ds:schemaRef ds:uri="9162efd0-154f-441b-b703-036abc20c2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885D22-F378-4F36-BFD1-946C256AF714}">
  <ds:schemaRefs>
    <ds:schemaRef ds:uri="9162efd0-154f-441b-b703-036abc20c297"/>
    <ds:schemaRef ds:uri="http://schemas.microsoft.com/office/2006/metadata/properties"/>
    <ds:schemaRef ds:uri="http://schemas.openxmlformats.org/package/2006/metadata/core-properties"/>
    <ds:schemaRef ds:uri="http://purl.org/dc/elements/1.1/"/>
    <ds:schemaRef ds:uri="http://purl.org/dc/terms/"/>
    <ds:schemaRef ds:uri="http://schemas.microsoft.com/office/2006/documentManagement/types"/>
    <ds:schemaRef ds:uri="http://schemas.microsoft.com/office/infopath/2007/PartnerControls"/>
    <ds:schemaRef ds:uri="bd54bed8-dcb9-4627-a2a9-0b76b6d710e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{83FC967B-EE8D-0044-B630-E1241D34D79D}tf16401378</Template>
  <TotalTime>95413</TotalTime>
  <Words>2257</Words>
  <Application>Microsoft Office PowerPoint</Application>
  <PresentationFormat>Widescreen</PresentationFormat>
  <Paragraphs>310</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ArialMT</vt:lpstr>
      <vt:lpstr>Calibri</vt:lpstr>
      <vt:lpstr>Calibri Light</vt:lpstr>
      <vt:lpstr>Segoe UI</vt:lpstr>
      <vt:lpstr>Office Theme</vt:lpstr>
      <vt:lpstr>NHS Smoking Cessation Service (SCS) Technical Toolkit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Community Pharmacist Consultation Service Technical Requirements</dc:title>
  <dc:creator>Claire Adamson</dc:creator>
  <cp:lastModifiedBy>Daniel Ah-Thion</cp:lastModifiedBy>
  <cp:revision>304</cp:revision>
  <dcterms:created xsi:type="dcterms:W3CDTF">2021-05-17T15:36:18Z</dcterms:created>
  <dcterms:modified xsi:type="dcterms:W3CDTF">2022-05-30T17:24:44Z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0x010100E33BBAE00F57F94488C5F3C38C0A292D</vt:lpwstr>
  </property>
</Properties>
</file>