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 id="2147483668" r:id="rId3"/>
    <p:sldMasterId id="2147483676" r:id="rId4"/>
    <p:sldMasterId id="2147483680" r:id="rId5"/>
  </p:sldMasterIdLst>
  <p:notesMasterIdLst>
    <p:notesMasterId r:id="rId23"/>
  </p:notesMasterIdLst>
  <p:handoutMasterIdLst>
    <p:handoutMasterId r:id="rId24"/>
  </p:handoutMasterIdLst>
  <p:sldIdLst>
    <p:sldId id="256" r:id="rId6"/>
    <p:sldId id="260" r:id="rId7"/>
    <p:sldId id="294" r:id="rId8"/>
    <p:sldId id="283" r:id="rId9"/>
    <p:sldId id="284" r:id="rId10"/>
    <p:sldId id="295" r:id="rId11"/>
    <p:sldId id="274" r:id="rId12"/>
    <p:sldId id="286" r:id="rId13"/>
    <p:sldId id="291" r:id="rId14"/>
    <p:sldId id="296" r:id="rId15"/>
    <p:sldId id="288" r:id="rId16"/>
    <p:sldId id="289" r:id="rId17"/>
    <p:sldId id="293" r:id="rId18"/>
    <p:sldId id="285" r:id="rId19"/>
    <p:sldId id="273" r:id="rId20"/>
    <p:sldId id="292" r:id="rId21"/>
    <p:sldId id="276" r:id="rId2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4D94"/>
    <a:srgbClr val="67A04A"/>
    <a:srgbClr val="1D9DD9"/>
    <a:srgbClr val="FFFFFF"/>
    <a:srgbClr val="BFBFBF"/>
    <a:srgbClr val="E0E0E0"/>
    <a:srgbClr val="D9D9D9"/>
    <a:srgbClr val="7FB7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1733" autoAdjust="0"/>
  </p:normalViewPr>
  <p:slideViewPr>
    <p:cSldViewPr>
      <p:cViewPr varScale="1">
        <p:scale>
          <a:sx n="90" d="100"/>
          <a:sy n="90" d="100"/>
        </p:scale>
        <p:origin x="2136"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7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62DAEB-25DB-483E-8699-FC8BC94ADEAF}" type="datetimeFigureOut">
              <a:rPr lang="en-GB"/>
              <a:pPr>
                <a:defRPr/>
              </a:pPr>
              <a:t>20/09/2016</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63306012-9A1B-4791-A429-F30FB239B994}"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7E71EFFC-5F36-4AC6-B247-A71E3E64D7B8}" type="datetimeFigureOut">
              <a:rPr lang="en-GB"/>
              <a:pPr>
                <a:defRPr/>
              </a:pPr>
              <a:t>20/09/2016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7DC14AB-3AAE-4465-8CE2-67F24BD6A00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contact@cpfv.info"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D2AD85D-E989-497F-AC7B-4A9E41D3B9D4}" type="slidenum">
              <a:rPr lang="en-GB" altLang="en-US" smtClean="0"/>
              <a:pPr fontAlgn="base">
                <a:spcBef>
                  <a:spcPct val="0"/>
                </a:spcBef>
                <a:spcAft>
                  <a:spcPct val="0"/>
                </a:spcAft>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diagram illustrates the </a:t>
            </a:r>
            <a:r>
              <a:rPr lang="en-GB" altLang="en-US" b="1"/>
              <a:t>interventions and support</a:t>
            </a:r>
            <a:r>
              <a:rPr lang="en-GB" altLang="en-US"/>
              <a:t> that community pharmacists and their teams could provide to </a:t>
            </a:r>
            <a:r>
              <a:rPr lang="en-GB" altLang="en-US" b="1"/>
              <a:t>help people manage LTCs</a:t>
            </a:r>
            <a:r>
              <a:rPr lang="en-GB" altLang="en-US"/>
              <a:t>.  </a:t>
            </a:r>
          </a:p>
          <a:p>
            <a:endParaRPr lang="en-GB" altLang="en-US"/>
          </a:p>
          <a:p>
            <a:r>
              <a:rPr lang="en-GB" altLang="en-US"/>
              <a:t>The specific interventions, services and support provided would </a:t>
            </a:r>
            <a:r>
              <a:rPr lang="en-GB" altLang="en-US" b="1"/>
              <a:t>vary, dependent on the individual’s goals, aspirations and personal care </a:t>
            </a:r>
            <a:r>
              <a:rPr lang="en-GB" altLang="en-US"/>
              <a:t>and support plan. </a:t>
            </a:r>
          </a:p>
          <a:p>
            <a:endParaRPr lang="en-GB" altLang="en-US"/>
          </a:p>
          <a:p>
            <a:r>
              <a:rPr lang="en-GB" altLang="en-US"/>
              <a:t>The diagram illustrates how a community pharmacy team might support the care plan of someone with asthma.  </a:t>
            </a:r>
          </a:p>
          <a:p>
            <a:endParaRPr lang="en-GB" altLang="en-US"/>
          </a:p>
          <a:p>
            <a:r>
              <a:rPr lang="en-GB" altLang="en-US"/>
              <a:t>A new approach to community pharmacy funding will be necessary to enable pharmacy teams to work in this way.  This may comprise payment of a care fee with both process and outcome-based components as part of a ‘community pharmacy medicines optimisation framework’, which would evolve over time in line with evidence-based practice.</a:t>
            </a:r>
          </a:p>
        </p:txBody>
      </p:sp>
      <p:sp>
        <p:nvSpPr>
          <p:cNvPr id="4" name="Slide Number Placeholder 3"/>
          <p:cNvSpPr>
            <a:spLocks noGrp="1"/>
          </p:cNvSpPr>
          <p:nvPr>
            <p:ph type="sldNum" sz="quarter" idx="5"/>
          </p:nvPr>
        </p:nvSpPr>
        <p:spPr/>
        <p:txBody>
          <a:bodyPr/>
          <a:lstStyle/>
          <a:p>
            <a:pPr>
              <a:defRPr/>
            </a:pPr>
            <a:fld id="{5DE38C24-5D3D-4BD1-B644-44325A8A23A9}"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Our vision is that in future, the </a:t>
            </a:r>
            <a:r>
              <a:rPr lang="en-GB" altLang="en-US" b="1"/>
              <a:t>habit of using ‘pharmacy first’ </a:t>
            </a:r>
            <a:r>
              <a:rPr lang="en-GB" altLang="en-US"/>
              <a:t>for </a:t>
            </a:r>
            <a:r>
              <a:rPr lang="en-GB" altLang="en-US" b="1"/>
              <a:t>non-emergency episodic care </a:t>
            </a:r>
            <a:r>
              <a:rPr lang="en-GB" altLang="en-US"/>
              <a:t>will be ingrained in patient, public and professional behaviours</a:t>
            </a:r>
          </a:p>
          <a:p>
            <a:pPr eaLnBrk="1" hangingPunct="1">
              <a:spcBef>
                <a:spcPct val="0"/>
              </a:spcBef>
            </a:pPr>
            <a:endParaRPr lang="en-GB" altLang="en-US"/>
          </a:p>
          <a:p>
            <a:pPr eaLnBrk="1" hangingPunct="1">
              <a:spcBef>
                <a:spcPct val="0"/>
              </a:spcBef>
            </a:pPr>
            <a:r>
              <a:rPr lang="en-GB" altLang="en-US"/>
              <a:t>To facilitate this, systems that enable triage to and referral from </a:t>
            </a:r>
            <a:r>
              <a:rPr lang="en-GB" altLang="en-US" b="1"/>
              <a:t>community pharmacy will be included in all local urgent care pathways and in the NHS 111 service</a:t>
            </a:r>
            <a:r>
              <a:rPr lang="en-GB" altLang="en-US"/>
              <a:t>. </a:t>
            </a:r>
          </a:p>
          <a:p>
            <a:pPr eaLnBrk="1" hangingPunct="1">
              <a:spcBef>
                <a:spcPct val="0"/>
              </a:spcBef>
            </a:pPr>
            <a:endParaRPr lang="en-GB" altLang="en-US"/>
          </a:p>
          <a:p>
            <a:pPr eaLnBrk="1" hangingPunct="1">
              <a:spcBef>
                <a:spcPct val="0"/>
              </a:spcBef>
            </a:pPr>
            <a:r>
              <a:rPr lang="en-GB" altLang="en-US"/>
              <a:t>With their consent, information about people’s health and healthcare will be available to community pharmacists, who will be able to </a:t>
            </a:r>
            <a:r>
              <a:rPr lang="en-GB" altLang="en-US" b="1"/>
              <a:t>add to an individual’s shared care record the advice they have been given or products supplied</a:t>
            </a:r>
            <a:r>
              <a:rPr lang="en-GB" altLang="en-US"/>
              <a:t>. </a:t>
            </a:r>
          </a:p>
          <a:p>
            <a:pPr eaLnBrk="1" hangingPunct="1">
              <a:spcBef>
                <a:spcPct val="0"/>
              </a:spcBef>
            </a:pPr>
            <a:endParaRPr lang="en-GB" altLang="en-US"/>
          </a:p>
          <a:p>
            <a:pPr eaLnBrk="1" hangingPunct="1">
              <a:spcBef>
                <a:spcPct val="0"/>
              </a:spcBef>
            </a:pPr>
            <a:r>
              <a:rPr lang="en-GB" altLang="en-US" b="1"/>
              <a:t>Diagnostics and point-of-care testing will be routinely available</a:t>
            </a:r>
            <a:r>
              <a:rPr lang="en-GB" altLang="en-US"/>
              <a:t> in pharmacy settings, as will facilities for making appointments with or speaking directly to other professionals and service providers. </a:t>
            </a:r>
          </a:p>
          <a:p>
            <a:pPr eaLnBrk="1" hangingPunct="1">
              <a:spcBef>
                <a:spcPct val="0"/>
              </a:spcBef>
            </a:pPr>
            <a:endParaRPr lang="en-GB" altLang="en-US"/>
          </a:p>
          <a:p>
            <a:pPr eaLnBrk="1" hangingPunct="1">
              <a:spcBef>
                <a:spcPct val="0"/>
              </a:spcBef>
            </a:pPr>
            <a:r>
              <a:rPr lang="en-GB" altLang="en-US" b="1"/>
              <a:t>Pharmacists will be able to prescribe</a:t>
            </a:r>
            <a:r>
              <a:rPr lang="en-GB" altLang="en-US"/>
              <a:t>, and to supply products to people as if they had received a prescription from a GP. </a:t>
            </a:r>
          </a:p>
          <a:p>
            <a:pPr eaLnBrk="1" hangingPunct="1">
              <a:spcBef>
                <a:spcPct val="0"/>
              </a:spcBef>
            </a:pPr>
            <a:endParaRPr lang="en-GB" altLang="en-US"/>
          </a:p>
          <a:p>
            <a:pPr eaLnBrk="1" hangingPunct="1">
              <a:spcBef>
                <a:spcPct val="0"/>
              </a:spcBef>
            </a:pPr>
            <a:r>
              <a:rPr lang="en-GB" altLang="en-US"/>
              <a:t>As a result, public access to high quality primary care will be maintained, satisfaction improved despite growing demand, and people will find it easier to take responsibility for managing their own health and self-care.</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D214EA3-A0A7-4CA6-A33E-1D0252A353C4}" type="slidenum">
              <a:rPr lang="en-GB" altLang="en-US" smtClean="0"/>
              <a:pPr fontAlgn="base">
                <a:spcBef>
                  <a:spcPct val="0"/>
                </a:spcBef>
                <a:spcAft>
                  <a:spcPct val="0"/>
                </a:spcAft>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In future, all pharmacies will operate as neighbourhood health and wellbeing centres, providing the </a:t>
            </a:r>
            <a:r>
              <a:rPr lang="en-GB" altLang="en-US" b="1"/>
              <a:t>‘go-to’ location for support, advice and resources </a:t>
            </a:r>
            <a:r>
              <a:rPr lang="en-GB" altLang="en-US"/>
              <a:t>on staying well and independent. </a:t>
            </a:r>
          </a:p>
          <a:p>
            <a:pPr eaLnBrk="1" hangingPunct="1">
              <a:spcBef>
                <a:spcPct val="0"/>
              </a:spcBef>
            </a:pPr>
            <a:endParaRPr lang="en-GB" altLang="en-US"/>
          </a:p>
          <a:p>
            <a:pPr eaLnBrk="1" hangingPunct="1">
              <a:spcBef>
                <a:spcPct val="0"/>
              </a:spcBef>
            </a:pPr>
            <a:r>
              <a:rPr lang="en-GB" altLang="en-US"/>
              <a:t>Building on the Healthy Living Pharmacy model, the </a:t>
            </a:r>
            <a:r>
              <a:rPr lang="en-GB" altLang="en-US" b="1"/>
              <a:t>safe and efficient supply </a:t>
            </a:r>
            <a:r>
              <a:rPr lang="en-GB" altLang="en-US"/>
              <a:t>of medicines managed by pharmacist-led teams will </a:t>
            </a:r>
            <a:r>
              <a:rPr lang="en-GB" altLang="en-US" b="1"/>
              <a:t>remain at the core of this offer</a:t>
            </a:r>
            <a:r>
              <a:rPr lang="en-GB" altLang="en-US"/>
              <a:t>, but will be recognised as </a:t>
            </a:r>
            <a:r>
              <a:rPr lang="en-GB" altLang="en-US" b="1"/>
              <a:t>one component of a broader set of resources </a:t>
            </a:r>
            <a:r>
              <a:rPr lang="en-GB" altLang="en-US"/>
              <a:t>and </a:t>
            </a:r>
            <a:r>
              <a:rPr lang="en-GB" altLang="en-US" b="1"/>
              <a:t>services available </a:t>
            </a:r>
            <a:r>
              <a:rPr lang="en-GB" altLang="en-US"/>
              <a:t>within these centres. </a:t>
            </a:r>
          </a:p>
          <a:p>
            <a:pPr eaLnBrk="1" hangingPunct="1">
              <a:spcBef>
                <a:spcPct val="0"/>
              </a:spcBef>
            </a:pPr>
            <a:endParaRPr lang="en-GB" altLang="en-US"/>
          </a:p>
          <a:p>
            <a:pPr eaLnBrk="1" hangingPunct="1">
              <a:spcBef>
                <a:spcPct val="0"/>
              </a:spcBef>
            </a:pPr>
            <a:r>
              <a:rPr lang="en-GB" altLang="en-US"/>
              <a:t>To ensure these services are responsive, effective and valued, pharmacy teams will </a:t>
            </a:r>
            <a:r>
              <a:rPr lang="en-GB" altLang="en-US" b="1"/>
              <a:t>work closely with community leaders</a:t>
            </a:r>
            <a:r>
              <a:rPr lang="en-GB" altLang="en-US"/>
              <a:t> to identify and understand local assets and needs, to </a:t>
            </a:r>
            <a:r>
              <a:rPr lang="en-GB" altLang="en-US" b="1"/>
              <a:t>develop interventions and services</a:t>
            </a:r>
            <a:r>
              <a:rPr lang="en-GB" altLang="en-US"/>
              <a:t> based on this intelligence, to </a:t>
            </a:r>
            <a:r>
              <a:rPr lang="en-GB" altLang="en-US" b="1"/>
              <a:t>collect data on impact and outcomes </a:t>
            </a:r>
            <a:r>
              <a:rPr lang="en-GB" altLang="en-US"/>
              <a:t>and use this to continually improve their offer. </a:t>
            </a:r>
          </a:p>
          <a:p>
            <a:pPr eaLnBrk="1" hangingPunct="1">
              <a:spcBef>
                <a:spcPct val="0"/>
              </a:spcBef>
            </a:pPr>
            <a:endParaRPr lang="en-GB" altLang="en-US"/>
          </a:p>
          <a:p>
            <a:pPr eaLnBrk="1" hangingPunct="1">
              <a:spcBef>
                <a:spcPct val="0"/>
              </a:spcBef>
            </a:pPr>
            <a:r>
              <a:rPr lang="en-GB" altLang="en-US"/>
              <a:t>Seen as a local community resource and trusted source of information and advice, pharmacy teams will have great connections with other organisations that support health, wellbeing and independence – ranging across local community groups, charities, places of worship, leisure and library facilities, social care, education, employment, housing and welfare services – and will be able to refer and signpost people to them. </a:t>
            </a:r>
          </a:p>
          <a:p>
            <a:pPr eaLnBrk="1" hangingPunct="1">
              <a:spcBef>
                <a:spcPct val="0"/>
              </a:spcBef>
            </a:pPr>
            <a:endParaRPr lang="en-GB" altLang="en-US"/>
          </a:p>
          <a:p>
            <a:pPr eaLnBrk="1" hangingPunct="1">
              <a:spcBef>
                <a:spcPct val="0"/>
              </a:spcBef>
            </a:pPr>
            <a:r>
              <a:rPr lang="en-GB" altLang="en-US"/>
              <a:t>Some pharmacies will host </a:t>
            </a:r>
            <a:r>
              <a:rPr lang="en-GB" altLang="en-US" b="1"/>
              <a:t>outreach or drop in facilities for these partner organisations</a:t>
            </a:r>
            <a:r>
              <a:rPr lang="en-GB" altLang="en-US"/>
              <a:t>, and pharmacy team members will be routinely involved in any community-based health and wellbeing activities they organise.</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0B9DE9-0800-43C4-88F0-02089BC1AD98}" type="slidenum">
              <a:rPr lang="en-GB" altLang="en-US" smtClean="0"/>
              <a:pPr fontAlgn="base">
                <a:spcBef>
                  <a:spcPct val="0"/>
                </a:spcBef>
                <a:spcAft>
                  <a:spcPct val="0"/>
                </a:spcAft>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Community Pharmacy Forward View sets out a clear ambition for the future of community pharmacy, focusing on three key roles for the network.</a:t>
            </a:r>
          </a:p>
          <a:p>
            <a:endParaRPr lang="en-GB" altLang="en-US"/>
          </a:p>
          <a:p>
            <a:r>
              <a:rPr lang="en-GB" altLang="en-US"/>
              <a:t>We hope that our partners in the NHS, national and local government </a:t>
            </a:r>
            <a:r>
              <a:rPr lang="en-GB" altLang="en-US" b="1"/>
              <a:t>recognise and share this ambition</a:t>
            </a:r>
            <a:r>
              <a:rPr lang="en-GB" altLang="en-US"/>
              <a:t>. </a:t>
            </a:r>
          </a:p>
          <a:p>
            <a:endParaRPr lang="en-GB" altLang="en-US"/>
          </a:p>
          <a:p>
            <a:r>
              <a:rPr lang="en-GB" altLang="en-US"/>
              <a:t>We also hope that it </a:t>
            </a:r>
            <a:r>
              <a:rPr lang="en-GB" altLang="en-US" b="1"/>
              <a:t>resonates with the people who lie behind it</a:t>
            </a:r>
            <a:r>
              <a:rPr lang="en-GB" altLang="en-US"/>
              <a:t>: those pharmacists and their teams who have told us they want to be recognised for the contribution they make now, but also want to see how those skills can be embedded in a modernised, person-centred and technologically advanced health system, so that pharmacies remain relevant and sustainable and the network remains vital to the neighbourhoods and communities they serve. </a:t>
            </a:r>
          </a:p>
          <a:p>
            <a:endParaRPr lang="en-GB" altLang="en-US"/>
          </a:p>
          <a:p>
            <a:r>
              <a:rPr lang="en-GB" altLang="en-US"/>
              <a:t>Most importantly, we hope our ambition </a:t>
            </a:r>
            <a:r>
              <a:rPr lang="en-GB" altLang="en-US" b="1"/>
              <a:t>reflects the needs and aspirations of the people who use our services</a:t>
            </a:r>
            <a:r>
              <a:rPr lang="en-GB" altLang="en-US"/>
              <a:t>: all those who live and work in the communities we support and rely on their local pharmacy team for medicines, health advice, social interaction and coordinated care. </a:t>
            </a:r>
          </a:p>
        </p:txBody>
      </p:sp>
      <p:sp>
        <p:nvSpPr>
          <p:cNvPr id="4" name="Slide Number Placeholder 3"/>
          <p:cNvSpPr>
            <a:spLocks noGrp="1"/>
          </p:cNvSpPr>
          <p:nvPr>
            <p:ph type="sldNum" sz="quarter" idx="5"/>
          </p:nvPr>
        </p:nvSpPr>
        <p:spPr/>
        <p:txBody>
          <a:bodyPr/>
          <a:lstStyle/>
          <a:p>
            <a:pPr>
              <a:defRPr/>
            </a:pPr>
            <a:fld id="{F95AAA8E-1124-4FDB-BDD4-3816B9DA65EA}" type="slidenum">
              <a:rPr lang="en-GB" smtClean="0"/>
              <a:pPr>
                <a:defRPr/>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Our next steps will be to </a:t>
            </a:r>
            <a:r>
              <a:rPr lang="en-GB" altLang="en-US" b="1"/>
              <a:t>listen, learn and collaborate</a:t>
            </a:r>
            <a:r>
              <a:rPr lang="en-GB" altLang="en-US"/>
              <a:t>.</a:t>
            </a:r>
          </a:p>
          <a:p>
            <a:pPr eaLnBrk="1" hangingPunct="1">
              <a:spcBef>
                <a:spcPct val="0"/>
              </a:spcBef>
            </a:pPr>
            <a:endParaRPr lang="en-GB" altLang="en-US"/>
          </a:p>
          <a:p>
            <a:pPr eaLnBrk="1" hangingPunct="1">
              <a:spcBef>
                <a:spcPct val="0"/>
              </a:spcBef>
            </a:pPr>
            <a:r>
              <a:rPr lang="en-GB" altLang="en-US"/>
              <a:t>By working collaboratively, the community pharmacy sector can and will develop better solutions to the challenges we face, while contributing to the development of a more integrated, efficient and effective health system.  This </a:t>
            </a:r>
            <a:r>
              <a:rPr lang="en-GB" altLang="en-US" b="1"/>
              <a:t>common vision </a:t>
            </a:r>
            <a:r>
              <a:rPr lang="en-GB" altLang="en-US"/>
              <a:t>of the </a:t>
            </a:r>
            <a:r>
              <a:rPr lang="en-GB" altLang="en-US" b="1"/>
              <a:t>national pharmacy bodies </a:t>
            </a:r>
            <a:r>
              <a:rPr lang="en-GB" altLang="en-US"/>
              <a:t>is therefore </a:t>
            </a:r>
            <a:r>
              <a:rPr lang="en-GB" altLang="en-US" b="1"/>
              <a:t>matched by a commitment to engage with, lead and support the sector through change</a:t>
            </a:r>
            <a:r>
              <a:rPr lang="en-GB" altLang="en-US"/>
              <a:t>.</a:t>
            </a:r>
          </a:p>
          <a:p>
            <a:pPr eaLnBrk="1" hangingPunct="1">
              <a:spcBef>
                <a:spcPct val="0"/>
              </a:spcBef>
            </a:pPr>
            <a:endParaRPr lang="en-GB" altLang="en-US"/>
          </a:p>
          <a:p>
            <a:pPr eaLnBrk="1" hangingPunct="1">
              <a:spcBef>
                <a:spcPct val="0"/>
              </a:spcBef>
            </a:pPr>
            <a:r>
              <a:rPr lang="en-GB" altLang="en-US" b="1"/>
              <a:t>Using feedback from key stakeholders</a:t>
            </a:r>
            <a:r>
              <a:rPr lang="en-GB" altLang="en-US"/>
              <a:t>: NHS, Government, patient groups, contractors, community pharmacists and members of pharmacy teams, local commissioners and other healthcare providers. </a:t>
            </a:r>
          </a:p>
          <a:p>
            <a:pPr eaLnBrk="1" hangingPunct="1">
              <a:spcBef>
                <a:spcPct val="0"/>
              </a:spcBef>
            </a:pPr>
            <a:endParaRPr lang="en-GB" altLang="en-US"/>
          </a:p>
          <a:p>
            <a:pPr eaLnBrk="1" hangingPunct="1">
              <a:spcBef>
                <a:spcPct val="0"/>
              </a:spcBef>
            </a:pPr>
            <a:r>
              <a:rPr lang="en-GB" altLang="en-US" b="1"/>
              <a:t>Will help turn a shared vision for the sector into a reality </a:t>
            </a:r>
            <a:r>
              <a:rPr lang="en-GB" altLang="en-US"/>
              <a:t>that will be good for patients, the public, local communities, the NHS and the pharmacy sector.</a:t>
            </a:r>
          </a:p>
          <a:p>
            <a:pPr eaLnBrk="1" hangingPunct="1">
              <a:spcBef>
                <a:spcPct val="0"/>
              </a:spcBef>
            </a:pPr>
            <a:endParaRPr lang="en-GB" altLang="en-US"/>
          </a:p>
          <a:p>
            <a:pPr eaLnBrk="1" hangingPunct="1">
              <a:spcBef>
                <a:spcPct val="0"/>
              </a:spcBef>
            </a:pPr>
            <a:r>
              <a:rPr lang="en-GB" altLang="en-US"/>
              <a:t>Nationally, we will also use the CPFV to </a:t>
            </a:r>
            <a:r>
              <a:rPr lang="en-GB" altLang="en-US" b="1"/>
              <a:t>influence upcoming Government policy </a:t>
            </a:r>
            <a:r>
              <a:rPr lang="en-GB" altLang="en-US"/>
              <a:t>for the sector.</a:t>
            </a:r>
          </a:p>
          <a:p>
            <a:pPr eaLnBrk="1" hangingPunct="1">
              <a:spcBef>
                <a:spcPct val="0"/>
              </a:spcBef>
            </a:pPr>
            <a:endParaRPr lang="en-GB"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2F3281-1707-4E8F-BF3D-A063E2D76059}" type="slidenum">
              <a:rPr lang="en-GB" altLang="en-US" smtClean="0"/>
              <a:pPr fontAlgn="base">
                <a:spcBef>
                  <a:spcPct val="0"/>
                </a:spcBef>
                <a:spcAft>
                  <a:spcPct val="0"/>
                </a:spcAft>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This is our starter-for-ten.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b="1" dirty="0"/>
              <a:t>Our message for community pharmacy colleagues:  </a:t>
            </a:r>
            <a:r>
              <a:rPr lang="en-GB" dirty="0"/>
              <a:t>We want to work </a:t>
            </a:r>
            <a:r>
              <a:rPr lang="en-GB" u="sng" dirty="0"/>
              <a:t>with you</a:t>
            </a:r>
            <a:r>
              <a:rPr lang="en-GB" dirty="0"/>
              <a:t> in making the case for community pharmacy, setting out this positive vision of the future, and implementing sector-led change.  AND we recognise that doing this means making sure the organisations working to represent and support community pharmacy do so with a </a:t>
            </a:r>
            <a:r>
              <a:rPr lang="en-GB" u="sng" dirty="0"/>
              <a:t>common purpose</a:t>
            </a:r>
            <a:r>
              <a:rPr lang="en-GB" dirty="0"/>
              <a:t>.</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b="1" dirty="0"/>
              <a:t>Now we want to hear from you</a:t>
            </a:r>
            <a:r>
              <a:rPr lang="en-GB" dirty="0"/>
              <a:t> to help us turn a shared vision for the sector into a reality. </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b="1" dirty="0"/>
              <a:t>Please get in touch to: </a:t>
            </a:r>
          </a:p>
          <a:p>
            <a:pPr marL="171450" indent="-171450" eaLnBrk="1" fontAlgn="auto" hangingPunct="1">
              <a:spcBef>
                <a:spcPts val="0"/>
              </a:spcBef>
              <a:spcAft>
                <a:spcPts val="0"/>
              </a:spcAft>
              <a:buFontTx/>
              <a:buChar char="-"/>
              <a:defRPr/>
            </a:pPr>
            <a:r>
              <a:rPr lang="en-GB" dirty="0"/>
              <a:t>Email us feedback on the vision to </a:t>
            </a:r>
            <a:r>
              <a:rPr lang="en-GB" u="sng" dirty="0">
                <a:hlinkClick r:id="rId3"/>
              </a:rPr>
              <a:t>contact@cpfv.info</a:t>
            </a:r>
            <a:r>
              <a:rPr lang="en-GB" dirty="0"/>
              <a:t> </a:t>
            </a:r>
          </a:p>
          <a:p>
            <a:pPr marL="171450" indent="-171450" eaLnBrk="1" fontAlgn="auto" hangingPunct="1">
              <a:spcBef>
                <a:spcPts val="0"/>
              </a:spcBef>
              <a:spcAft>
                <a:spcPts val="0"/>
              </a:spcAft>
              <a:buFontTx/>
              <a:buChar char="-"/>
              <a:defRPr/>
            </a:pPr>
            <a:r>
              <a:rPr lang="en-GB" dirty="0"/>
              <a:t>Make suggestions on what steps needs to be taken to help ensure this vision becomes a reality</a:t>
            </a:r>
          </a:p>
          <a:p>
            <a:pPr marL="171450" indent="-171450" eaLnBrk="1" fontAlgn="auto" hangingPunct="1">
              <a:spcBef>
                <a:spcPts val="0"/>
              </a:spcBef>
              <a:spcAft>
                <a:spcPts val="0"/>
              </a:spcAft>
              <a:buFontTx/>
              <a:buChar char="-"/>
              <a:defRPr/>
            </a:pPr>
            <a:r>
              <a:rPr lang="en-GB" dirty="0"/>
              <a:t>Share stories and examples that illustrate how community pharmacy teams are already leading the way in improving care, support and health outcomes, as part of integrated local health systems</a:t>
            </a:r>
          </a:p>
          <a:p>
            <a:pPr marL="171450" indent="-171450" eaLnBrk="1" fontAlgn="auto" hangingPunct="1">
              <a:spcBef>
                <a:spcPts val="0"/>
              </a:spcBef>
              <a:spcAft>
                <a:spcPts val="0"/>
              </a:spcAft>
              <a:buFontTx/>
              <a:buChar char="-"/>
              <a:defRPr/>
            </a:pPr>
            <a:r>
              <a:rPr lang="en-GB" dirty="0"/>
              <a:t>Find opportunities to discuss the Community Pharmacy Forward View in more detail or to arrange a speaker to discuss it at a local meeting you are organising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87A71D6-C9CA-4F80-9395-774A744F1FB3}" type="slidenum">
              <a:rPr lang="en-GB" altLang="en-US" smtClean="0"/>
              <a:pPr fontAlgn="base">
                <a:spcBef>
                  <a:spcPct val="0"/>
                </a:spcBef>
                <a:spcAft>
                  <a:spcPct val="0"/>
                </a:spcAft>
              </a:pPr>
              <a:t>15</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b="1"/>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AC43A5A-6E0A-4775-9E81-5444B50D3E93}" type="slidenum">
              <a:rPr lang="en-GB" altLang="en-US" smtClean="0"/>
              <a:pPr fontAlgn="base">
                <a:spcBef>
                  <a:spcPct val="0"/>
                </a:spcBef>
                <a:spcAft>
                  <a:spcPct val="0"/>
                </a:spcAft>
              </a:pPr>
              <a:t>17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a:t>The </a:t>
            </a:r>
            <a:r>
              <a:rPr lang="en-GB" b="1" dirty="0"/>
              <a:t>NHS Five Year Forward View (5YFV) </a:t>
            </a:r>
            <a:r>
              <a:rPr lang="en-GB" dirty="0"/>
              <a:t>outlined a future for the health and care sector and the choices that needed to be made in a world where</a:t>
            </a:r>
          </a:p>
          <a:p>
            <a:pPr marL="171450" indent="-171450" eaLnBrk="1" fontAlgn="auto" hangingPunct="1">
              <a:spcBef>
                <a:spcPts val="0"/>
              </a:spcBef>
              <a:spcAft>
                <a:spcPts val="0"/>
              </a:spcAft>
              <a:buFontTx/>
              <a:buChar char="-"/>
              <a:defRPr/>
            </a:pPr>
            <a:r>
              <a:rPr lang="en-GB" dirty="0"/>
              <a:t>people are living longer, and with complex health issues; </a:t>
            </a:r>
          </a:p>
          <a:p>
            <a:pPr marL="171450" indent="-171450" eaLnBrk="1" fontAlgn="auto" hangingPunct="1">
              <a:spcBef>
                <a:spcPts val="0"/>
              </a:spcBef>
              <a:spcAft>
                <a:spcPts val="0"/>
              </a:spcAft>
              <a:buFontTx/>
              <a:buChar char="-"/>
              <a:defRPr/>
            </a:pPr>
            <a:r>
              <a:rPr lang="en-GB" dirty="0"/>
              <a:t>where science and technology are transforming our ability to predict, diagnose and treat disease; </a:t>
            </a:r>
          </a:p>
          <a:p>
            <a:pPr marL="171450" indent="-171450" eaLnBrk="1" fontAlgn="auto" hangingPunct="1">
              <a:spcBef>
                <a:spcPts val="0"/>
              </a:spcBef>
              <a:spcAft>
                <a:spcPts val="0"/>
              </a:spcAft>
              <a:buFontTx/>
              <a:buChar char="-"/>
              <a:defRPr/>
            </a:pPr>
            <a:r>
              <a:rPr lang="en-GB" dirty="0"/>
              <a:t>where traditional divisions between patients and professionals are being broken down; </a:t>
            </a:r>
          </a:p>
          <a:p>
            <a:pPr eaLnBrk="1" fontAlgn="auto" hangingPunct="1">
              <a:spcBef>
                <a:spcPts val="0"/>
              </a:spcBef>
              <a:spcAft>
                <a:spcPts val="0"/>
              </a:spcAft>
              <a:defRPr/>
            </a:pPr>
            <a:r>
              <a:rPr lang="en-GB" dirty="0"/>
              <a:t>and where health spending growth remains tightly controlled following global recession</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As a core provider of essential healthcare and public health services, community pharmacists and their teams are facing the very same scenarios and choices as their colleagues across the wider NHS and in local government, and </a:t>
            </a:r>
            <a:r>
              <a:rPr lang="en-GB" b="1" dirty="0"/>
              <a:t>should play a central role in finding the solutions </a:t>
            </a:r>
            <a:r>
              <a:rPr lang="en-GB" dirty="0"/>
              <a:t>that will secure the </a:t>
            </a:r>
            <a:r>
              <a:rPr lang="en-GB" b="1" dirty="0"/>
              <a:t>best future for the system as a whole</a:t>
            </a:r>
            <a:r>
              <a:rPr lang="en-GB" dirty="0"/>
              <a:t>.</a:t>
            </a:r>
          </a:p>
          <a:p>
            <a:pPr eaLnBrk="1" fontAlgn="auto" hangingPunct="1">
              <a:spcBef>
                <a:spcPts val="0"/>
              </a:spcBef>
              <a:spcAft>
                <a:spcPts val="0"/>
              </a:spcAft>
              <a:defRPr/>
            </a:pPr>
            <a:endParaRPr lang="en-GB" dirty="0"/>
          </a:p>
          <a:p>
            <a:pPr eaLnBrk="1" fontAlgn="auto" hangingPunct="1">
              <a:spcBef>
                <a:spcPts val="0"/>
              </a:spcBef>
              <a:spcAft>
                <a:spcPts val="0"/>
              </a:spcAft>
              <a:defRPr/>
            </a:pPr>
            <a:r>
              <a:rPr lang="en-GB" dirty="0"/>
              <a:t>Countless Governments and strategies have spoken of the </a:t>
            </a:r>
            <a:r>
              <a:rPr lang="en-GB" b="1" dirty="0"/>
              <a:t>potential of community pharmacy </a:t>
            </a:r>
            <a:r>
              <a:rPr lang="en-GB" dirty="0"/>
              <a:t>and harnessing the accessibility and skills found within the sector to maximise efficiency across the wider NHS.</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7C77B7-3545-4B4D-9523-E0F45A20A093}" type="slidenum">
              <a:rPr lang="en-GB" altLang="en-US" smtClean="0"/>
              <a:pPr fontAlgn="base">
                <a:spcBef>
                  <a:spcPct val="0"/>
                </a:spcBef>
                <a:spcAft>
                  <a:spcPct val="0"/>
                </a:spcAft>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Pharmacy Voice’s Blueprint for better health, PSNC’s five point plan and the RPS’ Now or Never Report, along with many others, have sought to define a positive future for the sector and the profession in different ways. </a:t>
            </a:r>
          </a:p>
          <a:p>
            <a:endParaRPr lang="en-GB" altLang="en-US"/>
          </a:p>
          <a:p>
            <a:r>
              <a:rPr lang="en-GB" altLang="en-US"/>
              <a:t>The </a:t>
            </a:r>
            <a:r>
              <a:rPr lang="en-GB" altLang="en-US" b="1">
                <a:solidFill>
                  <a:srgbClr val="67A04A"/>
                </a:solidFill>
              </a:rPr>
              <a:t>CPFV is the first sector-wide vision for the future of community pharmacy </a:t>
            </a:r>
            <a:r>
              <a:rPr lang="en-GB" altLang="en-US"/>
              <a:t>and provides the basis for working together more effectively in future, building on these existing strategies. </a:t>
            </a:r>
          </a:p>
          <a:p>
            <a:endParaRPr lang="en-GB" altLang="en-US"/>
          </a:p>
        </p:txBody>
      </p:sp>
      <p:sp>
        <p:nvSpPr>
          <p:cNvPr id="4" name="Slide Number Placeholder 3"/>
          <p:cNvSpPr>
            <a:spLocks noGrp="1"/>
          </p:cNvSpPr>
          <p:nvPr>
            <p:ph type="sldNum" sz="quarter" idx="5"/>
          </p:nvPr>
        </p:nvSpPr>
        <p:spPr/>
        <p:txBody>
          <a:bodyPr/>
          <a:lstStyle/>
          <a:p>
            <a:pPr>
              <a:defRPr/>
            </a:pPr>
            <a:fld id="{D6922C29-FB00-465E-A02E-0C3946EBFDCB}" type="slidenum">
              <a:rPr lang="en-GB" smtClean="0"/>
              <a:pPr>
                <a:defRPr/>
              </a:pPr>
              <a:t>3</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In order to inform the development of the Community Pharmacy Forward View, Pharmacy Voice and the PSNC ran a joint workshop in April to gather input from key stakeholders and experts.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AAC33E-BC17-4AA1-9573-F3181948FDB0}" type="slidenum">
              <a:rPr lang="en-GB" altLang="en-US" smtClean="0"/>
              <a:pPr fontAlgn="base">
                <a:spcBef>
                  <a:spcPct val="0"/>
                </a:spcBef>
                <a:spcAft>
                  <a:spcPct val="0"/>
                </a:spcAft>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21C190-9D72-425C-87A8-802FACB00686}" type="slidenum">
              <a:rPr lang="en-GB" altLang="en-US" smtClean="0"/>
              <a:pPr fontAlgn="base">
                <a:spcBef>
                  <a:spcPct val="0"/>
                </a:spcBef>
                <a:spcAft>
                  <a:spcPct val="0"/>
                </a:spcAft>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8A3DFA-C619-406D-8AE9-AFB04CC53B8B}" type="slidenum">
              <a:rPr lang="en-GB" altLang="en-US" smtClean="0"/>
              <a:pPr fontAlgn="base">
                <a:spcBef>
                  <a:spcPct val="0"/>
                </a:spcBef>
                <a:spcAft>
                  <a:spcPct val="0"/>
                </a:spcAft>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Community pharmacy has a </a:t>
            </a:r>
            <a:r>
              <a:rPr lang="en-GB" altLang="en-US" b="1"/>
              <a:t>central role to play in delivering high quality, sustainable health and care services </a:t>
            </a:r>
            <a:r>
              <a:rPr lang="en-GB" altLang="en-US"/>
              <a:t>and </a:t>
            </a:r>
            <a:r>
              <a:rPr lang="en-GB" altLang="en-US" b="1"/>
              <a:t>improving population health outcomes</a:t>
            </a:r>
            <a:r>
              <a:rPr lang="en-GB" altLang="en-US"/>
              <a:t>. </a:t>
            </a:r>
          </a:p>
          <a:p>
            <a:pPr eaLnBrk="1" hangingPunct="1">
              <a:spcBef>
                <a:spcPct val="0"/>
              </a:spcBef>
            </a:pPr>
            <a:endParaRPr lang="en-GB" altLang="en-US"/>
          </a:p>
          <a:p>
            <a:pPr eaLnBrk="1" hangingPunct="1">
              <a:spcBef>
                <a:spcPct val="0"/>
              </a:spcBef>
            </a:pPr>
            <a:r>
              <a:rPr lang="en-GB" altLang="en-US"/>
              <a:t>We want a strategic partnership approach to building the future – one that reflects and respects local autonomy and relationships, is closely aligned to the NHS in its goals, but does not leave implementation and delivery to chance.</a:t>
            </a:r>
          </a:p>
          <a:p>
            <a:pPr eaLnBrk="1" hangingPunct="1">
              <a:spcBef>
                <a:spcPct val="0"/>
              </a:spcBef>
            </a:pPr>
            <a:endParaRPr lang="en-GB" altLang="en-US"/>
          </a:p>
          <a:p>
            <a:pPr eaLnBrk="1" hangingPunct="1">
              <a:spcBef>
                <a:spcPct val="0"/>
              </a:spcBef>
            </a:pPr>
            <a:r>
              <a:rPr lang="en-GB" altLang="en-US"/>
              <a:t>Our </a:t>
            </a:r>
            <a:r>
              <a:rPr lang="en-GB" altLang="en-US" b="1"/>
              <a:t>vision is centred around three interdependent functions </a:t>
            </a:r>
            <a:r>
              <a:rPr lang="en-GB" altLang="en-US"/>
              <a:t>of the network</a:t>
            </a:r>
          </a:p>
          <a:p>
            <a:pPr eaLnBrk="1" hangingPunct="1">
              <a:spcBef>
                <a:spcPct val="0"/>
              </a:spcBef>
            </a:pPr>
            <a:endParaRPr lang="en-GB" altLang="en-US"/>
          </a:p>
          <a:p>
            <a:pPr eaLnBrk="1" hangingPunct="1">
              <a:spcBef>
                <a:spcPct val="0"/>
              </a:spcBef>
            </a:pPr>
            <a:r>
              <a:rPr lang="en-GB" altLang="en-US" b="1"/>
              <a:t>Much of what is described </a:t>
            </a:r>
            <a:r>
              <a:rPr lang="en-GB" altLang="en-US"/>
              <a:t>is </a:t>
            </a:r>
            <a:r>
              <a:rPr lang="en-GB" altLang="en-US" b="1"/>
              <a:t>already happening across all or part of the community pharmacy network</a:t>
            </a:r>
            <a:r>
              <a:rPr lang="en-GB" altLang="en-US"/>
              <a:t>, or could be if we had the right supporting systems, processes and incentives in place. </a:t>
            </a:r>
          </a:p>
          <a:p>
            <a:pPr eaLnBrk="1" hangingPunct="1">
              <a:spcBef>
                <a:spcPct val="0"/>
              </a:spcBef>
            </a:pPr>
            <a:endParaRPr lang="en-GB" altLang="en-US"/>
          </a:p>
          <a:p>
            <a:pPr eaLnBrk="1" hangingPunct="1">
              <a:spcBef>
                <a:spcPct val="0"/>
              </a:spcBef>
            </a:pPr>
            <a:r>
              <a:rPr lang="en-GB" altLang="en-US"/>
              <a:t>What will make the difference in the future will be </a:t>
            </a:r>
            <a:r>
              <a:rPr lang="en-GB" altLang="en-US" b="1"/>
              <a:t>consistency of delivery, improving quality and impact across the whole country, enabled by effective planning and commissioning </a:t>
            </a:r>
            <a:r>
              <a:rPr lang="en-GB" altLang="en-US"/>
              <a:t>and a rigorous focus on implementation and continual improvement within the sector. </a:t>
            </a:r>
          </a:p>
          <a:p>
            <a:pPr eaLnBrk="1" hangingPunct="1">
              <a:spcBef>
                <a:spcPct val="0"/>
              </a:spcBef>
            </a:pPr>
            <a:endParaRPr lang="en-GB" altLang="en-US"/>
          </a:p>
          <a:p>
            <a:pPr eaLnBrk="1" hangingPunct="1">
              <a:spcBef>
                <a:spcPct val="0"/>
              </a:spcBef>
            </a:pPr>
            <a:r>
              <a:rPr lang="en-GB" altLang="en-US" b="1"/>
              <a:t>Working together will help take us all forward.  </a:t>
            </a:r>
            <a:r>
              <a:rPr lang="en-GB" altLang="en-US"/>
              <a:t>We need to work with frontline pharmacy teams, with patients and service users, with our professional colleagues, with NHS and local government commissioners and a wide range of other partners as we take this forward.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BE3FE28-4C0E-4289-B135-E404B498BAE1}" type="slidenum">
              <a:rPr lang="en-GB" altLang="en-US" smtClean="0"/>
              <a:pPr fontAlgn="base">
                <a:spcBef>
                  <a:spcPct val="0"/>
                </a:spcBef>
                <a:spcAft>
                  <a:spcPct val="0"/>
                </a:spcAft>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Community pharmacy teams should be </a:t>
            </a:r>
            <a:r>
              <a:rPr lang="en-GB" altLang="en-US" b="1"/>
              <a:t>integral to supporting and empowering people with long-term conditions and their carers to manage their own health</a:t>
            </a:r>
            <a:r>
              <a:rPr lang="en-GB" altLang="en-US"/>
              <a:t>. </a:t>
            </a:r>
          </a:p>
          <a:p>
            <a:pPr eaLnBrk="1" hangingPunct="1">
              <a:spcBef>
                <a:spcPct val="0"/>
              </a:spcBef>
            </a:pPr>
            <a:endParaRPr lang="en-GB" altLang="en-US"/>
          </a:p>
          <a:p>
            <a:pPr eaLnBrk="1" hangingPunct="1">
              <a:spcBef>
                <a:spcPct val="0"/>
              </a:spcBef>
            </a:pPr>
            <a:r>
              <a:rPr lang="en-GB" altLang="en-US"/>
              <a:t>We want to </a:t>
            </a:r>
            <a:r>
              <a:rPr lang="en-GB" altLang="en-US" b="1"/>
              <a:t>radically enhance and expand the services </a:t>
            </a:r>
            <a:r>
              <a:rPr lang="en-GB" altLang="en-US"/>
              <a:t>teams currently provide to help people obtain medicines safely and efficiently and use them as effectively as possible. </a:t>
            </a:r>
          </a:p>
          <a:p>
            <a:pPr eaLnBrk="1" hangingPunct="1">
              <a:spcBef>
                <a:spcPct val="0"/>
              </a:spcBef>
            </a:pPr>
            <a:endParaRPr lang="en-GB" altLang="en-US"/>
          </a:p>
          <a:p>
            <a:pPr eaLnBrk="1" hangingPunct="1">
              <a:spcBef>
                <a:spcPct val="0"/>
              </a:spcBef>
            </a:pPr>
            <a:r>
              <a:rPr lang="en-GB" altLang="en-US"/>
              <a:t>As a result, people will have better health outcomes and the costs of managing LTCs will be better controlled, reducing demand in other areas of the NHS and social care. </a:t>
            </a:r>
          </a:p>
          <a:p>
            <a:pPr eaLnBrk="1" hangingPunct="1">
              <a:spcBef>
                <a:spcPct val="0"/>
              </a:spcBef>
            </a:pPr>
            <a:endParaRPr lang="en-GB" altLang="en-US"/>
          </a:p>
          <a:p>
            <a:pPr eaLnBrk="1" hangingPunct="1">
              <a:spcBef>
                <a:spcPct val="0"/>
              </a:spcBef>
            </a:pPr>
            <a:r>
              <a:rPr lang="en-GB" altLang="en-US"/>
              <a:t>An enhanced role for teams in supporting people with LTCs will be </a:t>
            </a:r>
            <a:r>
              <a:rPr lang="en-GB" altLang="en-US" b="1"/>
              <a:t>based around the principles of medicines optimisation </a:t>
            </a:r>
            <a:r>
              <a:rPr lang="en-GB" altLang="en-US"/>
              <a:t>and </a:t>
            </a:r>
            <a:r>
              <a:rPr lang="en-GB" altLang="en-US" b="1"/>
              <a:t>personalised care and support planning</a:t>
            </a:r>
            <a:r>
              <a:rPr lang="en-GB" altLang="en-US"/>
              <a:t>, and build on the clinical knowledge and procurement skills of community pharmacists to promote </a:t>
            </a:r>
            <a:r>
              <a:rPr lang="en-GB" altLang="en-US" b="1"/>
              <a:t>evidence-based and cost effective use of medicines</a:t>
            </a:r>
            <a:r>
              <a:rPr lang="en-GB" altLang="en-US"/>
              <a:t>. </a:t>
            </a:r>
          </a:p>
          <a:p>
            <a:pPr eaLnBrk="1" hangingPunct="1">
              <a:spcBef>
                <a:spcPct val="0"/>
              </a:spcBef>
            </a:pPr>
            <a:endParaRPr lang="en-GB" altLang="en-US"/>
          </a:p>
          <a:p>
            <a:pPr eaLnBrk="1" hangingPunct="1">
              <a:spcBef>
                <a:spcPct val="0"/>
              </a:spcBef>
            </a:pPr>
            <a:r>
              <a:rPr lang="en-GB" altLang="en-US"/>
              <a:t>To achieve this, community pharmacists and their teams </a:t>
            </a:r>
            <a:r>
              <a:rPr lang="en-GB" altLang="en-US" b="1"/>
              <a:t>will need to work in partnership with their colleagues across the wider health and care system, within the new care models </a:t>
            </a:r>
            <a:r>
              <a:rPr lang="en-GB" altLang="en-US"/>
              <a:t>that are emerging across the country. </a:t>
            </a:r>
          </a:p>
          <a:p>
            <a:pPr eaLnBrk="1" hangingPunct="1">
              <a:spcBef>
                <a:spcPct val="0"/>
              </a:spcBef>
            </a:pPr>
            <a:endParaRPr lang="en-GB" altLang="en-US"/>
          </a:p>
          <a:p>
            <a:pPr eaLnBrk="1" hangingPunct="1">
              <a:spcBef>
                <a:spcPct val="0"/>
              </a:spcBef>
            </a:pPr>
            <a:r>
              <a:rPr lang="en-GB" altLang="en-US"/>
              <a:t>Community pharmacists and their teams can provide a variety of interventions and support to help people manage their LTCs, dependent on the individual’s goals, aspirations and personal care plan.  </a:t>
            </a:r>
            <a:r>
              <a:rPr lang="en-GB" altLang="en-US" b="1"/>
              <a:t>A new approach to community pharmacy funding will be necessary to enable pharmacy teams to work in this way. </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A488F6-2DA1-422B-AA59-03720FB43045}" type="slidenum">
              <a:rPr lang="en-GB" altLang="en-US" smtClean="0"/>
              <a:pPr fontAlgn="base">
                <a:spcBef>
                  <a:spcPct val="0"/>
                </a:spcBef>
                <a:spcAft>
                  <a:spcPct val="0"/>
                </a:spcAft>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diagram illustrates the </a:t>
            </a:r>
            <a:r>
              <a:rPr lang="en-GB" altLang="en-US" b="1"/>
              <a:t>interventions and support</a:t>
            </a:r>
            <a:r>
              <a:rPr lang="en-GB" altLang="en-US"/>
              <a:t> that community pharmacists and their teams could provide to </a:t>
            </a:r>
            <a:r>
              <a:rPr lang="en-GB" altLang="en-US" b="1"/>
              <a:t>help people manage LTCs</a:t>
            </a:r>
            <a:r>
              <a:rPr lang="en-GB" altLang="en-US"/>
              <a:t>.  </a:t>
            </a:r>
          </a:p>
          <a:p>
            <a:endParaRPr lang="en-GB" altLang="en-US"/>
          </a:p>
          <a:p>
            <a:r>
              <a:rPr lang="en-GB" altLang="en-US"/>
              <a:t>The specific interventions, services and support provided would </a:t>
            </a:r>
            <a:r>
              <a:rPr lang="en-GB" altLang="en-US" b="1"/>
              <a:t>vary, dependent on the individual’s goals, aspirations and personal care </a:t>
            </a:r>
            <a:r>
              <a:rPr lang="en-GB" altLang="en-US"/>
              <a:t>and support plan. </a:t>
            </a:r>
          </a:p>
          <a:p>
            <a:endParaRPr lang="en-GB" altLang="en-US"/>
          </a:p>
          <a:p>
            <a:r>
              <a:rPr lang="en-GB" altLang="en-US"/>
              <a:t>The diagram illustrates how a community pharmacy team might support the care plan of someone with asthma.  </a:t>
            </a:r>
          </a:p>
          <a:p>
            <a:endParaRPr lang="en-GB" altLang="en-US"/>
          </a:p>
          <a:p>
            <a:r>
              <a:rPr lang="en-GB" altLang="en-US"/>
              <a:t>A new approach to community pharmacy funding will be necessary to enable pharmacy teams to work in this way.  This may comprise payment of a care fee with both process and outcome-based components as part of a ‘community pharmacy medicines optimisation framework’, which would evolve over time in line with evidence-based practice.</a:t>
            </a:r>
          </a:p>
        </p:txBody>
      </p:sp>
      <p:sp>
        <p:nvSpPr>
          <p:cNvPr id="4" name="Slide Number Placeholder 3"/>
          <p:cNvSpPr>
            <a:spLocks noGrp="1"/>
          </p:cNvSpPr>
          <p:nvPr>
            <p:ph type="sldNum" sz="quarter" idx="5"/>
          </p:nvPr>
        </p:nvSpPr>
        <p:spPr/>
        <p:txBody>
          <a:bodyPr/>
          <a:lstStyle/>
          <a:p>
            <a:pPr>
              <a:defRPr/>
            </a:pPr>
            <a:fld id="{108FEB9A-82FC-48D0-8BF7-C2B552A1A772}"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a:xfrm>
            <a:off x="323850" y="6237288"/>
            <a:ext cx="4535488" cy="365125"/>
          </a:xfrm>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E290DFF0-E2B2-4B0A-A52E-F0F338F819B2}" type="slidenum">
              <a:rPr lang="en-GB" smtClean="0"/>
              <a:pPr>
                <a:defRPr/>
              </a:pPr>
              <a:t>‹#›</a:t>
            </a:fld>
            <a:endParaRPr lang="en-GB" dirty="0"/>
          </a:p>
        </p:txBody>
      </p:sp>
    </p:spTree>
    <p:extLst>
      <p:ext uri="{BB962C8B-B14F-4D97-AF65-F5344CB8AC3E}">
        <p14:creationId xmlns:p14="http://schemas.microsoft.com/office/powerpoint/2010/main" val="1985819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484784"/>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p:cNvSpPr>
            <a:spLocks noGrp="1"/>
          </p:cNvSpPr>
          <p:nvPr>
            <p:ph type="ftr" sz="quarter" idx="10"/>
          </p:nvPr>
        </p:nvSpPr>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307DE290-EDE2-4EE3-A639-5F840C4ED3FC}" type="slidenum">
              <a:rPr lang="en-GB" smtClean="0"/>
              <a:pPr>
                <a:defRPr/>
              </a:pPr>
              <a:t>‹#›</a:t>
            </a:fld>
            <a:endParaRPr lang="en-GB" dirty="0"/>
          </a:p>
        </p:txBody>
      </p:sp>
    </p:spTree>
    <p:extLst>
      <p:ext uri="{BB962C8B-B14F-4D97-AF65-F5344CB8AC3E}">
        <p14:creationId xmlns:p14="http://schemas.microsoft.com/office/powerpoint/2010/main" val="10207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10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a:xfrm>
            <a:off x="323850" y="6237288"/>
            <a:ext cx="4535488" cy="365125"/>
          </a:xfrm>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4F9FD201-6384-4083-9830-F2B9582A8AF6}" type="slidenum">
              <a:rPr lang="en-GB" smtClean="0"/>
              <a:pPr>
                <a:defRPr/>
              </a:pPr>
              <a:t>‹#›</a:t>
            </a:fld>
            <a:endParaRPr lang="en-GB" dirty="0"/>
          </a:p>
        </p:txBody>
      </p:sp>
    </p:spTree>
    <p:extLst>
      <p:ext uri="{BB962C8B-B14F-4D97-AF65-F5344CB8AC3E}">
        <p14:creationId xmlns:p14="http://schemas.microsoft.com/office/powerpoint/2010/main" val="3370158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886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p:cNvSpPr>
            <a:spLocks noGrp="1"/>
          </p:cNvSpPr>
          <p:nvPr>
            <p:ph type="ftr" sz="quarter" idx="10"/>
          </p:nvPr>
        </p:nvSpPr>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6E0E4FB8-10B5-4BA2-8C0F-36A2832381F6}" type="slidenum">
              <a:rPr lang="en-GB" smtClean="0"/>
              <a:pPr>
                <a:defRPr/>
              </a:pPr>
              <a:t>‹#›</a:t>
            </a:fld>
            <a:endParaRPr lang="en-GB" dirty="0"/>
          </a:p>
        </p:txBody>
      </p:sp>
    </p:spTree>
    <p:extLst>
      <p:ext uri="{BB962C8B-B14F-4D97-AF65-F5344CB8AC3E}">
        <p14:creationId xmlns:p14="http://schemas.microsoft.com/office/powerpoint/2010/main" val="110547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a:xfrm>
            <a:off x="323850" y="6237288"/>
            <a:ext cx="4535488" cy="365125"/>
          </a:xfrm>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049E3A63-9A06-41B8-9BFA-20A5AF137905}" type="slidenum">
              <a:rPr lang="en-GB" smtClean="0"/>
              <a:pPr>
                <a:defRPr/>
              </a:pPr>
              <a:t>‹#›</a:t>
            </a:fld>
            <a:endParaRPr lang="en-GB" dirty="0"/>
          </a:p>
        </p:txBody>
      </p:sp>
    </p:spTree>
    <p:extLst>
      <p:ext uri="{BB962C8B-B14F-4D97-AF65-F5344CB8AC3E}">
        <p14:creationId xmlns:p14="http://schemas.microsoft.com/office/powerpoint/2010/main" val="13804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886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p:cNvSpPr>
            <a:spLocks noGrp="1"/>
          </p:cNvSpPr>
          <p:nvPr>
            <p:ph type="ftr" sz="quarter" idx="10"/>
          </p:nvPr>
        </p:nvSpPr>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C3E2F07A-9ACA-41F4-977B-68D8A36A10DB}" type="slidenum">
              <a:rPr lang="en-GB" smtClean="0"/>
              <a:pPr>
                <a:defRPr/>
              </a:pPr>
              <a:t>‹#›</a:t>
            </a:fld>
            <a:endParaRPr lang="en-GB" dirty="0"/>
          </a:p>
        </p:txBody>
      </p:sp>
    </p:spTree>
    <p:extLst>
      <p:ext uri="{BB962C8B-B14F-4D97-AF65-F5344CB8AC3E}">
        <p14:creationId xmlns:p14="http://schemas.microsoft.com/office/powerpoint/2010/main" val="1799178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Footer Placeholder 4"/>
          <p:cNvSpPr>
            <a:spLocks noGrp="1"/>
          </p:cNvSpPr>
          <p:nvPr>
            <p:ph type="ftr" sz="quarter" idx="10"/>
          </p:nvPr>
        </p:nvSpPr>
        <p:spPr>
          <a:xfrm>
            <a:off x="323850" y="6237288"/>
            <a:ext cx="4535488" cy="365125"/>
          </a:xfrm>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34BBE5AE-834C-44DE-B9C4-D0E72A361023}" type="slidenum">
              <a:rPr lang="en-GB" smtClean="0"/>
              <a:pPr>
                <a:defRPr/>
              </a:pPr>
              <a:t>‹#›</a:t>
            </a:fld>
            <a:endParaRPr lang="en-GB" dirty="0"/>
          </a:p>
        </p:txBody>
      </p:sp>
    </p:spTree>
    <p:extLst>
      <p:ext uri="{BB962C8B-B14F-4D97-AF65-F5344CB8AC3E}">
        <p14:creationId xmlns:p14="http://schemas.microsoft.com/office/powerpoint/2010/main" val="2337407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124744"/>
            <a:ext cx="8229600" cy="48860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4"/>
          <p:cNvSpPr>
            <a:spLocks noGrp="1"/>
          </p:cNvSpPr>
          <p:nvPr>
            <p:ph type="ftr" sz="quarter" idx="10"/>
          </p:nvPr>
        </p:nvSpPr>
        <p:spPr/>
        <p:txBody>
          <a:bodyPr/>
          <a:lstStyle>
            <a:lvl1pPr algn="l">
              <a:defRPr sz="1400">
                <a:solidFill>
                  <a:srgbClr val="0070C0"/>
                </a:solidFill>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5"/>
          <p:cNvSpPr>
            <a:spLocks noGrp="1"/>
          </p:cNvSpPr>
          <p:nvPr>
            <p:ph type="sldNum" sz="quarter" idx="11"/>
          </p:nvPr>
        </p:nvSpPr>
        <p:spPr/>
        <p:txBody>
          <a:bodyPr/>
          <a:lstStyle>
            <a:lvl1pPr algn="r">
              <a:defRPr sz="1400">
                <a:solidFill>
                  <a:srgbClr val="744D94"/>
                </a:solidFill>
              </a:defRPr>
            </a:lvl1pPr>
          </a:lstStyle>
          <a:p>
            <a:pPr>
              <a:defRPr/>
            </a:pPr>
            <a:r>
              <a:rPr lang="en-GB"/>
              <a:t>Slide  </a:t>
            </a:r>
            <a:fld id="{9D156A08-BBB8-4686-9769-066D6A52788C}" type="slidenum">
              <a:rPr lang="en-GB" smtClean="0"/>
              <a:pPr>
                <a:defRPr/>
              </a:pPr>
              <a:t>‹#›</a:t>
            </a:fld>
            <a:endParaRPr lang="en-GB" dirty="0"/>
          </a:p>
        </p:txBody>
      </p:sp>
    </p:spTree>
    <p:extLst>
      <p:ext uri="{BB962C8B-B14F-4D97-AF65-F5344CB8AC3E}">
        <p14:creationId xmlns:p14="http://schemas.microsoft.com/office/powerpoint/2010/main" val="4167298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5711" t="46895" r="26022" b="17189"/>
          <a:stretch/>
        </p:blipFill>
        <p:spPr bwMode="auto">
          <a:xfrm rot="4914744">
            <a:off x="68092" y="5592344"/>
            <a:ext cx="1103473" cy="1219874"/>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457200" y="148431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p:cNvSpPr>
            <a:spLocks noGrp="1"/>
          </p:cNvSpPr>
          <p:nvPr>
            <p:ph type="ftr" sz="quarter" idx="3"/>
          </p:nvPr>
        </p:nvSpPr>
        <p:spPr>
          <a:xfrm>
            <a:off x="395288" y="6237288"/>
            <a:ext cx="4537075" cy="365125"/>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0070C0"/>
                </a:solidFill>
                <a:latin typeface="+mn-lt"/>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p>
        </p:txBody>
      </p:sp>
      <p:sp>
        <p:nvSpPr>
          <p:cNvPr id="6" name="Slide Number Placeholder 5"/>
          <p:cNvSpPr>
            <a:spLocks noGrp="1"/>
          </p:cNvSpPr>
          <p:nvPr>
            <p:ph type="sldNum" sz="quarter" idx="4"/>
          </p:nvPr>
        </p:nvSpPr>
        <p:spPr>
          <a:xfrm>
            <a:off x="6588125" y="62372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744D94"/>
                </a:solidFill>
                <a:latin typeface="+mn-lt"/>
              </a:defRPr>
            </a:lvl1pPr>
          </a:lstStyle>
          <a:p>
            <a:pPr>
              <a:defRPr/>
            </a:pPr>
            <a:r>
              <a:rPr lang="en-GB"/>
              <a:t>Slide  </a:t>
            </a:r>
            <a:fld id="{CB1E43CD-80EA-40B8-92CB-EADA05D6413E}" type="slidenum">
              <a:rPr lang="en-GB" smtClean="0"/>
              <a:pPr>
                <a:defRPr/>
              </a:pPr>
              <a:t>‹#›</a:t>
            </a:fld>
            <a:endParaRPr lang="en-GB" dirty="0"/>
          </a:p>
        </p:txBody>
      </p:sp>
      <p:cxnSp>
        <p:nvCxnSpPr>
          <p:cNvPr id="8" name="Straight Connector 7"/>
          <p:cNvCxnSpPr/>
          <p:nvPr userDrawn="1"/>
        </p:nvCxnSpPr>
        <p:spPr>
          <a:xfrm flipH="1">
            <a:off x="250825" y="6165850"/>
            <a:ext cx="8642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94" r:id="rId1"/>
    <p:sldLayoutId id="2147483795" r:id="rId2"/>
  </p:sldLayoutIdLst>
  <p:hf hdr="0" dt="0"/>
  <p:txStyles>
    <p:titleStyle>
      <a:lvl1pPr algn="l" rtl="0" eaLnBrk="0" fontAlgn="base" hangingPunct="0">
        <a:spcBef>
          <a:spcPct val="0"/>
        </a:spcBef>
        <a:spcAft>
          <a:spcPct val="0"/>
        </a:spcAft>
        <a:defRPr sz="4000" kern="1200">
          <a:solidFill>
            <a:srgbClr val="744D94"/>
          </a:solidFill>
          <a:latin typeface="+mj-lt"/>
          <a:ea typeface="+mj-ea"/>
          <a:cs typeface="+mj-cs"/>
        </a:defRPr>
      </a:lvl1pPr>
      <a:lvl2pPr algn="l" rtl="0" eaLnBrk="0" fontAlgn="base" hangingPunct="0">
        <a:spcBef>
          <a:spcPct val="0"/>
        </a:spcBef>
        <a:spcAft>
          <a:spcPct val="0"/>
        </a:spcAft>
        <a:defRPr sz="4000">
          <a:solidFill>
            <a:srgbClr val="744D94"/>
          </a:solidFill>
          <a:latin typeface="Calibri" panose="020F0502020204030204" pitchFamily="34" charset="0"/>
        </a:defRPr>
      </a:lvl2pPr>
      <a:lvl3pPr algn="l" rtl="0" eaLnBrk="0" fontAlgn="base" hangingPunct="0">
        <a:spcBef>
          <a:spcPct val="0"/>
        </a:spcBef>
        <a:spcAft>
          <a:spcPct val="0"/>
        </a:spcAft>
        <a:defRPr sz="4000">
          <a:solidFill>
            <a:srgbClr val="744D94"/>
          </a:solidFill>
          <a:latin typeface="Calibri" panose="020F0502020204030204" pitchFamily="34" charset="0"/>
        </a:defRPr>
      </a:lvl3pPr>
      <a:lvl4pPr algn="l" rtl="0" eaLnBrk="0" fontAlgn="base" hangingPunct="0">
        <a:spcBef>
          <a:spcPct val="0"/>
        </a:spcBef>
        <a:spcAft>
          <a:spcPct val="0"/>
        </a:spcAft>
        <a:defRPr sz="4000">
          <a:solidFill>
            <a:srgbClr val="744D94"/>
          </a:solidFill>
          <a:latin typeface="Calibri" panose="020F0502020204030204" pitchFamily="34" charset="0"/>
        </a:defRPr>
      </a:lvl4pPr>
      <a:lvl5pPr algn="l" rtl="0" eaLnBrk="0" fontAlgn="base" hangingPunct="0">
        <a:spcBef>
          <a:spcPct val="0"/>
        </a:spcBef>
        <a:spcAft>
          <a:spcPct val="0"/>
        </a:spcAft>
        <a:defRPr sz="4000">
          <a:solidFill>
            <a:srgbClr val="744D94"/>
          </a:solidFill>
          <a:latin typeface="Calibri" panose="020F0502020204030204" pitchFamily="34" charset="0"/>
        </a:defRPr>
      </a:lvl5pPr>
      <a:lvl6pPr marL="457200" algn="l" rtl="0" fontAlgn="base">
        <a:spcBef>
          <a:spcPct val="0"/>
        </a:spcBef>
        <a:spcAft>
          <a:spcPct val="0"/>
        </a:spcAft>
        <a:defRPr sz="4000">
          <a:solidFill>
            <a:srgbClr val="744D94"/>
          </a:solidFill>
          <a:latin typeface="Calibri" panose="020F0502020204030204" pitchFamily="34" charset="0"/>
        </a:defRPr>
      </a:lvl6pPr>
      <a:lvl7pPr marL="914400" algn="l" rtl="0" fontAlgn="base">
        <a:spcBef>
          <a:spcPct val="0"/>
        </a:spcBef>
        <a:spcAft>
          <a:spcPct val="0"/>
        </a:spcAft>
        <a:defRPr sz="4000">
          <a:solidFill>
            <a:srgbClr val="744D94"/>
          </a:solidFill>
          <a:latin typeface="Calibri" panose="020F0502020204030204" pitchFamily="34" charset="0"/>
        </a:defRPr>
      </a:lvl7pPr>
      <a:lvl8pPr marL="1371600" algn="l" rtl="0" fontAlgn="base">
        <a:spcBef>
          <a:spcPct val="0"/>
        </a:spcBef>
        <a:spcAft>
          <a:spcPct val="0"/>
        </a:spcAft>
        <a:defRPr sz="4000">
          <a:solidFill>
            <a:srgbClr val="744D94"/>
          </a:solidFill>
          <a:latin typeface="Calibri" panose="020F0502020204030204" pitchFamily="34" charset="0"/>
        </a:defRPr>
      </a:lvl8pPr>
      <a:lvl9pPr marL="1828800" algn="l" rtl="0" fontAlgn="base">
        <a:spcBef>
          <a:spcPct val="0"/>
        </a:spcBef>
        <a:spcAft>
          <a:spcPct val="0"/>
        </a:spcAft>
        <a:defRPr sz="4000">
          <a:solidFill>
            <a:srgbClr val="744D94"/>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67A04A"/>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44D94"/>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44D94"/>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93" r:id="rId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5711" t="46895" r="26022" b="17189"/>
          <a:stretch/>
        </p:blipFill>
        <p:spPr bwMode="auto">
          <a:xfrm rot="4914744">
            <a:off x="68092" y="5592344"/>
            <a:ext cx="1103473" cy="1219874"/>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l="39648" t="21947" r="4214" b="18097"/>
          <a:stretch>
            <a:fillRect/>
          </a:stretch>
        </p:blipFill>
        <p:spPr bwMode="auto">
          <a:xfrm>
            <a:off x="5243513" y="0"/>
            <a:ext cx="3900487" cy="234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52" name="Title Placeholder 1"/>
          <p:cNvSpPr>
            <a:spLocks noGrp="1"/>
          </p:cNvSpPr>
          <p:nvPr>
            <p:ph type="title"/>
          </p:nvPr>
        </p:nvSpPr>
        <p:spPr bwMode="auto">
          <a:xfrm>
            <a:off x="457200" y="274638"/>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3" name="Text Placeholder 2"/>
          <p:cNvSpPr>
            <a:spLocks noGrp="1"/>
          </p:cNvSpPr>
          <p:nvPr>
            <p:ph type="body" idx="1"/>
          </p:nvPr>
        </p:nvSpPr>
        <p:spPr bwMode="auto">
          <a:xfrm>
            <a:off x="457200" y="1108075"/>
            <a:ext cx="8229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p:cNvSpPr>
            <a:spLocks noGrp="1"/>
          </p:cNvSpPr>
          <p:nvPr>
            <p:ph type="ftr" sz="quarter" idx="3"/>
          </p:nvPr>
        </p:nvSpPr>
        <p:spPr>
          <a:xfrm>
            <a:off x="395288" y="6237288"/>
            <a:ext cx="4537075" cy="365125"/>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0070C0"/>
                </a:solidFill>
                <a:latin typeface="+mn-lt"/>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p>
        </p:txBody>
      </p:sp>
      <p:sp>
        <p:nvSpPr>
          <p:cNvPr id="6" name="Slide Number Placeholder 5"/>
          <p:cNvSpPr>
            <a:spLocks noGrp="1"/>
          </p:cNvSpPr>
          <p:nvPr>
            <p:ph type="sldNum" sz="quarter" idx="4"/>
          </p:nvPr>
        </p:nvSpPr>
        <p:spPr>
          <a:xfrm>
            <a:off x="6588125" y="62372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744D94"/>
                </a:solidFill>
                <a:latin typeface="+mn-lt"/>
              </a:defRPr>
            </a:lvl1pPr>
          </a:lstStyle>
          <a:p>
            <a:pPr>
              <a:defRPr/>
            </a:pPr>
            <a:r>
              <a:rPr lang="en-GB"/>
              <a:t>Slide  </a:t>
            </a:r>
            <a:fld id="{7680215D-7034-49F2-8B1B-069547B36409}" type="slidenum">
              <a:rPr lang="en-GB" smtClean="0"/>
              <a:pPr>
                <a:defRPr/>
              </a:pPr>
              <a:t>‹#›</a:t>
            </a:fld>
            <a:endParaRPr lang="en-GB"/>
          </a:p>
        </p:txBody>
      </p:sp>
      <p:cxnSp>
        <p:nvCxnSpPr>
          <p:cNvPr id="8" name="Straight Connector 7"/>
          <p:cNvCxnSpPr/>
          <p:nvPr userDrawn="1"/>
        </p:nvCxnSpPr>
        <p:spPr>
          <a:xfrm flipH="1">
            <a:off x="250825" y="6165850"/>
            <a:ext cx="8642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96" r:id="rId1"/>
    <p:sldLayoutId id="2147483797" r:id="rId2"/>
  </p:sldLayoutIdLst>
  <p:hf hdr="0" dt="0"/>
  <p:txStyles>
    <p:titleStyle>
      <a:lvl1pPr algn="l" rtl="0" eaLnBrk="0" fontAlgn="base" hangingPunct="0">
        <a:spcBef>
          <a:spcPct val="0"/>
        </a:spcBef>
        <a:spcAft>
          <a:spcPct val="0"/>
        </a:spcAft>
        <a:defRPr sz="4000" kern="1200">
          <a:solidFill>
            <a:srgbClr val="744D94"/>
          </a:solidFill>
          <a:latin typeface="+mj-lt"/>
          <a:ea typeface="+mj-ea"/>
          <a:cs typeface="+mj-cs"/>
        </a:defRPr>
      </a:lvl1pPr>
      <a:lvl2pPr algn="l" rtl="0" eaLnBrk="0" fontAlgn="base" hangingPunct="0">
        <a:spcBef>
          <a:spcPct val="0"/>
        </a:spcBef>
        <a:spcAft>
          <a:spcPct val="0"/>
        </a:spcAft>
        <a:defRPr sz="4000">
          <a:solidFill>
            <a:srgbClr val="744D94"/>
          </a:solidFill>
          <a:latin typeface="Calibri" panose="020F0502020204030204" pitchFamily="34" charset="0"/>
        </a:defRPr>
      </a:lvl2pPr>
      <a:lvl3pPr algn="l" rtl="0" eaLnBrk="0" fontAlgn="base" hangingPunct="0">
        <a:spcBef>
          <a:spcPct val="0"/>
        </a:spcBef>
        <a:spcAft>
          <a:spcPct val="0"/>
        </a:spcAft>
        <a:defRPr sz="4000">
          <a:solidFill>
            <a:srgbClr val="744D94"/>
          </a:solidFill>
          <a:latin typeface="Calibri" panose="020F0502020204030204" pitchFamily="34" charset="0"/>
        </a:defRPr>
      </a:lvl3pPr>
      <a:lvl4pPr algn="l" rtl="0" eaLnBrk="0" fontAlgn="base" hangingPunct="0">
        <a:spcBef>
          <a:spcPct val="0"/>
        </a:spcBef>
        <a:spcAft>
          <a:spcPct val="0"/>
        </a:spcAft>
        <a:defRPr sz="4000">
          <a:solidFill>
            <a:srgbClr val="744D94"/>
          </a:solidFill>
          <a:latin typeface="Calibri" panose="020F0502020204030204" pitchFamily="34" charset="0"/>
        </a:defRPr>
      </a:lvl4pPr>
      <a:lvl5pPr algn="l" rtl="0" eaLnBrk="0" fontAlgn="base" hangingPunct="0">
        <a:spcBef>
          <a:spcPct val="0"/>
        </a:spcBef>
        <a:spcAft>
          <a:spcPct val="0"/>
        </a:spcAft>
        <a:defRPr sz="4000">
          <a:solidFill>
            <a:srgbClr val="744D94"/>
          </a:solidFill>
          <a:latin typeface="Calibri" panose="020F0502020204030204" pitchFamily="34" charset="0"/>
        </a:defRPr>
      </a:lvl5pPr>
      <a:lvl6pPr marL="457200" algn="l" rtl="0" fontAlgn="base">
        <a:spcBef>
          <a:spcPct val="0"/>
        </a:spcBef>
        <a:spcAft>
          <a:spcPct val="0"/>
        </a:spcAft>
        <a:defRPr sz="4000">
          <a:solidFill>
            <a:srgbClr val="744D94"/>
          </a:solidFill>
          <a:latin typeface="Calibri" panose="020F0502020204030204" pitchFamily="34" charset="0"/>
        </a:defRPr>
      </a:lvl6pPr>
      <a:lvl7pPr marL="914400" algn="l" rtl="0" fontAlgn="base">
        <a:spcBef>
          <a:spcPct val="0"/>
        </a:spcBef>
        <a:spcAft>
          <a:spcPct val="0"/>
        </a:spcAft>
        <a:defRPr sz="4000">
          <a:solidFill>
            <a:srgbClr val="744D94"/>
          </a:solidFill>
          <a:latin typeface="Calibri" panose="020F0502020204030204" pitchFamily="34" charset="0"/>
        </a:defRPr>
      </a:lvl7pPr>
      <a:lvl8pPr marL="1371600" algn="l" rtl="0" fontAlgn="base">
        <a:spcBef>
          <a:spcPct val="0"/>
        </a:spcBef>
        <a:spcAft>
          <a:spcPct val="0"/>
        </a:spcAft>
        <a:defRPr sz="4000">
          <a:solidFill>
            <a:srgbClr val="744D94"/>
          </a:solidFill>
          <a:latin typeface="Calibri" panose="020F0502020204030204" pitchFamily="34" charset="0"/>
        </a:defRPr>
      </a:lvl8pPr>
      <a:lvl9pPr marL="1828800" algn="l" rtl="0" fontAlgn="base">
        <a:spcBef>
          <a:spcPct val="0"/>
        </a:spcBef>
        <a:spcAft>
          <a:spcPct val="0"/>
        </a:spcAft>
        <a:defRPr sz="4000">
          <a:solidFill>
            <a:srgbClr val="744D94"/>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67A04A"/>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44D94"/>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44D94"/>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5711" t="46895" r="26022" b="17189"/>
          <a:stretch/>
        </p:blipFill>
        <p:spPr bwMode="auto">
          <a:xfrm rot="4914744">
            <a:off x="68092" y="5592344"/>
            <a:ext cx="1103473" cy="1219874"/>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5" name="Title Placeholder 1"/>
          <p:cNvSpPr>
            <a:spLocks noGrp="1"/>
          </p:cNvSpPr>
          <p:nvPr>
            <p:ph type="title"/>
          </p:nvPr>
        </p:nvSpPr>
        <p:spPr bwMode="auto">
          <a:xfrm>
            <a:off x="457200" y="274638"/>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3076" name="Text Placeholder 2"/>
          <p:cNvSpPr>
            <a:spLocks noGrp="1"/>
          </p:cNvSpPr>
          <p:nvPr>
            <p:ph type="body" idx="1"/>
          </p:nvPr>
        </p:nvSpPr>
        <p:spPr bwMode="auto">
          <a:xfrm>
            <a:off x="457200" y="1108075"/>
            <a:ext cx="8229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p:cNvSpPr>
            <a:spLocks noGrp="1"/>
          </p:cNvSpPr>
          <p:nvPr>
            <p:ph type="ftr" sz="quarter" idx="3"/>
          </p:nvPr>
        </p:nvSpPr>
        <p:spPr>
          <a:xfrm>
            <a:off x="395288" y="6237288"/>
            <a:ext cx="4537075" cy="365125"/>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0070C0"/>
                </a:solidFill>
                <a:latin typeface="+mn-lt"/>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p>
        </p:txBody>
      </p:sp>
      <p:sp>
        <p:nvSpPr>
          <p:cNvPr id="6" name="Slide Number Placeholder 5"/>
          <p:cNvSpPr>
            <a:spLocks noGrp="1"/>
          </p:cNvSpPr>
          <p:nvPr>
            <p:ph type="sldNum" sz="quarter" idx="4"/>
          </p:nvPr>
        </p:nvSpPr>
        <p:spPr>
          <a:xfrm>
            <a:off x="6588125" y="62372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744D94"/>
                </a:solidFill>
                <a:latin typeface="+mn-lt"/>
              </a:defRPr>
            </a:lvl1pPr>
          </a:lstStyle>
          <a:p>
            <a:pPr>
              <a:defRPr/>
            </a:pPr>
            <a:r>
              <a:rPr lang="en-GB"/>
              <a:t>Slide  </a:t>
            </a:r>
            <a:fld id="{0066C2DA-BE2D-4269-ACBF-67FD9225981B}" type="slidenum">
              <a:rPr lang="en-GB" smtClean="0"/>
              <a:pPr>
                <a:defRPr/>
              </a:pPr>
              <a:t>‹#›</a:t>
            </a:fld>
            <a:endParaRPr lang="en-GB"/>
          </a:p>
        </p:txBody>
      </p:sp>
      <p:cxnSp>
        <p:nvCxnSpPr>
          <p:cNvPr id="8" name="Straight Connector 7"/>
          <p:cNvCxnSpPr/>
          <p:nvPr userDrawn="1"/>
        </p:nvCxnSpPr>
        <p:spPr>
          <a:xfrm flipH="1">
            <a:off x="250825" y="6165850"/>
            <a:ext cx="8642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080"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l="46153" t="24129" r="18669" b="38620"/>
          <a:stretch>
            <a:fillRect/>
          </a:stretch>
        </p:blipFill>
        <p:spPr bwMode="auto">
          <a:xfrm>
            <a:off x="5532438" y="0"/>
            <a:ext cx="3611562" cy="2151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8" r:id="rId1"/>
    <p:sldLayoutId id="2147483799" r:id="rId2"/>
  </p:sldLayoutIdLst>
  <p:hf hdr="0" dt="0"/>
  <p:txStyles>
    <p:titleStyle>
      <a:lvl1pPr algn="l" rtl="0" eaLnBrk="0" fontAlgn="base" hangingPunct="0">
        <a:spcBef>
          <a:spcPct val="0"/>
        </a:spcBef>
        <a:spcAft>
          <a:spcPct val="0"/>
        </a:spcAft>
        <a:defRPr sz="4000" kern="1200">
          <a:solidFill>
            <a:srgbClr val="744D94"/>
          </a:solidFill>
          <a:latin typeface="+mj-lt"/>
          <a:ea typeface="+mj-ea"/>
          <a:cs typeface="+mj-cs"/>
        </a:defRPr>
      </a:lvl1pPr>
      <a:lvl2pPr algn="l" rtl="0" eaLnBrk="0" fontAlgn="base" hangingPunct="0">
        <a:spcBef>
          <a:spcPct val="0"/>
        </a:spcBef>
        <a:spcAft>
          <a:spcPct val="0"/>
        </a:spcAft>
        <a:defRPr sz="4000">
          <a:solidFill>
            <a:srgbClr val="744D94"/>
          </a:solidFill>
          <a:latin typeface="Calibri" panose="020F0502020204030204" pitchFamily="34" charset="0"/>
        </a:defRPr>
      </a:lvl2pPr>
      <a:lvl3pPr algn="l" rtl="0" eaLnBrk="0" fontAlgn="base" hangingPunct="0">
        <a:spcBef>
          <a:spcPct val="0"/>
        </a:spcBef>
        <a:spcAft>
          <a:spcPct val="0"/>
        </a:spcAft>
        <a:defRPr sz="4000">
          <a:solidFill>
            <a:srgbClr val="744D94"/>
          </a:solidFill>
          <a:latin typeface="Calibri" panose="020F0502020204030204" pitchFamily="34" charset="0"/>
        </a:defRPr>
      </a:lvl3pPr>
      <a:lvl4pPr algn="l" rtl="0" eaLnBrk="0" fontAlgn="base" hangingPunct="0">
        <a:spcBef>
          <a:spcPct val="0"/>
        </a:spcBef>
        <a:spcAft>
          <a:spcPct val="0"/>
        </a:spcAft>
        <a:defRPr sz="4000">
          <a:solidFill>
            <a:srgbClr val="744D94"/>
          </a:solidFill>
          <a:latin typeface="Calibri" panose="020F0502020204030204" pitchFamily="34" charset="0"/>
        </a:defRPr>
      </a:lvl4pPr>
      <a:lvl5pPr algn="l" rtl="0" eaLnBrk="0" fontAlgn="base" hangingPunct="0">
        <a:spcBef>
          <a:spcPct val="0"/>
        </a:spcBef>
        <a:spcAft>
          <a:spcPct val="0"/>
        </a:spcAft>
        <a:defRPr sz="4000">
          <a:solidFill>
            <a:srgbClr val="744D94"/>
          </a:solidFill>
          <a:latin typeface="Calibri" panose="020F0502020204030204" pitchFamily="34" charset="0"/>
        </a:defRPr>
      </a:lvl5pPr>
      <a:lvl6pPr marL="457200" algn="l" rtl="0" fontAlgn="base">
        <a:spcBef>
          <a:spcPct val="0"/>
        </a:spcBef>
        <a:spcAft>
          <a:spcPct val="0"/>
        </a:spcAft>
        <a:defRPr sz="4000">
          <a:solidFill>
            <a:srgbClr val="744D94"/>
          </a:solidFill>
          <a:latin typeface="Calibri" panose="020F0502020204030204" pitchFamily="34" charset="0"/>
        </a:defRPr>
      </a:lvl6pPr>
      <a:lvl7pPr marL="914400" algn="l" rtl="0" fontAlgn="base">
        <a:spcBef>
          <a:spcPct val="0"/>
        </a:spcBef>
        <a:spcAft>
          <a:spcPct val="0"/>
        </a:spcAft>
        <a:defRPr sz="4000">
          <a:solidFill>
            <a:srgbClr val="744D94"/>
          </a:solidFill>
          <a:latin typeface="Calibri" panose="020F0502020204030204" pitchFamily="34" charset="0"/>
        </a:defRPr>
      </a:lvl7pPr>
      <a:lvl8pPr marL="1371600" algn="l" rtl="0" fontAlgn="base">
        <a:spcBef>
          <a:spcPct val="0"/>
        </a:spcBef>
        <a:spcAft>
          <a:spcPct val="0"/>
        </a:spcAft>
        <a:defRPr sz="4000">
          <a:solidFill>
            <a:srgbClr val="744D94"/>
          </a:solidFill>
          <a:latin typeface="Calibri" panose="020F0502020204030204" pitchFamily="34" charset="0"/>
        </a:defRPr>
      </a:lvl8pPr>
      <a:lvl9pPr marL="1828800" algn="l" rtl="0" fontAlgn="base">
        <a:spcBef>
          <a:spcPct val="0"/>
        </a:spcBef>
        <a:spcAft>
          <a:spcPct val="0"/>
        </a:spcAft>
        <a:defRPr sz="4000">
          <a:solidFill>
            <a:srgbClr val="744D94"/>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67A04A"/>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44D94"/>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44D94"/>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l="55711" t="46895" r="26022" b="17189"/>
          <a:stretch/>
        </p:blipFill>
        <p:spPr bwMode="auto">
          <a:xfrm rot="4914744">
            <a:off x="68092" y="5592344"/>
            <a:ext cx="1103473" cy="1219874"/>
          </a:xfrm>
          <a:prstGeom prst="ellipse">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9" name="Title Placeholder 1"/>
          <p:cNvSpPr>
            <a:spLocks noGrp="1"/>
          </p:cNvSpPr>
          <p:nvPr>
            <p:ph type="title"/>
          </p:nvPr>
        </p:nvSpPr>
        <p:spPr bwMode="auto">
          <a:xfrm>
            <a:off x="457200" y="274638"/>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4100" name="Text Placeholder 2"/>
          <p:cNvSpPr>
            <a:spLocks noGrp="1"/>
          </p:cNvSpPr>
          <p:nvPr>
            <p:ph type="body" idx="1"/>
          </p:nvPr>
        </p:nvSpPr>
        <p:spPr bwMode="auto">
          <a:xfrm>
            <a:off x="457200" y="1108075"/>
            <a:ext cx="82296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p:cNvSpPr>
            <a:spLocks noGrp="1"/>
          </p:cNvSpPr>
          <p:nvPr>
            <p:ph type="ftr" sz="quarter" idx="3"/>
          </p:nvPr>
        </p:nvSpPr>
        <p:spPr>
          <a:xfrm>
            <a:off x="395288" y="6237288"/>
            <a:ext cx="4537075" cy="365125"/>
          </a:xfrm>
          <a:prstGeom prst="rect">
            <a:avLst/>
          </a:prstGeom>
        </p:spPr>
        <p:txBody>
          <a:bodyPr vert="horz" lIns="91440" tIns="45720" rIns="91440" bIns="45720" rtlCol="0" anchor="ctr"/>
          <a:lstStyle>
            <a:lvl1pPr algn="l" eaLnBrk="1" fontAlgn="auto" hangingPunct="1">
              <a:spcBef>
                <a:spcPts val="0"/>
              </a:spcBef>
              <a:spcAft>
                <a:spcPts val="0"/>
              </a:spcAft>
              <a:defRPr sz="1400" b="1">
                <a:solidFill>
                  <a:srgbClr val="0070C0"/>
                </a:solidFill>
                <a:latin typeface="+mn-lt"/>
              </a:defRPr>
            </a:lvl1p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p>
        </p:txBody>
      </p:sp>
      <p:sp>
        <p:nvSpPr>
          <p:cNvPr id="6" name="Slide Number Placeholder 5"/>
          <p:cNvSpPr>
            <a:spLocks noGrp="1"/>
          </p:cNvSpPr>
          <p:nvPr>
            <p:ph type="sldNum" sz="quarter" idx="4"/>
          </p:nvPr>
        </p:nvSpPr>
        <p:spPr>
          <a:xfrm>
            <a:off x="6588125" y="6237288"/>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rgbClr val="744D94"/>
                </a:solidFill>
                <a:latin typeface="+mn-lt"/>
              </a:defRPr>
            </a:lvl1pPr>
          </a:lstStyle>
          <a:p>
            <a:pPr>
              <a:defRPr/>
            </a:pPr>
            <a:r>
              <a:rPr lang="en-GB"/>
              <a:t>Slide  </a:t>
            </a:r>
            <a:fld id="{AB86832C-A4C3-4BA3-9263-E59C32C5453B}" type="slidenum">
              <a:rPr lang="en-GB" smtClean="0"/>
              <a:pPr>
                <a:defRPr/>
              </a:pPr>
              <a:t>‹#›</a:t>
            </a:fld>
            <a:endParaRPr lang="en-GB"/>
          </a:p>
        </p:txBody>
      </p:sp>
      <p:cxnSp>
        <p:nvCxnSpPr>
          <p:cNvPr id="8" name="Straight Connector 7"/>
          <p:cNvCxnSpPr/>
          <p:nvPr userDrawn="1"/>
        </p:nvCxnSpPr>
        <p:spPr>
          <a:xfrm flipH="1">
            <a:off x="250825" y="6165850"/>
            <a:ext cx="86423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104"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l="47462" t="24533" r="6328" b="31422"/>
          <a:stretch>
            <a:fillRect/>
          </a:stretch>
        </p:blipFill>
        <p:spPr bwMode="auto">
          <a:xfrm>
            <a:off x="5491163" y="0"/>
            <a:ext cx="3652837" cy="1957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0" r:id="rId1"/>
    <p:sldLayoutId id="2147483801" r:id="rId2"/>
  </p:sldLayoutIdLst>
  <p:hf hdr="0" dt="0"/>
  <p:txStyles>
    <p:titleStyle>
      <a:lvl1pPr algn="l" rtl="0" eaLnBrk="0" fontAlgn="base" hangingPunct="0">
        <a:spcBef>
          <a:spcPct val="0"/>
        </a:spcBef>
        <a:spcAft>
          <a:spcPct val="0"/>
        </a:spcAft>
        <a:defRPr sz="4000" kern="1200">
          <a:solidFill>
            <a:srgbClr val="744D94"/>
          </a:solidFill>
          <a:latin typeface="+mj-lt"/>
          <a:ea typeface="+mj-ea"/>
          <a:cs typeface="+mj-cs"/>
        </a:defRPr>
      </a:lvl1pPr>
      <a:lvl2pPr algn="l" rtl="0" eaLnBrk="0" fontAlgn="base" hangingPunct="0">
        <a:spcBef>
          <a:spcPct val="0"/>
        </a:spcBef>
        <a:spcAft>
          <a:spcPct val="0"/>
        </a:spcAft>
        <a:defRPr sz="4000">
          <a:solidFill>
            <a:srgbClr val="744D94"/>
          </a:solidFill>
          <a:latin typeface="Calibri" panose="020F0502020204030204" pitchFamily="34" charset="0"/>
        </a:defRPr>
      </a:lvl2pPr>
      <a:lvl3pPr algn="l" rtl="0" eaLnBrk="0" fontAlgn="base" hangingPunct="0">
        <a:spcBef>
          <a:spcPct val="0"/>
        </a:spcBef>
        <a:spcAft>
          <a:spcPct val="0"/>
        </a:spcAft>
        <a:defRPr sz="4000">
          <a:solidFill>
            <a:srgbClr val="744D94"/>
          </a:solidFill>
          <a:latin typeface="Calibri" panose="020F0502020204030204" pitchFamily="34" charset="0"/>
        </a:defRPr>
      </a:lvl3pPr>
      <a:lvl4pPr algn="l" rtl="0" eaLnBrk="0" fontAlgn="base" hangingPunct="0">
        <a:spcBef>
          <a:spcPct val="0"/>
        </a:spcBef>
        <a:spcAft>
          <a:spcPct val="0"/>
        </a:spcAft>
        <a:defRPr sz="4000">
          <a:solidFill>
            <a:srgbClr val="744D94"/>
          </a:solidFill>
          <a:latin typeface="Calibri" panose="020F0502020204030204" pitchFamily="34" charset="0"/>
        </a:defRPr>
      </a:lvl4pPr>
      <a:lvl5pPr algn="l" rtl="0" eaLnBrk="0" fontAlgn="base" hangingPunct="0">
        <a:spcBef>
          <a:spcPct val="0"/>
        </a:spcBef>
        <a:spcAft>
          <a:spcPct val="0"/>
        </a:spcAft>
        <a:defRPr sz="4000">
          <a:solidFill>
            <a:srgbClr val="744D94"/>
          </a:solidFill>
          <a:latin typeface="Calibri" panose="020F0502020204030204" pitchFamily="34" charset="0"/>
        </a:defRPr>
      </a:lvl5pPr>
      <a:lvl6pPr marL="457200" algn="l" rtl="0" fontAlgn="base">
        <a:spcBef>
          <a:spcPct val="0"/>
        </a:spcBef>
        <a:spcAft>
          <a:spcPct val="0"/>
        </a:spcAft>
        <a:defRPr sz="4000">
          <a:solidFill>
            <a:srgbClr val="744D94"/>
          </a:solidFill>
          <a:latin typeface="Calibri" panose="020F0502020204030204" pitchFamily="34" charset="0"/>
        </a:defRPr>
      </a:lvl6pPr>
      <a:lvl7pPr marL="914400" algn="l" rtl="0" fontAlgn="base">
        <a:spcBef>
          <a:spcPct val="0"/>
        </a:spcBef>
        <a:spcAft>
          <a:spcPct val="0"/>
        </a:spcAft>
        <a:defRPr sz="4000">
          <a:solidFill>
            <a:srgbClr val="744D94"/>
          </a:solidFill>
          <a:latin typeface="Calibri" panose="020F0502020204030204" pitchFamily="34" charset="0"/>
        </a:defRPr>
      </a:lvl7pPr>
      <a:lvl8pPr marL="1371600" algn="l" rtl="0" fontAlgn="base">
        <a:spcBef>
          <a:spcPct val="0"/>
        </a:spcBef>
        <a:spcAft>
          <a:spcPct val="0"/>
        </a:spcAft>
        <a:defRPr sz="4000">
          <a:solidFill>
            <a:srgbClr val="744D94"/>
          </a:solidFill>
          <a:latin typeface="Calibri" panose="020F0502020204030204" pitchFamily="34" charset="0"/>
        </a:defRPr>
      </a:lvl8pPr>
      <a:lvl9pPr marL="1828800" algn="l" rtl="0" fontAlgn="base">
        <a:spcBef>
          <a:spcPct val="0"/>
        </a:spcBef>
        <a:spcAft>
          <a:spcPct val="0"/>
        </a:spcAft>
        <a:defRPr sz="4000">
          <a:solidFill>
            <a:srgbClr val="744D94"/>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595959"/>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67A04A"/>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44D94"/>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44D94"/>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7"/>
          <p:cNvGrpSpPr>
            <a:grpSpLocks/>
          </p:cNvGrpSpPr>
          <p:nvPr/>
        </p:nvGrpSpPr>
        <p:grpSpPr bwMode="auto">
          <a:xfrm>
            <a:off x="-4763" y="0"/>
            <a:ext cx="8824913" cy="6413500"/>
            <a:chOff x="-3983" y="27384"/>
            <a:chExt cx="8823951" cy="6414250"/>
          </a:xfrm>
        </p:grpSpPr>
        <p:pic>
          <p:nvPicPr>
            <p:cNvPr id="15378" name="Picture 2"/>
            <p:cNvPicPr>
              <a:picLocks noChangeAspect="1" noChangeArrowheads="1"/>
            </p:cNvPicPr>
            <p:nvPr/>
          </p:nvPicPr>
          <p:blipFill>
            <a:blip r:embed="rId3">
              <a:extLst>
                <a:ext uri="{28A0092B-C50C-407E-A947-70E740481C1C}">
                  <a14:useLocalDpi xmlns:a14="http://schemas.microsoft.com/office/drawing/2010/main" val="0"/>
                </a:ext>
              </a:extLst>
            </a:blip>
            <a:srcRect l="16287" t="6129" r="17897" b="6250"/>
            <a:stretch>
              <a:fillRect/>
            </a:stretch>
          </p:blipFill>
          <p:spPr bwMode="auto">
            <a:xfrm>
              <a:off x="-3983" y="27384"/>
              <a:ext cx="8563428" cy="6409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43711" y="1921493"/>
              <a:ext cx="4176257" cy="45201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grpSp>
        <p:nvGrpSpPr>
          <p:cNvPr id="15363" name="Group 9"/>
          <p:cNvGrpSpPr>
            <a:grpSpLocks/>
          </p:cNvGrpSpPr>
          <p:nvPr/>
        </p:nvGrpSpPr>
        <p:grpSpPr bwMode="auto">
          <a:xfrm>
            <a:off x="4427538" y="2259013"/>
            <a:ext cx="3238500" cy="1866900"/>
            <a:chOff x="4785176" y="2387546"/>
            <a:chExt cx="3238387" cy="1866182"/>
          </a:xfrm>
        </p:grpSpPr>
        <p:sp>
          <p:nvSpPr>
            <p:cNvPr id="4" name="TextBox 3"/>
            <p:cNvSpPr txBox="1"/>
            <p:nvPr/>
          </p:nvSpPr>
          <p:spPr>
            <a:xfrm>
              <a:off x="4785176" y="2387546"/>
              <a:ext cx="3238387" cy="923570"/>
            </a:xfrm>
            <a:prstGeom prst="rect">
              <a:avLst/>
            </a:prstGeom>
            <a:noFill/>
          </p:spPr>
          <p:txBody>
            <a:bodyPr wrap="none">
              <a:spAutoFit/>
            </a:bodyPr>
            <a:lstStyle/>
            <a:p>
              <a:pPr eaLnBrk="1" fontAlgn="auto" hangingPunct="1">
                <a:spcBef>
                  <a:spcPts val="0"/>
                </a:spcBef>
                <a:spcAft>
                  <a:spcPts val="0"/>
                </a:spcAft>
                <a:defRPr/>
              </a:pPr>
              <a:r>
                <a:rPr lang="en-GB" sz="5400" i="1" kern="100" spc="-150" dirty="0">
                  <a:solidFill>
                    <a:srgbClr val="1D9DD9"/>
                  </a:solidFill>
                  <a:latin typeface="+mn-lt"/>
                </a:rPr>
                <a:t>Community</a:t>
              </a:r>
            </a:p>
          </p:txBody>
        </p:sp>
        <p:sp>
          <p:nvSpPr>
            <p:cNvPr id="15376" name="TextBox 6"/>
            <p:cNvSpPr txBox="1">
              <a:spLocks noChangeArrowheads="1"/>
            </p:cNvSpPr>
            <p:nvPr/>
          </p:nvSpPr>
          <p:spPr bwMode="auto">
            <a:xfrm>
              <a:off x="4819324" y="2924944"/>
              <a:ext cx="299312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sz="5400" i="1">
                  <a:solidFill>
                    <a:srgbClr val="1D9DD9"/>
                  </a:solidFill>
                </a:rPr>
                <a:t>Pharmacy</a:t>
              </a:r>
            </a:p>
          </p:txBody>
        </p:sp>
        <p:sp>
          <p:nvSpPr>
            <p:cNvPr id="9" name="TextBox 8"/>
            <p:cNvSpPr txBox="1"/>
            <p:nvPr/>
          </p:nvSpPr>
          <p:spPr>
            <a:xfrm>
              <a:off x="4859785" y="3730054"/>
              <a:ext cx="2603409" cy="523674"/>
            </a:xfrm>
            <a:prstGeom prst="rect">
              <a:avLst/>
            </a:prstGeom>
            <a:noFill/>
          </p:spPr>
          <p:txBody>
            <a:bodyPr wrap="none">
              <a:spAutoFit/>
            </a:bodyPr>
            <a:lstStyle/>
            <a:p>
              <a:pPr eaLnBrk="1" fontAlgn="auto" hangingPunct="1">
                <a:spcBef>
                  <a:spcPts val="0"/>
                </a:spcBef>
                <a:spcAft>
                  <a:spcPts val="0"/>
                </a:spcAft>
                <a:defRPr/>
              </a:pPr>
              <a:r>
                <a:rPr lang="en-GB" sz="2800" spc="20" dirty="0">
                  <a:solidFill>
                    <a:srgbClr val="67A04A"/>
                  </a:solidFill>
                  <a:latin typeface="+mn-lt"/>
                </a:rPr>
                <a:t>FORWARD VIEW</a:t>
              </a:r>
            </a:p>
          </p:txBody>
        </p:sp>
      </p:grpSp>
      <p:sp>
        <p:nvSpPr>
          <p:cNvPr id="19" name="Rectangle 18"/>
          <p:cNvSpPr/>
          <p:nvPr/>
        </p:nvSpPr>
        <p:spPr>
          <a:xfrm>
            <a:off x="3167063" y="6010275"/>
            <a:ext cx="2522537" cy="576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nvGrpSpPr>
          <p:cNvPr id="15365" name="Group 21"/>
          <p:cNvGrpSpPr>
            <a:grpSpLocks/>
          </p:cNvGrpSpPr>
          <p:nvPr/>
        </p:nvGrpSpPr>
        <p:grpSpPr bwMode="auto">
          <a:xfrm>
            <a:off x="4643438" y="4797425"/>
            <a:ext cx="3916362" cy="1739900"/>
            <a:chOff x="4644007" y="4797152"/>
            <a:chExt cx="3915438" cy="1740554"/>
          </a:xfrm>
        </p:grpSpPr>
        <p:grpSp>
          <p:nvGrpSpPr>
            <p:cNvPr id="15369" name="Group 16"/>
            <p:cNvGrpSpPr>
              <a:grpSpLocks/>
            </p:cNvGrpSpPr>
            <p:nvPr/>
          </p:nvGrpSpPr>
          <p:grpSpPr bwMode="auto">
            <a:xfrm>
              <a:off x="4644007" y="4797152"/>
              <a:ext cx="3915438" cy="1740554"/>
              <a:chOff x="4644007" y="4789954"/>
              <a:chExt cx="3915438" cy="1740554"/>
            </a:xfrm>
          </p:grpSpPr>
          <p:grpSp>
            <p:nvGrpSpPr>
              <p:cNvPr id="15371" name="Group 15"/>
              <p:cNvGrpSpPr>
                <a:grpSpLocks/>
              </p:cNvGrpSpPr>
              <p:nvPr/>
            </p:nvGrpSpPr>
            <p:grpSpPr bwMode="auto">
              <a:xfrm>
                <a:off x="4810559" y="4789954"/>
                <a:ext cx="3748886" cy="1740554"/>
                <a:chOff x="4810559" y="4789954"/>
                <a:chExt cx="3748886" cy="1740554"/>
              </a:xfrm>
            </p:grpSpPr>
            <p:pic>
              <p:nvPicPr>
                <p:cNvPr id="15373" name="Picture 11"/>
                <p:cNvPicPr>
                  <a:picLocks noChangeAspect="1"/>
                </p:cNvPicPr>
                <p:nvPr/>
              </p:nvPicPr>
              <p:blipFill>
                <a:blip r:embed="rId4">
                  <a:extLst>
                    <a:ext uri="{28A0092B-C50C-407E-A947-70E740481C1C}">
                      <a14:useLocalDpi xmlns:a14="http://schemas.microsoft.com/office/drawing/2010/main" val="0"/>
                    </a:ext>
                  </a:extLst>
                </a:blip>
                <a:srcRect l="42125" t="31799" r="13776" b="31799"/>
                <a:stretch>
                  <a:fillRect/>
                </a:stretch>
              </p:blipFill>
              <p:spPr bwMode="auto">
                <a:xfrm>
                  <a:off x="4810559" y="4789954"/>
                  <a:ext cx="3748886" cy="1740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4932864" y="5620529"/>
                  <a:ext cx="1752186" cy="6161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sp>
            <p:nvSpPr>
              <p:cNvPr id="14" name="TextBox 13"/>
              <p:cNvSpPr txBox="1"/>
              <p:nvPr/>
            </p:nvSpPr>
            <p:spPr>
              <a:xfrm>
                <a:off x="4644007" y="5660231"/>
                <a:ext cx="2048978" cy="576480"/>
              </a:xfrm>
              <a:prstGeom prst="rect">
                <a:avLst/>
              </a:prstGeom>
              <a:noFill/>
            </p:spPr>
            <p:txBody>
              <a:bodyPr>
                <a:spAutoFit/>
              </a:bodyPr>
              <a:lstStyle/>
              <a:p>
                <a:pPr algn="r" eaLnBrk="1" fontAlgn="auto" hangingPunct="1">
                  <a:spcBef>
                    <a:spcPts val="0"/>
                  </a:spcBef>
                  <a:spcAft>
                    <a:spcPts val="0"/>
                  </a:spcAft>
                  <a:defRPr/>
                </a:pPr>
                <a:r>
                  <a:rPr lang="en-GB" sz="1050" dirty="0">
                    <a:latin typeface="Calibri Light" panose="020F0302020204030204" pitchFamily="34" charset="0"/>
                  </a:rPr>
                  <a:t>Supported by the Royal Pharmaceutical Society English Pharmacy Board </a:t>
                </a:r>
              </a:p>
            </p:txBody>
          </p:sp>
        </p:grpSp>
        <p:sp>
          <p:nvSpPr>
            <p:cNvPr id="21" name="Rectangle 20"/>
            <p:cNvSpPr/>
            <p:nvPr/>
          </p:nvSpPr>
          <p:spPr>
            <a:xfrm>
              <a:off x="4931276" y="4946433"/>
              <a:ext cx="3628169" cy="570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grpSp>
      <p:grpSp>
        <p:nvGrpSpPr>
          <p:cNvPr id="15366" name="Group 19"/>
          <p:cNvGrpSpPr>
            <a:grpSpLocks/>
          </p:cNvGrpSpPr>
          <p:nvPr/>
        </p:nvGrpSpPr>
        <p:grpSpPr bwMode="auto">
          <a:xfrm>
            <a:off x="4675188" y="4740275"/>
            <a:ext cx="3562350" cy="727075"/>
            <a:chOff x="5003903" y="4308966"/>
            <a:chExt cx="3562683" cy="726509"/>
          </a:xfrm>
        </p:grpSpPr>
        <p:pic>
          <p:nvPicPr>
            <p:cNvPr id="15367"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903" y="4348299"/>
              <a:ext cx="2444710" cy="687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2" descr="https://www.hsj.co.uk/pictures/2000x2000fit/7/3/8/1303738_PSNC-logo-high-r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9896" y="4308966"/>
              <a:ext cx="1016690" cy="726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03225" y="4763"/>
            <a:ext cx="8229600" cy="1143000"/>
          </a:xfrm>
        </p:spPr>
        <p:txBody>
          <a:bodyPr/>
          <a:lstStyle/>
          <a:p>
            <a:r>
              <a:rPr lang="en-GB" altLang="en-US"/>
              <a:t>Expanded services: illustrated pathway </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4"/>
          <p:cNvSpPr>
            <a:spLocks noGrp="1"/>
          </p:cNvSpPr>
          <p:nvPr>
            <p:ph type="sldNum" sz="quarter" idx="11"/>
          </p:nvPr>
        </p:nvSpPr>
        <p:spPr/>
        <p:txBody>
          <a:bodyPr/>
          <a:lstStyle/>
          <a:p>
            <a:pPr>
              <a:defRPr/>
            </a:pPr>
            <a:r>
              <a:rPr lang="en-GB"/>
              <a:t>Slide  </a:t>
            </a:r>
            <a:fld id="{9F64D40F-5FBF-44AD-958C-CBCC3483B0BA}" type="slidenum">
              <a:rPr lang="en-GB" smtClean="0"/>
              <a:pPr>
                <a:defRPr/>
              </a:pPr>
              <a:t>10</a:t>
            </a:fld>
            <a:endParaRPr lang="en-GB" dirty="0"/>
          </a:p>
        </p:txBody>
      </p:sp>
      <p:pic>
        <p:nvPicPr>
          <p:cNvPr id="358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017588"/>
            <a:ext cx="6650038" cy="508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8"/>
          <p:cNvSpPr txBox="1">
            <a:spLocks noChangeArrowheads="1"/>
          </p:cNvSpPr>
          <p:nvPr/>
        </p:nvSpPr>
        <p:spPr bwMode="auto">
          <a:xfrm>
            <a:off x="395288" y="1017588"/>
            <a:ext cx="1944687"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a:t>Illustrative care pathway for a person with multiple morbidities</a:t>
            </a:r>
            <a:endParaRPr lang="en-US"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14313"/>
            <a:ext cx="8229600" cy="1143000"/>
          </a:xfrm>
        </p:spPr>
        <p:txBody>
          <a:bodyPr rtlCol="0">
            <a:normAutofit fontScale="90000"/>
          </a:bodyPr>
          <a:lstStyle/>
          <a:p>
            <a:pPr eaLnBrk="1" fontAlgn="auto" hangingPunct="1">
              <a:spcAft>
                <a:spcPts val="0"/>
              </a:spcAft>
              <a:defRPr/>
            </a:pPr>
            <a:r>
              <a:rPr lang="en-GB" dirty="0"/>
              <a:t>Core functions of community pharmacy</a:t>
            </a:r>
          </a:p>
        </p:txBody>
      </p:sp>
      <p:sp>
        <p:nvSpPr>
          <p:cNvPr id="4" name="Footer Placeholder 3"/>
          <p:cNvSpPr>
            <a:spLocks noGrp="1"/>
          </p:cNvSpPr>
          <p:nvPr>
            <p:ph type="ftr" sz="quarter" idx="10"/>
          </p:nvPr>
        </p:nvSpPr>
        <p:spPr/>
        <p:txBody>
          <a:bodyPr/>
          <a:lstStyle/>
          <a:p>
            <a:pPr>
              <a:defRPr/>
            </a:pPr>
            <a:r>
              <a:rPr lang="en-GB" dirty="0"/>
              <a:t>Community Pharmacy </a:t>
            </a:r>
            <a:r>
              <a:rPr lang="en-GB" b="0" dirty="0">
                <a:solidFill>
                  <a:srgbClr val="67A04A"/>
                </a:solidFill>
              </a:rPr>
              <a:t>|</a:t>
            </a:r>
            <a:r>
              <a:rPr lang="en-GB" b="0" dirty="0">
                <a:solidFill>
                  <a:schemeClr val="tx1">
                    <a:tint val="75000"/>
                  </a:schemeClr>
                </a:solidFill>
              </a:rPr>
              <a:t> </a:t>
            </a:r>
            <a:r>
              <a:rPr lang="en-GB" b="0" dirty="0">
                <a:solidFill>
                  <a:srgbClr val="67A04A"/>
                </a:solidFill>
              </a:rPr>
              <a:t>Forward View</a:t>
            </a:r>
          </a:p>
        </p:txBody>
      </p:sp>
      <p:sp>
        <p:nvSpPr>
          <p:cNvPr id="3789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B8334A75-9EE8-4062-8DC6-D4893B14EE60}" type="slidenum">
              <a:rPr lang="en-GB" altLang="en-US" sz="1400" smtClean="0">
                <a:solidFill>
                  <a:srgbClr val="744D94"/>
                </a:solidFill>
              </a:rPr>
              <a:pPr fontAlgn="base">
                <a:spcBef>
                  <a:spcPct val="0"/>
                </a:spcBef>
                <a:spcAft>
                  <a:spcPct val="0"/>
                </a:spcAft>
                <a:buFontTx/>
                <a:buNone/>
              </a:pPr>
              <a:t>11</a:t>
            </a:fld>
            <a:endParaRPr lang="en-GB" altLang="en-US" sz="1400">
              <a:solidFill>
                <a:srgbClr val="744D94"/>
              </a:solidFill>
            </a:endParaRPr>
          </a:p>
        </p:txBody>
      </p:sp>
      <p:sp>
        <p:nvSpPr>
          <p:cNvPr id="8" name="Content Placeholder 7"/>
          <p:cNvSpPr>
            <a:spLocks noGrp="1"/>
          </p:cNvSpPr>
          <p:nvPr>
            <p:ph idx="1"/>
          </p:nvPr>
        </p:nvSpPr>
        <p:spPr>
          <a:xfrm>
            <a:off x="395288" y="1268413"/>
            <a:ext cx="8229600" cy="4664075"/>
          </a:xfrm>
        </p:spPr>
        <p:txBody>
          <a:bodyPr rtlCol="0">
            <a:normAutofit/>
          </a:bodyPr>
          <a:lstStyle/>
          <a:p>
            <a:pPr marL="514350" indent="-514350" eaLnBrk="1" fontAlgn="auto" hangingPunct="1">
              <a:spcAft>
                <a:spcPts val="0"/>
              </a:spcAft>
              <a:buFont typeface="+mj-lt"/>
              <a:buAutoNum type="arabicPeriod" startAt="2"/>
              <a:defRPr/>
            </a:pPr>
            <a:r>
              <a:rPr lang="en-GB" sz="2800" b="1" dirty="0">
                <a:solidFill>
                  <a:srgbClr val="1D9DD9"/>
                </a:solidFill>
              </a:rPr>
              <a:t>The trusted, convenient first port of call                      for episodic healthcare advice and                    treatment</a:t>
            </a:r>
          </a:p>
          <a:p>
            <a:pPr lvl="1" eaLnBrk="1" fontAlgn="auto" hangingPunct="1">
              <a:spcAft>
                <a:spcPts val="0"/>
              </a:spcAft>
              <a:defRPr/>
            </a:pPr>
            <a:r>
              <a:rPr lang="en-GB" sz="2600" dirty="0">
                <a:solidFill>
                  <a:schemeClr val="tx1">
                    <a:lumMod val="65000"/>
                    <a:lumOff val="35000"/>
                  </a:schemeClr>
                </a:solidFill>
              </a:rPr>
              <a:t>Seamless triage to and referral from                community pharmacy </a:t>
            </a:r>
          </a:p>
          <a:p>
            <a:pPr lvl="1" eaLnBrk="1" fontAlgn="auto" hangingPunct="1">
              <a:spcAft>
                <a:spcPts val="0"/>
              </a:spcAft>
              <a:defRPr/>
            </a:pPr>
            <a:r>
              <a:rPr lang="en-GB" sz="2600" dirty="0">
                <a:solidFill>
                  <a:schemeClr val="tx1">
                    <a:lumMod val="65000"/>
                    <a:lumOff val="35000"/>
                  </a:schemeClr>
                </a:solidFill>
              </a:rPr>
              <a:t>‘Pharmacy First’ ingrained in                                    people’s behaviour</a:t>
            </a:r>
          </a:p>
          <a:p>
            <a:pPr lvl="1" eaLnBrk="1" fontAlgn="auto" hangingPunct="1">
              <a:spcAft>
                <a:spcPts val="0"/>
              </a:spcAft>
              <a:defRPr/>
            </a:pPr>
            <a:r>
              <a:rPr lang="en-GB" sz="2600" dirty="0">
                <a:solidFill>
                  <a:schemeClr val="tx1">
                    <a:lumMod val="65000"/>
                    <a:lumOff val="35000"/>
                  </a:schemeClr>
                </a:solidFill>
              </a:rPr>
              <a:t>Ability to add to an individual’s shared care record</a:t>
            </a:r>
          </a:p>
          <a:p>
            <a:pPr lvl="1" eaLnBrk="1" fontAlgn="auto" hangingPunct="1">
              <a:spcAft>
                <a:spcPts val="0"/>
              </a:spcAft>
              <a:defRPr/>
            </a:pPr>
            <a:r>
              <a:rPr lang="en-GB" sz="2600" dirty="0">
                <a:solidFill>
                  <a:schemeClr val="tx1">
                    <a:lumMod val="65000"/>
                    <a:lumOff val="35000"/>
                  </a:schemeClr>
                </a:solidFill>
              </a:rPr>
              <a:t>Diagnostics, point of care testing and prescribing all within community pharmacy setting</a:t>
            </a:r>
          </a:p>
        </p:txBody>
      </p:sp>
      <p:pic>
        <p:nvPicPr>
          <p:cNvPr id="37894" name="Pictur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383" t="33202" r="76775" b="33200"/>
          <a:stretch>
            <a:fillRect/>
          </a:stretch>
        </p:blipFill>
        <p:spPr bwMode="auto">
          <a:xfrm>
            <a:off x="6334125" y="1557338"/>
            <a:ext cx="26416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dirty="0"/>
              <a:t>Community Pharmacy </a:t>
            </a:r>
            <a:r>
              <a:rPr lang="en-GB" b="0" dirty="0">
                <a:solidFill>
                  <a:srgbClr val="67A04A"/>
                </a:solidFill>
              </a:rPr>
              <a:t>|</a:t>
            </a:r>
            <a:r>
              <a:rPr lang="en-GB" b="0" dirty="0">
                <a:solidFill>
                  <a:schemeClr val="tx1">
                    <a:tint val="75000"/>
                  </a:schemeClr>
                </a:solidFill>
              </a:rPr>
              <a:t> </a:t>
            </a:r>
            <a:r>
              <a:rPr lang="en-GB" b="0" dirty="0">
                <a:solidFill>
                  <a:srgbClr val="67A04A"/>
                </a:solidFill>
              </a:rPr>
              <a:t>Forward View</a:t>
            </a:r>
          </a:p>
        </p:txBody>
      </p:sp>
      <p:sp>
        <p:nvSpPr>
          <p:cNvPr id="3993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8F625B9A-BA40-40B7-8843-295C4AF7BD12}" type="slidenum">
              <a:rPr lang="en-GB" altLang="en-US" sz="1400" smtClean="0">
                <a:solidFill>
                  <a:srgbClr val="744D94"/>
                </a:solidFill>
              </a:rPr>
              <a:pPr fontAlgn="base">
                <a:spcBef>
                  <a:spcPct val="0"/>
                </a:spcBef>
                <a:spcAft>
                  <a:spcPct val="0"/>
                </a:spcAft>
                <a:buFontTx/>
                <a:buNone/>
              </a:pPr>
              <a:t>12</a:t>
            </a:fld>
            <a:endParaRPr lang="en-GB" altLang="en-US" sz="1400">
              <a:solidFill>
                <a:srgbClr val="744D94"/>
              </a:solidFill>
            </a:endParaRPr>
          </a:p>
        </p:txBody>
      </p:sp>
      <p:pic>
        <p:nvPicPr>
          <p:cNvPr id="39940" name="Picture 8"/>
          <p:cNvPicPr>
            <a:picLocks noChangeAspect="1"/>
          </p:cNvPicPr>
          <p:nvPr/>
        </p:nvPicPr>
        <p:blipFill>
          <a:blip r:embed="rId3">
            <a:extLst>
              <a:ext uri="{28A0092B-C50C-407E-A947-70E740481C1C}">
                <a14:useLocalDpi xmlns:a14="http://schemas.microsoft.com/office/drawing/2010/main" val="0"/>
              </a:ext>
            </a:extLst>
          </a:blip>
          <a:srcRect l="11366" t="21944" r="60023" b="6657"/>
          <a:stretch>
            <a:fillRect/>
          </a:stretch>
        </p:blipFill>
        <p:spPr bwMode="auto">
          <a:xfrm>
            <a:off x="6013450" y="47625"/>
            <a:ext cx="31305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013450" y="0"/>
            <a:ext cx="3130550" cy="4395788"/>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 name="Title 1"/>
          <p:cNvSpPr>
            <a:spLocks noGrp="1"/>
          </p:cNvSpPr>
          <p:nvPr>
            <p:ph type="title"/>
          </p:nvPr>
        </p:nvSpPr>
        <p:spPr>
          <a:xfrm>
            <a:off x="395288" y="214313"/>
            <a:ext cx="8229600" cy="1143000"/>
          </a:xfrm>
        </p:spPr>
        <p:txBody>
          <a:bodyPr rtlCol="0">
            <a:normAutofit fontScale="90000"/>
          </a:bodyPr>
          <a:lstStyle/>
          <a:p>
            <a:pPr eaLnBrk="1" fontAlgn="auto" hangingPunct="1">
              <a:spcAft>
                <a:spcPts val="0"/>
              </a:spcAft>
              <a:defRPr/>
            </a:pPr>
            <a:r>
              <a:rPr lang="en-GB" dirty="0"/>
              <a:t>Core functions of community pharmacy</a:t>
            </a:r>
          </a:p>
        </p:txBody>
      </p:sp>
      <p:sp>
        <p:nvSpPr>
          <p:cNvPr id="8" name="Content Placeholder 7"/>
          <p:cNvSpPr>
            <a:spLocks noGrp="1"/>
          </p:cNvSpPr>
          <p:nvPr>
            <p:ph idx="1"/>
          </p:nvPr>
        </p:nvSpPr>
        <p:spPr>
          <a:xfrm>
            <a:off x="395288" y="1268413"/>
            <a:ext cx="8229600" cy="4525962"/>
          </a:xfrm>
        </p:spPr>
        <p:txBody>
          <a:bodyPr rtlCol="0">
            <a:normAutofit/>
          </a:bodyPr>
          <a:lstStyle/>
          <a:p>
            <a:pPr marL="514350" indent="-514350" eaLnBrk="1" fontAlgn="auto" hangingPunct="1">
              <a:spcAft>
                <a:spcPts val="0"/>
              </a:spcAft>
              <a:buFont typeface="+mj-lt"/>
              <a:buAutoNum type="arabicPeriod" startAt="3"/>
              <a:defRPr/>
            </a:pPr>
            <a:r>
              <a:rPr lang="en-GB" sz="2800" b="1" dirty="0">
                <a:solidFill>
                  <a:srgbClr val="1D9DD9"/>
                </a:solidFill>
              </a:rPr>
              <a:t>The neighbourhood health and                        wellbeing hub</a:t>
            </a:r>
          </a:p>
          <a:p>
            <a:pPr lvl="1" eaLnBrk="1" fontAlgn="auto" hangingPunct="1">
              <a:spcAft>
                <a:spcPts val="0"/>
              </a:spcAft>
              <a:defRPr/>
            </a:pPr>
            <a:r>
              <a:rPr lang="en-GB" sz="2600" dirty="0">
                <a:solidFill>
                  <a:schemeClr val="tx1">
                    <a:lumMod val="65000"/>
                    <a:lumOff val="35000"/>
                  </a:schemeClr>
                </a:solidFill>
              </a:rPr>
              <a:t>‘Go-to’ location for support, advice                                       and resources on staying well</a:t>
            </a:r>
          </a:p>
          <a:p>
            <a:pPr lvl="1" eaLnBrk="1" fontAlgn="auto" hangingPunct="1">
              <a:spcAft>
                <a:spcPts val="0"/>
              </a:spcAft>
              <a:defRPr/>
            </a:pPr>
            <a:r>
              <a:rPr lang="en-GB" sz="2600" dirty="0">
                <a:solidFill>
                  <a:schemeClr val="tx1">
                    <a:lumMod val="65000"/>
                    <a:lumOff val="35000"/>
                  </a:schemeClr>
                </a:solidFill>
              </a:rPr>
              <a:t>Build on Healthy Living Pharmacy model</a:t>
            </a:r>
          </a:p>
          <a:p>
            <a:pPr lvl="1" eaLnBrk="1" fontAlgn="auto" hangingPunct="1">
              <a:spcAft>
                <a:spcPts val="0"/>
              </a:spcAft>
              <a:defRPr/>
            </a:pPr>
            <a:r>
              <a:rPr lang="en-GB" sz="2600" dirty="0">
                <a:solidFill>
                  <a:schemeClr val="tx1">
                    <a:lumMod val="65000"/>
                    <a:lumOff val="35000"/>
                  </a:schemeClr>
                </a:solidFill>
              </a:rPr>
              <a:t>Safe and efficient supply of medicines will remain core but recognised as one component of services available</a:t>
            </a:r>
          </a:p>
          <a:p>
            <a:pPr lvl="1" eaLnBrk="1" fontAlgn="auto" hangingPunct="1">
              <a:spcAft>
                <a:spcPts val="0"/>
              </a:spcAft>
              <a:defRPr/>
            </a:pPr>
            <a:r>
              <a:rPr lang="en-GB" sz="2600" dirty="0">
                <a:solidFill>
                  <a:schemeClr val="tx1">
                    <a:lumMod val="65000"/>
                    <a:lumOff val="35000"/>
                  </a:schemeClr>
                </a:solidFill>
              </a:rPr>
              <a:t>Work with community leaders to understand local needs and develop services   </a:t>
            </a:r>
          </a:p>
          <a:p>
            <a:pPr lvl="1" eaLnBrk="1" fontAlgn="auto" hangingPunct="1">
              <a:spcAft>
                <a:spcPts val="0"/>
              </a:spcAft>
              <a:defRPr/>
            </a:pPr>
            <a:r>
              <a:rPr lang="en-GB" sz="2600" dirty="0">
                <a:solidFill>
                  <a:schemeClr val="tx1">
                    <a:lumMod val="65000"/>
                    <a:lumOff val="35000"/>
                  </a:schemeClr>
                </a:solidFill>
              </a:rPr>
              <a:t>Great connections with other local organisations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65138" y="692150"/>
            <a:ext cx="8229600" cy="762000"/>
          </a:xfrm>
        </p:spPr>
        <p:txBody>
          <a:bodyPr/>
          <a:lstStyle/>
          <a:p>
            <a:r>
              <a:rPr lang="en-GB" altLang="en-US"/>
              <a:t>Conclusions</a:t>
            </a:r>
          </a:p>
        </p:txBody>
      </p:sp>
      <p:sp>
        <p:nvSpPr>
          <p:cNvPr id="6" name="Content Placeholder 5"/>
          <p:cNvSpPr>
            <a:spLocks noGrp="1"/>
          </p:cNvSpPr>
          <p:nvPr>
            <p:ph idx="1"/>
          </p:nvPr>
        </p:nvSpPr>
        <p:spPr>
          <a:xfrm>
            <a:off x="611188" y="1716088"/>
            <a:ext cx="8235950" cy="4886325"/>
          </a:xfrm>
        </p:spPr>
        <p:txBody>
          <a:bodyPr/>
          <a:lstStyle/>
          <a:p>
            <a:pPr>
              <a:defRPr/>
            </a:pPr>
            <a:r>
              <a:rPr lang="en-GB" sz="2800" b="1" dirty="0">
                <a:solidFill>
                  <a:srgbClr val="67A04A"/>
                </a:solidFill>
              </a:rPr>
              <a:t>Collective vision established</a:t>
            </a:r>
          </a:p>
          <a:p>
            <a:pPr>
              <a:defRPr/>
            </a:pPr>
            <a:r>
              <a:rPr lang="en-GB" sz="2800" dirty="0"/>
              <a:t>Hope that partners in NHS, national and local government recognise and share this ambition </a:t>
            </a:r>
          </a:p>
          <a:p>
            <a:pPr>
              <a:defRPr/>
            </a:pPr>
            <a:r>
              <a:rPr lang="en-GB" sz="2800" dirty="0"/>
              <a:t>Hope the vision resonates with people who lie behind it – pharmacists and their teams</a:t>
            </a:r>
          </a:p>
          <a:p>
            <a:pPr>
              <a:defRPr/>
            </a:pPr>
            <a:r>
              <a:rPr lang="en-GB" sz="2800" dirty="0"/>
              <a:t>Hope it reflects the needs and ambitions of service users</a:t>
            </a:r>
          </a:p>
          <a:p>
            <a:pPr>
              <a:defRPr/>
            </a:pPr>
            <a:r>
              <a:rPr lang="en-GB" sz="2800" dirty="0"/>
              <a:t>Now need to work with others to </a:t>
            </a:r>
            <a:r>
              <a:rPr lang="en-GB" sz="2800" b="1" dirty="0">
                <a:solidFill>
                  <a:srgbClr val="67A04A"/>
                </a:solidFill>
              </a:rPr>
              <a:t>turn it into reality</a:t>
            </a:r>
          </a:p>
          <a:p>
            <a:pPr marL="0" indent="0">
              <a:buFont typeface="Arial" panose="020B0604020202020204" pitchFamily="34" charset="0"/>
              <a:buNone/>
              <a:defRPr/>
            </a:pPr>
            <a:endParaRPr lang="en-GB" sz="2800" dirty="0"/>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4"/>
          <p:cNvSpPr>
            <a:spLocks noGrp="1"/>
          </p:cNvSpPr>
          <p:nvPr>
            <p:ph type="sldNum" sz="quarter" idx="11"/>
          </p:nvPr>
        </p:nvSpPr>
        <p:spPr/>
        <p:txBody>
          <a:bodyPr/>
          <a:lstStyle/>
          <a:p>
            <a:pPr>
              <a:defRPr/>
            </a:pPr>
            <a:r>
              <a:rPr lang="en-GB"/>
              <a:t>Slide  </a:t>
            </a:r>
            <a:fld id="{214BB868-9B06-4BF9-8B2D-D931717E71FB}" type="slidenum">
              <a:rPr lang="en-GB" smtClean="0"/>
              <a:pPr>
                <a:defRPr/>
              </a:pPr>
              <a:t>13</a:t>
            </a:fld>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92125" y="620713"/>
            <a:ext cx="8229600" cy="762000"/>
          </a:xfrm>
        </p:spPr>
        <p:txBody>
          <a:bodyPr/>
          <a:lstStyle/>
          <a:p>
            <a:pPr eaLnBrk="1" hangingPunct="1"/>
            <a:r>
              <a:rPr lang="en-GB" altLang="en-US"/>
              <a:t>Next steps</a:t>
            </a:r>
          </a:p>
        </p:txBody>
      </p:sp>
      <p:sp>
        <p:nvSpPr>
          <p:cNvPr id="44035" name="Content Placeholder 7"/>
          <p:cNvSpPr>
            <a:spLocks noGrp="1"/>
          </p:cNvSpPr>
          <p:nvPr>
            <p:ph idx="1"/>
          </p:nvPr>
        </p:nvSpPr>
        <p:spPr>
          <a:xfrm>
            <a:off x="611188" y="1971675"/>
            <a:ext cx="8229600" cy="3978275"/>
          </a:xfrm>
        </p:spPr>
        <p:txBody>
          <a:bodyPr/>
          <a:lstStyle/>
          <a:p>
            <a:pPr eaLnBrk="1" hangingPunct="1"/>
            <a:r>
              <a:rPr lang="en-GB" altLang="en-US" b="1">
                <a:solidFill>
                  <a:srgbClr val="67A04A"/>
                </a:solidFill>
              </a:rPr>
              <a:t>Listening, learning &amp; collaboration</a:t>
            </a:r>
          </a:p>
          <a:p>
            <a:pPr eaLnBrk="1" hangingPunct="1"/>
            <a:r>
              <a:rPr lang="en-GB" altLang="en-US"/>
              <a:t>Inviting feedback from key stakeholders</a:t>
            </a:r>
          </a:p>
          <a:p>
            <a:pPr eaLnBrk="1" hangingPunct="1"/>
            <a:r>
              <a:rPr lang="en-GB" altLang="en-US"/>
              <a:t>Help turn a shared vision into a reality</a:t>
            </a:r>
          </a:p>
          <a:p>
            <a:pPr eaLnBrk="1" hangingPunct="1"/>
            <a:r>
              <a:rPr lang="en-GB" altLang="en-US"/>
              <a:t>Nationally, we will use the Forward View to influence upcoming Government and NHS policy</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440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7D0AC5CB-95F3-406C-A682-83C6D9A79B0B}" type="slidenum">
              <a:rPr lang="en-GB" altLang="en-US" sz="1400" smtClean="0">
                <a:solidFill>
                  <a:srgbClr val="744D94"/>
                </a:solidFill>
              </a:rPr>
              <a:pPr fontAlgn="base">
                <a:spcBef>
                  <a:spcPct val="0"/>
                </a:spcBef>
                <a:spcAft>
                  <a:spcPct val="0"/>
                </a:spcAft>
                <a:buFontTx/>
                <a:buNone/>
              </a:pPr>
              <a:t>14</a:t>
            </a:fld>
            <a:endParaRPr lang="en-GB" altLang="en-US" sz="1400">
              <a:solidFill>
                <a:srgbClr val="744D9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1"/>
          <p:cNvSpPr>
            <a:spLocks noGrp="1"/>
          </p:cNvSpPr>
          <p:nvPr>
            <p:ph type="title"/>
          </p:nvPr>
        </p:nvSpPr>
        <p:spPr>
          <a:xfrm>
            <a:off x="403225" y="382588"/>
            <a:ext cx="8229600" cy="762000"/>
          </a:xfrm>
        </p:spPr>
        <p:txBody>
          <a:bodyPr/>
          <a:lstStyle/>
          <a:p>
            <a:pPr eaLnBrk="1" hangingPunct="1"/>
            <a:r>
              <a:rPr lang="en-GB" altLang="en-US"/>
              <a:t>Get involved</a:t>
            </a:r>
          </a:p>
        </p:txBody>
      </p:sp>
      <p:sp>
        <p:nvSpPr>
          <p:cNvPr id="3" name="Content Placeholder 2"/>
          <p:cNvSpPr>
            <a:spLocks noGrp="1"/>
          </p:cNvSpPr>
          <p:nvPr>
            <p:ph idx="1"/>
          </p:nvPr>
        </p:nvSpPr>
        <p:spPr>
          <a:xfrm>
            <a:off x="439738" y="2420938"/>
            <a:ext cx="8158162" cy="4886325"/>
          </a:xfrm>
        </p:spPr>
        <p:txBody>
          <a:bodyPr rtlCol="0">
            <a:normAutofit/>
          </a:bodyPr>
          <a:lstStyle/>
          <a:p>
            <a:pPr marL="0" indent="0" eaLnBrk="1" fontAlgn="auto" hangingPunct="1">
              <a:spcBef>
                <a:spcPts val="0"/>
              </a:spcBef>
              <a:spcAft>
                <a:spcPts val="1000"/>
              </a:spcAft>
              <a:buFont typeface="Arial" panose="020B0604020202020204" pitchFamily="34" charset="0"/>
              <a:buNone/>
              <a:defRPr/>
            </a:pPr>
            <a:r>
              <a:rPr lang="en-GB" sz="2800" dirty="0">
                <a:solidFill>
                  <a:srgbClr val="744D94"/>
                </a:solidFill>
              </a:rPr>
              <a:t>Get in touch and give us your feedback</a:t>
            </a:r>
          </a:p>
          <a:p>
            <a:pPr lvl="1" eaLnBrk="1" fontAlgn="auto" hangingPunct="1">
              <a:spcBef>
                <a:spcPts val="0"/>
              </a:spcBef>
              <a:spcAft>
                <a:spcPts val="1000"/>
              </a:spcAft>
              <a:defRPr/>
            </a:pPr>
            <a:r>
              <a:rPr lang="en-GB" sz="2000" b="1" dirty="0"/>
              <a:t>Make suggestions </a:t>
            </a:r>
            <a:r>
              <a:rPr lang="en-GB" sz="2000" dirty="0">
                <a:solidFill>
                  <a:schemeClr val="tx1">
                    <a:lumMod val="65000"/>
                    <a:lumOff val="35000"/>
                  </a:schemeClr>
                </a:solidFill>
              </a:rPr>
              <a:t>on what steps need to be taken to help ensure this vision becomes a reality </a:t>
            </a:r>
          </a:p>
          <a:p>
            <a:pPr lvl="1" eaLnBrk="1" fontAlgn="auto" hangingPunct="1">
              <a:spcBef>
                <a:spcPts val="0"/>
              </a:spcBef>
              <a:spcAft>
                <a:spcPts val="1000"/>
              </a:spcAft>
              <a:defRPr/>
            </a:pPr>
            <a:r>
              <a:rPr lang="en-GB" sz="2000" b="1" dirty="0"/>
              <a:t>Share stories </a:t>
            </a:r>
            <a:r>
              <a:rPr lang="en-GB" sz="2000" dirty="0">
                <a:solidFill>
                  <a:schemeClr val="tx1">
                    <a:lumMod val="65000"/>
                    <a:lumOff val="35000"/>
                  </a:schemeClr>
                </a:solidFill>
              </a:rPr>
              <a:t>that illustrate how teams are already leading the way in improving outcomes as part of integrated local health systems </a:t>
            </a:r>
          </a:p>
          <a:p>
            <a:pPr lvl="1" eaLnBrk="1" fontAlgn="auto" hangingPunct="1">
              <a:spcBef>
                <a:spcPts val="0"/>
              </a:spcBef>
              <a:spcAft>
                <a:spcPts val="1000"/>
              </a:spcAft>
              <a:defRPr/>
            </a:pPr>
            <a:r>
              <a:rPr lang="en-GB" sz="2000" b="1" dirty="0"/>
              <a:t>Discuss </a:t>
            </a:r>
            <a:r>
              <a:rPr lang="en-GB" sz="2000" dirty="0">
                <a:solidFill>
                  <a:schemeClr val="tx1">
                    <a:lumMod val="65000"/>
                    <a:lumOff val="35000"/>
                  </a:schemeClr>
                </a:solidFill>
              </a:rPr>
              <a:t>the Community Pharmacy Forward View in more detail </a:t>
            </a:r>
            <a:endParaRPr lang="en-GB" sz="3600" dirty="0">
              <a:solidFill>
                <a:schemeClr val="tx1">
                  <a:lumMod val="65000"/>
                  <a:lumOff val="35000"/>
                </a:schemeClr>
              </a:solidFill>
            </a:endParaRP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460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5AF7D7D7-FC62-4A25-AAA1-67CE176FD450}" type="slidenum">
              <a:rPr lang="en-GB" altLang="en-US" sz="1400" smtClean="0">
                <a:solidFill>
                  <a:srgbClr val="744D94"/>
                </a:solidFill>
              </a:rPr>
              <a:pPr fontAlgn="base">
                <a:spcBef>
                  <a:spcPct val="0"/>
                </a:spcBef>
                <a:spcAft>
                  <a:spcPct val="0"/>
                </a:spcAft>
                <a:buFontTx/>
                <a:buNone/>
              </a:pPr>
              <a:t>15</a:t>
            </a:fld>
            <a:endParaRPr lang="en-GB" altLang="en-US" sz="1400">
              <a:solidFill>
                <a:srgbClr val="744D94"/>
              </a:solidFill>
            </a:endParaRPr>
          </a:p>
        </p:txBody>
      </p:sp>
      <p:sp>
        <p:nvSpPr>
          <p:cNvPr id="46086" name="TextBox 5"/>
          <p:cNvSpPr txBox="1">
            <a:spLocks noChangeArrowheads="1"/>
          </p:cNvSpPr>
          <p:nvPr/>
        </p:nvSpPr>
        <p:spPr bwMode="auto">
          <a:xfrm>
            <a:off x="2373313" y="5000625"/>
            <a:ext cx="4433887"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b="1">
                <a:solidFill>
                  <a:srgbClr val="744D94"/>
                </a:solidFill>
              </a:rPr>
              <a:t>contact@cpfv.info</a:t>
            </a:r>
          </a:p>
        </p:txBody>
      </p:sp>
      <p:sp>
        <p:nvSpPr>
          <p:cNvPr id="10" name="TextBox 9"/>
          <p:cNvSpPr txBox="1"/>
          <p:nvPr/>
        </p:nvSpPr>
        <p:spPr>
          <a:xfrm>
            <a:off x="431800" y="1238250"/>
            <a:ext cx="8316913" cy="1016000"/>
          </a:xfrm>
          <a:prstGeom prst="rect">
            <a:avLst/>
          </a:prstGeom>
          <a:noFill/>
        </p:spPr>
        <p:txBody>
          <a:bodyPr>
            <a:spAutoFit/>
          </a:bodyPr>
          <a:lstStyle/>
          <a:p>
            <a:pPr eaLnBrk="1" fontAlgn="auto" hangingPunct="1">
              <a:spcBef>
                <a:spcPts val="0"/>
              </a:spcBef>
              <a:spcAft>
                <a:spcPts val="0"/>
              </a:spcAft>
              <a:defRPr/>
            </a:pPr>
            <a:r>
              <a:rPr lang="en-GB" sz="2000" dirty="0">
                <a:solidFill>
                  <a:schemeClr val="tx1">
                    <a:lumMod val="65000"/>
                    <a:lumOff val="35000"/>
                  </a:schemeClr>
                </a:solidFill>
                <a:latin typeface="+mn-lt"/>
              </a:rPr>
              <a:t>This is our starter-for-ten – now we want                                                                  to work with colleagues to turn this shared                                                             vision into a reality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s://www.seeklogo.net/wp-content/uploads/2014/12/twitter-logo-vector-download.jpg"/>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51608" y="137393"/>
            <a:ext cx="1646221" cy="1646221"/>
          </a:xfrm>
          <a:prstGeom prst="rect">
            <a:avLst/>
          </a:prstGeom>
          <a:noFill/>
          <a:extLst>
            <a:ext uri="{909E8E84-426E-40DD-AFC4-6F175D3DCCD1}">
              <a14:hiddenFill xmlns:a14="http://schemas.microsoft.com/office/drawing/2010/main">
                <a:solidFill>
                  <a:srgbClr val="FFFFFF"/>
                </a:solidFill>
              </a14:hiddenFill>
            </a:ext>
          </a:extLst>
        </p:spPr>
      </p:pic>
      <p:sp>
        <p:nvSpPr>
          <p:cNvPr id="48131" name="Title 1"/>
          <p:cNvSpPr>
            <a:spLocks noGrp="1"/>
          </p:cNvSpPr>
          <p:nvPr>
            <p:ph type="title"/>
          </p:nvPr>
        </p:nvSpPr>
        <p:spPr>
          <a:xfrm>
            <a:off x="395288" y="223838"/>
            <a:ext cx="8229600" cy="1143000"/>
          </a:xfrm>
        </p:spPr>
        <p:txBody>
          <a:bodyPr/>
          <a:lstStyle/>
          <a:p>
            <a:r>
              <a:rPr lang="en-GB" altLang="en-US"/>
              <a:t>Initial reactions</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4"/>
          <p:cNvSpPr>
            <a:spLocks noGrp="1"/>
          </p:cNvSpPr>
          <p:nvPr>
            <p:ph type="sldNum" sz="quarter" idx="11"/>
          </p:nvPr>
        </p:nvSpPr>
        <p:spPr/>
        <p:txBody>
          <a:bodyPr/>
          <a:lstStyle/>
          <a:p>
            <a:pPr>
              <a:defRPr/>
            </a:pPr>
            <a:r>
              <a:rPr lang="en-GB"/>
              <a:t>Slide  </a:t>
            </a:r>
            <a:fld id="{682525D4-4D11-4EE4-A7D7-B5D3394F9C9B}" type="slidenum">
              <a:rPr lang="en-GB" smtClean="0"/>
              <a:pPr>
                <a:defRPr/>
              </a:pPr>
              <a:t>16</a:t>
            </a:fld>
            <a:endParaRPr lang="en-GB" dirty="0"/>
          </a:p>
        </p:txBody>
      </p:sp>
      <p:sp>
        <p:nvSpPr>
          <p:cNvPr id="8" name="Rectangle 7"/>
          <p:cNvSpPr/>
          <p:nvPr/>
        </p:nvSpPr>
        <p:spPr>
          <a:xfrm>
            <a:off x="795338" y="4733925"/>
            <a:ext cx="3848100" cy="922338"/>
          </a:xfrm>
          <a:prstGeom prst="rect">
            <a:avLst/>
          </a:prstGeom>
        </p:spPr>
        <p:txBody>
          <a:bodyPr>
            <a:spAutoFit/>
          </a:bodyPr>
          <a:lstStyle/>
          <a:p>
            <a:pPr>
              <a:defRPr/>
            </a:pPr>
            <a:r>
              <a:rPr lang="en-GB" dirty="0">
                <a:solidFill>
                  <a:srgbClr val="1D9DD9"/>
                </a:solidFill>
              </a:rPr>
              <a:t>“Now I have a ‘forward vision’ that feels achievable, realistic and timely”</a:t>
            </a:r>
          </a:p>
          <a:p>
            <a:pPr>
              <a:defRPr/>
            </a:pPr>
            <a:r>
              <a:rPr lang="en-GB" dirty="0">
                <a:solidFill>
                  <a:schemeClr val="tx1">
                    <a:lumMod val="65000"/>
                    <a:lumOff val="35000"/>
                  </a:schemeClr>
                </a:solidFill>
              </a:rPr>
              <a:t>- </a:t>
            </a:r>
            <a:r>
              <a:rPr lang="en-GB" dirty="0" err="1">
                <a:solidFill>
                  <a:schemeClr val="tx1">
                    <a:lumMod val="65000"/>
                    <a:lumOff val="35000"/>
                  </a:schemeClr>
                </a:solidFill>
              </a:rPr>
              <a:t>Xrayser</a:t>
            </a:r>
            <a:r>
              <a:rPr lang="en-GB" dirty="0">
                <a:solidFill>
                  <a:schemeClr val="tx1">
                    <a:lumMod val="65000"/>
                    <a:lumOff val="35000"/>
                  </a:schemeClr>
                </a:solidFill>
              </a:rPr>
              <a:t>, C+D opinion piece</a:t>
            </a:r>
          </a:p>
        </p:txBody>
      </p:sp>
      <p:sp>
        <p:nvSpPr>
          <p:cNvPr id="10" name="Content Placeholder 7"/>
          <p:cNvSpPr>
            <a:spLocks noGrp="1"/>
          </p:cNvSpPr>
          <p:nvPr>
            <p:ph idx="1"/>
          </p:nvPr>
        </p:nvSpPr>
        <p:spPr>
          <a:xfrm>
            <a:off x="392113" y="1262063"/>
            <a:ext cx="8651875" cy="3302000"/>
          </a:xfrm>
        </p:spPr>
        <p:txBody>
          <a:bodyPr/>
          <a:lstStyle/>
          <a:p>
            <a:pPr eaLnBrk="1" hangingPunct="1">
              <a:defRPr/>
            </a:pPr>
            <a:r>
              <a:rPr lang="en-GB" altLang="en-US" dirty="0">
                <a:solidFill>
                  <a:schemeClr val="tx1">
                    <a:lumMod val="65000"/>
                    <a:lumOff val="35000"/>
                  </a:schemeClr>
                </a:solidFill>
              </a:rPr>
              <a:t>Generally </a:t>
            </a:r>
            <a:r>
              <a:rPr lang="en-GB" altLang="en-US" b="1" dirty="0">
                <a:solidFill>
                  <a:srgbClr val="67A04A"/>
                </a:solidFill>
              </a:rPr>
              <a:t>positive feedback </a:t>
            </a:r>
            <a:r>
              <a:rPr lang="en-GB" altLang="en-US" dirty="0">
                <a:solidFill>
                  <a:schemeClr val="tx1">
                    <a:lumMod val="65000"/>
                    <a:lumOff val="35000"/>
                  </a:schemeClr>
                </a:solidFill>
              </a:rPr>
              <a:t>received</a:t>
            </a:r>
          </a:p>
          <a:p>
            <a:pPr eaLnBrk="1" hangingPunct="1">
              <a:defRPr/>
            </a:pPr>
            <a:r>
              <a:rPr lang="en-GB" altLang="en-US" dirty="0">
                <a:solidFill>
                  <a:schemeClr val="tx1">
                    <a:lumMod val="65000"/>
                    <a:lumOff val="35000"/>
                  </a:schemeClr>
                </a:solidFill>
              </a:rPr>
              <a:t>Many Local Pharmaceutical Committees now including on upcoming meeting agendas to discuss and guide local planning </a:t>
            </a:r>
          </a:p>
          <a:p>
            <a:pPr eaLnBrk="1" hangingPunct="1">
              <a:defRPr/>
            </a:pPr>
            <a:r>
              <a:rPr lang="en-GB" altLang="en-US" dirty="0">
                <a:solidFill>
                  <a:schemeClr val="tx1">
                    <a:lumMod val="65000"/>
                    <a:lumOff val="35000"/>
                  </a:schemeClr>
                </a:solidFill>
              </a:rPr>
              <a:t>Described by pharmacy Minister, David </a:t>
            </a:r>
            <a:r>
              <a:rPr lang="en-GB" altLang="en-US" dirty="0" err="1">
                <a:solidFill>
                  <a:schemeClr val="tx1">
                    <a:lumMod val="65000"/>
                    <a:lumOff val="35000"/>
                  </a:schemeClr>
                </a:solidFill>
              </a:rPr>
              <a:t>Mowat</a:t>
            </a:r>
            <a:r>
              <a:rPr lang="en-GB" altLang="en-US" dirty="0">
                <a:solidFill>
                  <a:schemeClr val="tx1">
                    <a:lumMod val="65000"/>
                    <a:lumOff val="35000"/>
                  </a:schemeClr>
                </a:solidFill>
              </a:rPr>
              <a:t> as </a:t>
            </a:r>
            <a:r>
              <a:rPr lang="en-GB" altLang="en-US">
                <a:solidFill>
                  <a:schemeClr val="tx1">
                    <a:lumMod val="65000"/>
                    <a:lumOff val="35000"/>
                  </a:schemeClr>
                </a:solidFill>
              </a:rPr>
              <a:t>“spot on”</a:t>
            </a:r>
            <a:endParaRPr lang="en-GB" altLang="en-US" dirty="0">
              <a:solidFill>
                <a:schemeClr val="tx1">
                  <a:lumMod val="65000"/>
                  <a:lumOff val="35000"/>
                </a:schemeClr>
              </a:solidFill>
            </a:endParaRPr>
          </a:p>
        </p:txBody>
      </p:sp>
      <p:sp>
        <p:nvSpPr>
          <p:cNvPr id="11" name="Rectangle 10"/>
          <p:cNvSpPr/>
          <p:nvPr/>
        </p:nvSpPr>
        <p:spPr>
          <a:xfrm>
            <a:off x="4730750" y="4652963"/>
            <a:ext cx="4194175" cy="1200150"/>
          </a:xfrm>
          <a:prstGeom prst="rect">
            <a:avLst/>
          </a:prstGeom>
        </p:spPr>
        <p:txBody>
          <a:bodyPr>
            <a:spAutoFit/>
          </a:bodyPr>
          <a:lstStyle/>
          <a:p>
            <a:pPr>
              <a:defRPr/>
            </a:pPr>
            <a:r>
              <a:rPr lang="en-GB" dirty="0">
                <a:solidFill>
                  <a:srgbClr val="1D9DD9"/>
                </a:solidFill>
              </a:rPr>
              <a:t>“Important work here on the need to secure a bright future for our vital community pharmacy sector”</a:t>
            </a:r>
          </a:p>
          <a:p>
            <a:pPr>
              <a:defRPr/>
            </a:pPr>
            <a:r>
              <a:rPr lang="en-GB" dirty="0">
                <a:solidFill>
                  <a:schemeClr val="tx1">
                    <a:lumMod val="65000"/>
                    <a:lumOff val="35000"/>
                  </a:schemeClr>
                </a:solidFill>
              </a:rPr>
              <a:t>- Michael </a:t>
            </a:r>
            <a:r>
              <a:rPr lang="en-GB" dirty="0" err="1">
                <a:solidFill>
                  <a:schemeClr val="tx1">
                    <a:lumMod val="65000"/>
                    <a:lumOff val="35000"/>
                  </a:schemeClr>
                </a:solidFill>
              </a:rPr>
              <a:t>Dugher</a:t>
            </a:r>
            <a:r>
              <a:rPr lang="en-GB" dirty="0">
                <a:solidFill>
                  <a:schemeClr val="tx1">
                    <a:lumMod val="65000"/>
                    <a:lumOff val="35000"/>
                  </a:schemeClr>
                </a:solidFill>
              </a:rPr>
              <a:t> MP, Twitter</a:t>
            </a:r>
          </a:p>
        </p:txBody>
      </p:sp>
      <p:pic>
        <p:nvPicPr>
          <p:cNvPr id="48137" name="Picture 2" descr="https://www.seeklogo.net/wp-content/uploads/2014/12/twitter-logo-vector-download.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88200" y="26670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1"/>
          <p:cNvSpPr>
            <a:spLocks noGrp="1"/>
          </p:cNvSpPr>
          <p:nvPr>
            <p:ph type="title"/>
          </p:nvPr>
        </p:nvSpPr>
        <p:spPr>
          <a:xfrm>
            <a:off x="406400" y="366713"/>
            <a:ext cx="8229600" cy="762000"/>
          </a:xfrm>
        </p:spPr>
        <p:txBody>
          <a:bodyPr/>
          <a:lstStyle/>
          <a:p>
            <a:pPr eaLnBrk="1" hangingPunct="1"/>
            <a:r>
              <a:rPr lang="en-GB" altLang="en-US"/>
              <a:t>Thank you</a:t>
            </a:r>
          </a:p>
        </p:txBody>
      </p:sp>
      <p:sp>
        <p:nvSpPr>
          <p:cNvPr id="51203" name="Content Placeholder 2"/>
          <p:cNvSpPr>
            <a:spLocks noGrp="1"/>
          </p:cNvSpPr>
          <p:nvPr>
            <p:ph idx="1"/>
          </p:nvPr>
        </p:nvSpPr>
        <p:spPr>
          <a:xfrm>
            <a:off x="406400" y="1330325"/>
            <a:ext cx="8229600" cy="4886325"/>
          </a:xfrm>
        </p:spPr>
        <p:txBody>
          <a:bodyPr/>
          <a:lstStyle/>
          <a:p>
            <a:pPr marL="0" indent="0" eaLnBrk="1" hangingPunct="1">
              <a:spcBef>
                <a:spcPct val="0"/>
              </a:spcBef>
              <a:buFont typeface="Arial" panose="020B0604020202020204" pitchFamily="34" charset="0"/>
              <a:buNone/>
            </a:pPr>
            <a:r>
              <a:rPr lang="en-GB" altLang="en-US" sz="2400"/>
              <a:t>Read the Forward View or its executive </a:t>
            </a:r>
          </a:p>
          <a:p>
            <a:pPr marL="0" indent="0" eaLnBrk="1" hangingPunct="1">
              <a:spcBef>
                <a:spcPct val="0"/>
              </a:spcBef>
              <a:buFont typeface="Arial" panose="020B0604020202020204" pitchFamily="34" charset="0"/>
              <a:buNone/>
            </a:pPr>
            <a:r>
              <a:rPr lang="en-GB" altLang="en-US" sz="2400"/>
              <a:t>summary in full at</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12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F92B487A-14E8-4E3E-9BE4-F9D1FE60248E}" type="slidenum">
              <a:rPr lang="en-GB" altLang="en-US" sz="1400" smtClean="0">
                <a:solidFill>
                  <a:srgbClr val="744D94"/>
                </a:solidFill>
              </a:rPr>
              <a:pPr fontAlgn="base">
                <a:spcBef>
                  <a:spcPct val="0"/>
                </a:spcBef>
                <a:spcAft>
                  <a:spcPct val="0"/>
                </a:spcAft>
                <a:buFontTx/>
                <a:buNone/>
              </a:pPr>
              <a:t>17</a:t>
            </a:fld>
            <a:endParaRPr lang="en-GB" altLang="en-US" sz="1400">
              <a:solidFill>
                <a:srgbClr val="744D94"/>
              </a:solidFill>
            </a:endParaRPr>
          </a:p>
        </p:txBody>
      </p:sp>
      <p:sp>
        <p:nvSpPr>
          <p:cNvPr id="51206" name="TextBox 5"/>
          <p:cNvSpPr txBox="1">
            <a:spLocks noChangeArrowheads="1"/>
          </p:cNvSpPr>
          <p:nvPr/>
        </p:nvSpPr>
        <p:spPr bwMode="auto">
          <a:xfrm>
            <a:off x="1254125" y="2649538"/>
            <a:ext cx="73818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1200"/>
              </a:spcAft>
              <a:buFont typeface="Arial" panose="020B0604020202020204" pitchFamily="34" charset="0"/>
              <a:buNone/>
            </a:pPr>
            <a:r>
              <a:rPr lang="en-GB" altLang="en-US" sz="4000" b="1">
                <a:solidFill>
                  <a:srgbClr val="1D9DD9"/>
                </a:solidFill>
              </a:rPr>
              <a:t>psnc.org.uk/forwardview</a:t>
            </a:r>
          </a:p>
          <a:p>
            <a:pPr eaLnBrk="1" hangingPunct="1">
              <a:spcBef>
                <a:spcPct val="0"/>
              </a:spcBef>
              <a:spcAft>
                <a:spcPts val="1200"/>
              </a:spcAft>
              <a:buFont typeface="Arial" panose="020B0604020202020204" pitchFamily="34" charset="0"/>
              <a:buNone/>
            </a:pPr>
            <a:r>
              <a:rPr lang="en-GB" altLang="en-US" sz="4000" b="1">
                <a:solidFill>
                  <a:srgbClr val="1D9DD9"/>
                </a:solidFill>
              </a:rPr>
              <a:t>pharmacyvoice.com/forwardview</a:t>
            </a:r>
          </a:p>
          <a:p>
            <a:pPr eaLnBrk="1" hangingPunct="1">
              <a:spcBef>
                <a:spcPct val="0"/>
              </a:spcBef>
              <a:spcAft>
                <a:spcPts val="1200"/>
              </a:spcAft>
              <a:buFontTx/>
              <a:buNone/>
            </a:pPr>
            <a:endParaRPr lang="en-GB" altLang="en-US" sz="4000" b="1">
              <a:solidFill>
                <a:srgbClr val="1D9DD9"/>
              </a:solidFill>
            </a:endParaRPr>
          </a:p>
        </p:txBody>
      </p:sp>
      <p:pic>
        <p:nvPicPr>
          <p:cNvPr id="51207" name="Picture 10" descr="Image result for curso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74465">
            <a:off x="822325" y="3562350"/>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8" name="Picture 10" descr="Image result for curso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74465">
            <a:off x="854869" y="2797969"/>
            <a:ext cx="423863"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5"/>
          <p:cNvSpPr>
            <a:spLocks noGrp="1"/>
          </p:cNvSpPr>
          <p:nvPr>
            <p:ph type="title"/>
          </p:nvPr>
        </p:nvSpPr>
        <p:spPr>
          <a:xfrm>
            <a:off x="492125" y="692150"/>
            <a:ext cx="8229600" cy="762000"/>
          </a:xfrm>
        </p:spPr>
        <p:txBody>
          <a:bodyPr/>
          <a:lstStyle/>
          <a:p>
            <a:pPr eaLnBrk="1" hangingPunct="1"/>
            <a:r>
              <a:rPr lang="en-GB" altLang="en-US"/>
              <a:t>Context</a:t>
            </a:r>
          </a:p>
        </p:txBody>
      </p:sp>
      <p:sp>
        <p:nvSpPr>
          <p:cNvPr id="7" name="Content Placeholder 6"/>
          <p:cNvSpPr>
            <a:spLocks noGrp="1"/>
          </p:cNvSpPr>
          <p:nvPr>
            <p:ph idx="1"/>
          </p:nvPr>
        </p:nvSpPr>
        <p:spPr>
          <a:xfrm>
            <a:off x="684213" y="1716088"/>
            <a:ext cx="8229600" cy="4886325"/>
          </a:xfrm>
        </p:spPr>
        <p:txBody>
          <a:bodyPr rtlCol="0">
            <a:normAutofit/>
          </a:bodyPr>
          <a:lstStyle/>
          <a:p>
            <a:pPr eaLnBrk="1" fontAlgn="auto" hangingPunct="1">
              <a:spcAft>
                <a:spcPts val="0"/>
              </a:spcAft>
              <a:defRPr/>
            </a:pPr>
            <a:r>
              <a:rPr lang="en-GB" dirty="0">
                <a:solidFill>
                  <a:schemeClr val="tx1">
                    <a:lumMod val="65000"/>
                    <a:lumOff val="35000"/>
                  </a:schemeClr>
                </a:solidFill>
              </a:rPr>
              <a:t>Health and care system facing major challenges and significant change</a:t>
            </a:r>
          </a:p>
          <a:p>
            <a:pPr lvl="1" eaLnBrk="1" fontAlgn="auto" hangingPunct="1">
              <a:spcAft>
                <a:spcPts val="0"/>
              </a:spcAft>
              <a:defRPr/>
            </a:pPr>
            <a:r>
              <a:rPr lang="en-GB" dirty="0"/>
              <a:t>People living longer</a:t>
            </a:r>
          </a:p>
          <a:p>
            <a:pPr lvl="1" eaLnBrk="1" fontAlgn="auto" hangingPunct="1">
              <a:spcAft>
                <a:spcPts val="0"/>
              </a:spcAft>
              <a:defRPr/>
            </a:pPr>
            <a:r>
              <a:rPr lang="en-GB" dirty="0"/>
              <a:t>Science and technology </a:t>
            </a:r>
          </a:p>
          <a:p>
            <a:pPr lvl="1" eaLnBrk="1" fontAlgn="auto" hangingPunct="1">
              <a:spcAft>
                <a:spcPts val="0"/>
              </a:spcAft>
              <a:defRPr/>
            </a:pPr>
            <a:r>
              <a:rPr lang="en-GB" dirty="0"/>
              <a:t>Health spending</a:t>
            </a:r>
          </a:p>
          <a:p>
            <a:pPr eaLnBrk="1" fontAlgn="auto" hangingPunct="1">
              <a:spcAft>
                <a:spcPts val="0"/>
              </a:spcAft>
              <a:defRPr/>
            </a:pPr>
            <a:r>
              <a:rPr lang="en-GB" dirty="0">
                <a:solidFill>
                  <a:schemeClr val="tx1">
                    <a:lumMod val="65000"/>
                    <a:lumOff val="35000"/>
                  </a:schemeClr>
                </a:solidFill>
              </a:rPr>
              <a:t>Community pharmacy’s potential</a:t>
            </a:r>
          </a:p>
          <a:p>
            <a:pPr eaLnBrk="1" fontAlgn="auto" hangingPunct="1">
              <a:spcAft>
                <a:spcPts val="0"/>
              </a:spcAft>
              <a:defRPr/>
            </a:pPr>
            <a:r>
              <a:rPr lang="en-GB" dirty="0">
                <a:solidFill>
                  <a:schemeClr val="tx1">
                    <a:lumMod val="65000"/>
                    <a:lumOff val="35000"/>
                  </a:schemeClr>
                </a:solidFill>
              </a:rPr>
              <a:t>Maximising efficiency across the wider NHS</a:t>
            </a:r>
          </a:p>
          <a:p>
            <a:pPr marL="0" indent="0" eaLnBrk="1" fontAlgn="auto" hangingPunct="1">
              <a:spcAft>
                <a:spcPts val="0"/>
              </a:spcAft>
              <a:buFont typeface="Arial" panose="020B0604020202020204" pitchFamily="34" charset="0"/>
              <a:buNone/>
              <a:defRPr/>
            </a:pPr>
            <a:endParaRPr lang="en-GB" dirty="0">
              <a:solidFill>
                <a:schemeClr val="tx1">
                  <a:lumMod val="65000"/>
                  <a:lumOff val="35000"/>
                </a:schemeClr>
              </a:solidFill>
            </a:endParaRPr>
          </a:p>
          <a:p>
            <a:pPr eaLnBrk="1" fontAlgn="auto" hangingPunct="1">
              <a:spcAft>
                <a:spcPts val="0"/>
              </a:spcAft>
              <a:defRPr/>
            </a:pPr>
            <a:endParaRPr lang="en-GB" dirty="0">
              <a:solidFill>
                <a:schemeClr val="tx1">
                  <a:lumMod val="65000"/>
                  <a:lumOff val="35000"/>
                </a:schemeClr>
              </a:solidFill>
            </a:endParaRPr>
          </a:p>
          <a:p>
            <a:pPr eaLnBrk="1" fontAlgn="auto" hangingPunct="1">
              <a:spcAft>
                <a:spcPts val="0"/>
              </a:spcAft>
              <a:defRPr/>
            </a:pPr>
            <a:endParaRPr lang="en-GB" dirty="0">
              <a:solidFill>
                <a:schemeClr val="tx1">
                  <a:lumMod val="65000"/>
                  <a:lumOff val="35000"/>
                </a:schemeClr>
              </a:solidFill>
            </a:endParaRP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174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DA3C6D16-30E9-4D8E-AF7E-7D79E85861EA}" type="slidenum">
              <a:rPr lang="en-GB" altLang="en-US" sz="1400" smtClean="0">
                <a:solidFill>
                  <a:srgbClr val="744D94"/>
                </a:solidFill>
              </a:rPr>
              <a:pPr fontAlgn="base">
                <a:spcBef>
                  <a:spcPct val="0"/>
                </a:spcBef>
                <a:spcAft>
                  <a:spcPct val="0"/>
                </a:spcAft>
                <a:buFontTx/>
                <a:buNone/>
              </a:pPr>
              <a:t>2</a:t>
            </a:fld>
            <a:endParaRPr lang="en-GB" altLang="en-US" sz="1400">
              <a:solidFill>
                <a:srgbClr val="744D9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71475" y="288925"/>
            <a:ext cx="8507413" cy="982663"/>
          </a:xfrm>
        </p:spPr>
        <p:txBody>
          <a:bodyPr/>
          <a:lstStyle/>
          <a:p>
            <a:r>
              <a:rPr lang="en-GB" altLang="en-US" sz="3600"/>
              <a:t>United approach building on existing work </a:t>
            </a:r>
          </a:p>
        </p:txBody>
      </p:sp>
      <p:sp>
        <p:nvSpPr>
          <p:cNvPr id="3" name="Content Placeholder 2"/>
          <p:cNvSpPr>
            <a:spLocks noGrp="1"/>
          </p:cNvSpPr>
          <p:nvPr>
            <p:ph idx="1"/>
          </p:nvPr>
        </p:nvSpPr>
        <p:spPr>
          <a:xfrm>
            <a:off x="482600" y="1198563"/>
            <a:ext cx="8229600" cy="4525962"/>
          </a:xfrm>
        </p:spPr>
        <p:txBody>
          <a:bodyPr/>
          <a:lstStyle/>
          <a:p>
            <a:pPr>
              <a:defRPr/>
            </a:pPr>
            <a:r>
              <a:rPr lang="en-GB" dirty="0"/>
              <a:t>Ongoing development of a long-term, sector and profession-led strategy</a:t>
            </a:r>
          </a:p>
          <a:p>
            <a:pPr marL="0" indent="0">
              <a:buFont typeface="Arial" panose="020B0604020202020204" pitchFamily="34" charset="0"/>
              <a:buNone/>
              <a:defRPr/>
            </a:pPr>
            <a:endParaRPr lang="en-GB" dirty="0"/>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4"/>
          <p:cNvSpPr>
            <a:spLocks noGrp="1"/>
          </p:cNvSpPr>
          <p:nvPr>
            <p:ph type="sldNum" sz="quarter" idx="11"/>
          </p:nvPr>
        </p:nvSpPr>
        <p:spPr/>
        <p:txBody>
          <a:bodyPr/>
          <a:lstStyle/>
          <a:p>
            <a:pPr>
              <a:defRPr/>
            </a:pPr>
            <a:r>
              <a:rPr lang="en-GB"/>
              <a:t>Slide  </a:t>
            </a:r>
            <a:fld id="{83C9F318-C521-496B-8939-EB665AB2DF9A}" type="slidenum">
              <a:rPr lang="en-GB" smtClean="0"/>
              <a:pPr>
                <a:defRPr/>
              </a:pPr>
              <a:t>3</a:t>
            </a:fld>
            <a:endParaRPr lang="en-GB" dirty="0"/>
          </a:p>
        </p:txBody>
      </p:sp>
      <p:pic>
        <p:nvPicPr>
          <p:cNvPr id="2" name="Picture 1"/>
          <p:cNvPicPr>
            <a:picLocks noChangeAspect="1"/>
          </p:cNvPicPr>
          <p:nvPr/>
        </p:nvPicPr>
        <p:blipFill>
          <a:blip r:embed="rId3"/>
          <a:stretch>
            <a:fillRect/>
          </a:stretch>
        </p:blipFill>
        <p:spPr>
          <a:xfrm>
            <a:off x="2622550" y="2398713"/>
            <a:ext cx="2206625" cy="3140075"/>
          </a:xfrm>
          <a:prstGeom prst="rect">
            <a:avLst/>
          </a:prstGeom>
          <a:noFill/>
          <a:ln>
            <a:solidFill>
              <a:schemeClr val="bg1">
                <a:lumMod val="75000"/>
              </a:schemeClr>
            </a:solidFill>
          </a:ln>
        </p:spPr>
      </p:pic>
      <p:pic>
        <p:nvPicPr>
          <p:cNvPr id="19463" name="Picture 5"/>
          <p:cNvPicPr>
            <a:picLocks noChangeAspect="1"/>
          </p:cNvPicPr>
          <p:nvPr/>
        </p:nvPicPr>
        <p:blipFill>
          <a:blip r:embed="rId4"/>
          <a:stretch>
            <a:fillRect/>
          </a:stretch>
        </p:blipFill>
        <p:spPr bwMode="auto">
          <a:xfrm>
            <a:off x="4652963" y="2398713"/>
            <a:ext cx="2208212" cy="3116262"/>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21512"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359330">
            <a:off x="6715125" y="2501900"/>
            <a:ext cx="2143125"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311097">
            <a:off x="482600" y="2484438"/>
            <a:ext cx="2190750" cy="315277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01638" y="476250"/>
            <a:ext cx="8229600" cy="762000"/>
          </a:xfrm>
        </p:spPr>
        <p:txBody>
          <a:bodyPr/>
          <a:lstStyle/>
          <a:p>
            <a:pPr eaLnBrk="1" hangingPunct="1"/>
            <a:r>
              <a:rPr lang="en-GB" altLang="en-US"/>
              <a:t>Thinking things through</a:t>
            </a:r>
          </a:p>
        </p:txBody>
      </p:sp>
      <p:sp>
        <p:nvSpPr>
          <p:cNvPr id="3" name="Content Placeholder 2"/>
          <p:cNvSpPr>
            <a:spLocks noGrp="1"/>
          </p:cNvSpPr>
          <p:nvPr>
            <p:ph idx="1"/>
          </p:nvPr>
        </p:nvSpPr>
        <p:spPr>
          <a:xfrm>
            <a:off x="395288" y="1350963"/>
            <a:ext cx="8401050" cy="4886325"/>
          </a:xfrm>
        </p:spPr>
        <p:txBody>
          <a:bodyPr rtlCol="0">
            <a:normAutofit/>
          </a:bodyPr>
          <a:lstStyle/>
          <a:p>
            <a:pPr eaLnBrk="1" fontAlgn="auto" hangingPunct="1">
              <a:spcAft>
                <a:spcPts val="0"/>
              </a:spcAft>
              <a:defRPr/>
            </a:pPr>
            <a:r>
              <a:rPr lang="en-GB" dirty="0">
                <a:solidFill>
                  <a:schemeClr val="tx1">
                    <a:lumMod val="65000"/>
                    <a:lumOff val="35000"/>
                  </a:schemeClr>
                </a:solidFill>
              </a:rPr>
              <a:t>Joint workshop in April</a:t>
            </a:r>
          </a:p>
          <a:p>
            <a:pPr eaLnBrk="1" fontAlgn="auto" hangingPunct="1">
              <a:spcAft>
                <a:spcPts val="0"/>
              </a:spcAft>
              <a:defRPr/>
            </a:pPr>
            <a:r>
              <a:rPr lang="en-GB" dirty="0">
                <a:solidFill>
                  <a:schemeClr val="tx1">
                    <a:lumMod val="65000"/>
                    <a:lumOff val="35000"/>
                  </a:schemeClr>
                </a:solidFill>
              </a:rPr>
              <a:t>Key conclusions</a:t>
            </a:r>
          </a:p>
          <a:p>
            <a:pPr lvl="1" eaLnBrk="1" fontAlgn="auto" hangingPunct="1">
              <a:spcAft>
                <a:spcPts val="0"/>
              </a:spcAft>
              <a:defRPr/>
            </a:pPr>
            <a:r>
              <a:rPr lang="en-GB" sz="2000" dirty="0"/>
              <a:t>Sector needs to become master of its own destiny</a:t>
            </a:r>
          </a:p>
          <a:p>
            <a:pPr marL="457200" lvl="1" indent="0" eaLnBrk="1" fontAlgn="auto" hangingPunct="1">
              <a:spcAft>
                <a:spcPts val="0"/>
              </a:spcAft>
              <a:buFont typeface="Arial" panose="020B0604020202020204" pitchFamily="34" charset="0"/>
              <a:buNone/>
              <a:defRPr/>
            </a:pPr>
            <a:r>
              <a:rPr lang="en-GB" sz="2000" dirty="0"/>
              <a:t>     ….but does not need to reinvent the wheel </a:t>
            </a:r>
          </a:p>
          <a:p>
            <a:pPr lvl="1" eaLnBrk="1" fontAlgn="auto" hangingPunct="1">
              <a:spcAft>
                <a:spcPts val="0"/>
              </a:spcAft>
              <a:defRPr/>
            </a:pPr>
            <a:r>
              <a:rPr lang="en-GB" sz="2000" dirty="0"/>
              <a:t>Needs something that works with the NHS 5 Year Forward View</a:t>
            </a:r>
          </a:p>
          <a:p>
            <a:pPr lvl="1" eaLnBrk="1" fontAlgn="auto" hangingPunct="1">
              <a:spcAft>
                <a:spcPts val="0"/>
              </a:spcAft>
              <a:defRPr/>
            </a:pPr>
            <a:r>
              <a:rPr lang="en-GB" sz="2000" dirty="0"/>
              <a:t>Needs something that realises the ambition of the sector and profession</a:t>
            </a:r>
          </a:p>
          <a:p>
            <a:pPr lvl="1" eaLnBrk="1" fontAlgn="auto" hangingPunct="1">
              <a:spcAft>
                <a:spcPts val="0"/>
              </a:spcAft>
              <a:defRPr/>
            </a:pPr>
            <a:r>
              <a:rPr lang="en-GB" sz="2000" dirty="0"/>
              <a:t>Needs something that meets the needs of the public and the Government</a:t>
            </a:r>
          </a:p>
          <a:p>
            <a:pPr eaLnBrk="1" fontAlgn="auto" hangingPunct="1">
              <a:spcAft>
                <a:spcPts val="0"/>
              </a:spcAft>
              <a:defRPr/>
            </a:pPr>
            <a:r>
              <a:rPr lang="en-GB" dirty="0">
                <a:solidFill>
                  <a:schemeClr val="tx1">
                    <a:lumMod val="65000"/>
                    <a:lumOff val="35000"/>
                  </a:schemeClr>
                </a:solidFill>
              </a:rPr>
              <a:t>Something that </a:t>
            </a:r>
            <a:r>
              <a:rPr lang="en-GB" b="1" dirty="0">
                <a:solidFill>
                  <a:schemeClr val="tx1">
                    <a:lumMod val="65000"/>
                    <a:lumOff val="35000"/>
                  </a:schemeClr>
                </a:solidFill>
              </a:rPr>
              <a:t>realises </a:t>
            </a:r>
            <a:r>
              <a:rPr lang="en-GB" dirty="0">
                <a:solidFill>
                  <a:schemeClr val="tx1">
                    <a:lumMod val="65000"/>
                    <a:lumOff val="35000"/>
                  </a:schemeClr>
                </a:solidFill>
              </a:rPr>
              <a:t>community pharmacy’s potential</a:t>
            </a:r>
          </a:p>
          <a:p>
            <a:pPr eaLnBrk="1" fontAlgn="auto" hangingPunct="1">
              <a:spcAft>
                <a:spcPts val="0"/>
              </a:spcAft>
              <a:defRPr/>
            </a:pPr>
            <a:endParaRPr lang="en-GB" dirty="0">
              <a:solidFill>
                <a:schemeClr val="tx1">
                  <a:lumMod val="65000"/>
                  <a:lumOff val="35000"/>
                </a:schemeClr>
              </a:solidFill>
            </a:endParaRP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2355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1DF5A537-D41A-4795-8C2E-A2F488B929EF}" type="slidenum">
              <a:rPr lang="en-GB" altLang="en-US" sz="1400" smtClean="0">
                <a:solidFill>
                  <a:srgbClr val="744D94"/>
                </a:solidFill>
              </a:rPr>
              <a:pPr fontAlgn="base">
                <a:spcBef>
                  <a:spcPct val="0"/>
                </a:spcBef>
                <a:spcAft>
                  <a:spcPct val="0"/>
                </a:spcAft>
                <a:buFontTx/>
                <a:buNone/>
              </a:pPr>
              <a:t>4</a:t>
            </a:fld>
            <a:endParaRPr lang="en-GB" altLang="en-US" sz="1400">
              <a:solidFill>
                <a:srgbClr val="744D94"/>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3850" y="31750"/>
            <a:ext cx="8867775" cy="1143000"/>
          </a:xfrm>
        </p:spPr>
        <p:txBody>
          <a:bodyPr/>
          <a:lstStyle/>
          <a:p>
            <a:pPr eaLnBrk="1" hangingPunct="1"/>
            <a:r>
              <a:rPr lang="en-GB" altLang="en-US" sz="3600"/>
              <a:t>Forward View: Key Messages</a:t>
            </a:r>
          </a:p>
        </p:txBody>
      </p:sp>
      <p:sp>
        <p:nvSpPr>
          <p:cNvPr id="25603" name="Content Placeholder 2"/>
          <p:cNvSpPr>
            <a:spLocks noGrp="1"/>
          </p:cNvSpPr>
          <p:nvPr>
            <p:ph idx="1"/>
          </p:nvPr>
        </p:nvSpPr>
        <p:spPr>
          <a:xfrm>
            <a:off x="323850" y="969963"/>
            <a:ext cx="8496300" cy="5472112"/>
          </a:xfrm>
        </p:spPr>
        <p:txBody>
          <a:bodyPr/>
          <a:lstStyle/>
          <a:p>
            <a:pPr eaLnBrk="1" hangingPunct="1"/>
            <a:r>
              <a:rPr lang="en-GB" altLang="en-US" sz="2400"/>
              <a:t>Community pharmacy provides the </a:t>
            </a:r>
            <a:r>
              <a:rPr lang="en-GB" altLang="en-US" sz="2400" b="1">
                <a:solidFill>
                  <a:srgbClr val="67A04A"/>
                </a:solidFill>
              </a:rPr>
              <a:t>most accessible healthcare </a:t>
            </a:r>
            <a:r>
              <a:rPr lang="en-GB" altLang="en-US" sz="2400"/>
              <a:t>in local communities – especially in under-doctored areas.</a:t>
            </a:r>
          </a:p>
          <a:p>
            <a:pPr eaLnBrk="1" hangingPunct="1"/>
            <a:endParaRPr lang="en-GB" altLang="en-US" sz="2400"/>
          </a:p>
          <a:p>
            <a:pPr eaLnBrk="1" hangingPunct="1"/>
            <a:r>
              <a:rPr lang="en-GB" altLang="en-US" sz="2400"/>
              <a:t>Successive Governments have called for community pharmacy to provide more health services in the community and relieve the pressure on GPs and A and E, but </a:t>
            </a:r>
            <a:r>
              <a:rPr lang="en-GB" altLang="en-US" sz="2400" b="1">
                <a:solidFill>
                  <a:srgbClr val="67A04A"/>
                </a:solidFill>
              </a:rPr>
              <a:t>have not provided the resources or vision to achieve this</a:t>
            </a:r>
            <a:r>
              <a:rPr lang="en-GB" altLang="en-US" sz="2400">
                <a:solidFill>
                  <a:srgbClr val="67A04A"/>
                </a:solidFill>
              </a:rPr>
              <a:t>.</a:t>
            </a:r>
          </a:p>
          <a:p>
            <a:pPr eaLnBrk="1" hangingPunct="1"/>
            <a:endParaRPr lang="en-GB" altLang="en-US" sz="2400">
              <a:solidFill>
                <a:srgbClr val="67A04A"/>
              </a:solidFill>
            </a:endParaRPr>
          </a:p>
          <a:p>
            <a:pPr eaLnBrk="1" hangingPunct="1"/>
            <a:r>
              <a:rPr lang="en-GB" altLang="en-US" sz="2400"/>
              <a:t>The </a:t>
            </a:r>
            <a:r>
              <a:rPr lang="en-GB" altLang="en-US" sz="2400" b="1">
                <a:solidFill>
                  <a:srgbClr val="67A04A"/>
                </a:solidFill>
              </a:rPr>
              <a:t>CPFV is the first sector-wide vision for the future of community pharmacy</a:t>
            </a:r>
            <a:r>
              <a:rPr lang="en-GB" altLang="en-US" sz="2400"/>
              <a:t>.  It renews the dialogue between the community pharmacy sector, the NHS and Government, and provides the basis for working together more effectively in future.</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E21EDC9E-FC9C-45E8-B369-10DC4ED791D6}" type="slidenum">
              <a:rPr lang="en-GB" altLang="en-US" sz="1400" smtClean="0">
                <a:solidFill>
                  <a:srgbClr val="744D94"/>
                </a:solidFill>
              </a:rPr>
              <a:pPr fontAlgn="base">
                <a:spcBef>
                  <a:spcPct val="0"/>
                </a:spcBef>
                <a:spcAft>
                  <a:spcPct val="0"/>
                </a:spcAft>
                <a:buFontTx/>
                <a:buNone/>
              </a:pPr>
              <a:t>5</a:t>
            </a:fld>
            <a:endParaRPr lang="en-GB" altLang="en-US" sz="1400">
              <a:solidFill>
                <a:srgbClr val="744D94"/>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323850" y="31750"/>
            <a:ext cx="8867775" cy="1143000"/>
          </a:xfrm>
        </p:spPr>
        <p:txBody>
          <a:bodyPr/>
          <a:lstStyle/>
          <a:p>
            <a:pPr eaLnBrk="1" hangingPunct="1"/>
            <a:r>
              <a:rPr lang="en-GB" altLang="en-US" sz="3600"/>
              <a:t>Forward View: Key Messages</a:t>
            </a:r>
          </a:p>
        </p:txBody>
      </p:sp>
      <p:sp>
        <p:nvSpPr>
          <p:cNvPr id="27651" name="Content Placeholder 2"/>
          <p:cNvSpPr>
            <a:spLocks noGrp="1"/>
          </p:cNvSpPr>
          <p:nvPr>
            <p:ph idx="1"/>
          </p:nvPr>
        </p:nvSpPr>
        <p:spPr>
          <a:xfrm>
            <a:off x="358775" y="908050"/>
            <a:ext cx="8496300" cy="5472113"/>
          </a:xfrm>
        </p:spPr>
        <p:txBody>
          <a:bodyPr/>
          <a:lstStyle/>
          <a:p>
            <a:pPr eaLnBrk="1" hangingPunct="1"/>
            <a:r>
              <a:rPr lang="en-GB" altLang="en-US" sz="2400"/>
              <a:t>We feel that community pharmacy is </a:t>
            </a:r>
            <a:r>
              <a:rPr lang="en-GB" altLang="en-US" sz="2400" b="1">
                <a:solidFill>
                  <a:srgbClr val="67A04A"/>
                </a:solidFill>
              </a:rPr>
              <a:t>best placed to determine its own future </a:t>
            </a:r>
            <a:r>
              <a:rPr lang="en-GB" altLang="en-US" sz="2400"/>
              <a:t>within an integrated, sustainable, high performing health care system.</a:t>
            </a:r>
          </a:p>
          <a:p>
            <a:pPr eaLnBrk="1" hangingPunct="1"/>
            <a:endParaRPr lang="en-GB" altLang="en-US" sz="2400"/>
          </a:p>
          <a:p>
            <a:pPr eaLnBrk="1" hangingPunct="1"/>
            <a:r>
              <a:rPr lang="en-GB" altLang="en-US" sz="2400"/>
              <a:t>We are now inviting </a:t>
            </a:r>
            <a:r>
              <a:rPr lang="en-GB" altLang="en-US" sz="2400" b="1">
                <a:solidFill>
                  <a:srgbClr val="67A04A"/>
                </a:solidFill>
              </a:rPr>
              <a:t>feedback from key stakeholders </a:t>
            </a:r>
            <a:r>
              <a:rPr lang="en-GB" altLang="en-US" sz="2400"/>
              <a:t>on how we turn our </a:t>
            </a:r>
            <a:r>
              <a:rPr lang="en-GB" altLang="en-US" sz="2400" b="1">
                <a:solidFill>
                  <a:srgbClr val="67A04A"/>
                </a:solidFill>
              </a:rPr>
              <a:t>shared vision for the sector into a reality </a:t>
            </a:r>
            <a:r>
              <a:rPr lang="en-GB" altLang="en-US" sz="2400"/>
              <a:t>that will be good for patients, the public, local communities and the NHS, as well as for the community pharmacy network and all those who work in it.</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276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D32B4A21-437A-4F7F-BB2E-0327801BFEA4}" type="slidenum">
              <a:rPr lang="en-GB" altLang="en-US" sz="1400" smtClean="0">
                <a:solidFill>
                  <a:srgbClr val="744D94"/>
                </a:solidFill>
              </a:rPr>
              <a:pPr fontAlgn="base">
                <a:spcBef>
                  <a:spcPct val="0"/>
                </a:spcBef>
                <a:spcAft>
                  <a:spcPct val="0"/>
                </a:spcAft>
                <a:buFontTx/>
                <a:buNone/>
              </a:pPr>
              <a:t>6</a:t>
            </a:fld>
            <a:endParaRPr lang="en-GB" altLang="en-US" sz="1400">
              <a:solidFill>
                <a:srgbClr val="744D94"/>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395288" y="177800"/>
            <a:ext cx="8229600" cy="1143000"/>
          </a:xfrm>
        </p:spPr>
        <p:txBody>
          <a:bodyPr/>
          <a:lstStyle/>
          <a:p>
            <a:pPr eaLnBrk="1" hangingPunct="1"/>
            <a:r>
              <a:rPr lang="en-GB" altLang="en-US"/>
              <a:t>Forward View Outline</a:t>
            </a:r>
          </a:p>
        </p:txBody>
      </p:sp>
      <p:sp>
        <p:nvSpPr>
          <p:cNvPr id="2" name="Content Placeholder 1"/>
          <p:cNvSpPr>
            <a:spLocks noGrp="1"/>
          </p:cNvSpPr>
          <p:nvPr>
            <p:ph idx="1"/>
          </p:nvPr>
        </p:nvSpPr>
        <p:spPr>
          <a:xfrm>
            <a:off x="376238" y="1125538"/>
            <a:ext cx="8520112" cy="4525962"/>
          </a:xfrm>
        </p:spPr>
        <p:txBody>
          <a:bodyPr rtlCol="0">
            <a:normAutofit/>
          </a:bodyPr>
          <a:lstStyle/>
          <a:p>
            <a:pPr eaLnBrk="1" fontAlgn="auto" hangingPunct="1">
              <a:spcBef>
                <a:spcPts val="0"/>
              </a:spcBef>
              <a:spcAft>
                <a:spcPts val="0"/>
              </a:spcAft>
              <a:defRPr/>
            </a:pPr>
            <a:r>
              <a:rPr lang="en-GB" sz="2400" dirty="0">
                <a:solidFill>
                  <a:schemeClr val="tx1">
                    <a:lumMod val="65000"/>
                    <a:lumOff val="35000"/>
                  </a:schemeClr>
                </a:solidFill>
              </a:rPr>
              <a:t>The Forward View establishes a </a:t>
            </a:r>
            <a:r>
              <a:rPr lang="en-GB" sz="2400" b="1" dirty="0">
                <a:solidFill>
                  <a:srgbClr val="67A04A"/>
                </a:solidFill>
              </a:rPr>
              <a:t>clear ambition </a:t>
            </a:r>
            <a:r>
              <a:rPr lang="en-GB" sz="2400" dirty="0">
                <a:solidFill>
                  <a:schemeClr val="tx1">
                    <a:lumMod val="65000"/>
                    <a:lumOff val="35000"/>
                  </a:schemeClr>
                </a:solidFill>
              </a:rPr>
              <a:t>for the future of the community pharmacy network</a:t>
            </a:r>
          </a:p>
          <a:p>
            <a:pPr eaLnBrk="1" fontAlgn="auto" hangingPunct="1">
              <a:spcBef>
                <a:spcPts val="0"/>
              </a:spcBef>
              <a:spcAft>
                <a:spcPts val="0"/>
              </a:spcAft>
              <a:defRPr/>
            </a:pPr>
            <a:r>
              <a:rPr lang="en-GB" sz="2400" dirty="0">
                <a:solidFill>
                  <a:schemeClr val="tx1">
                    <a:lumMod val="65000"/>
                    <a:lumOff val="35000"/>
                  </a:schemeClr>
                </a:solidFill>
              </a:rPr>
              <a:t>This </a:t>
            </a:r>
            <a:r>
              <a:rPr lang="en-GB" sz="2400" b="1" dirty="0">
                <a:solidFill>
                  <a:srgbClr val="67A04A"/>
                </a:solidFill>
              </a:rPr>
              <a:t>future is already here </a:t>
            </a:r>
            <a:r>
              <a:rPr lang="en-GB" sz="2400" dirty="0">
                <a:solidFill>
                  <a:schemeClr val="tx1">
                    <a:lumMod val="65000"/>
                    <a:lumOff val="35000"/>
                  </a:schemeClr>
                </a:solidFill>
              </a:rPr>
              <a:t>– everything described is being delivered or developed today</a:t>
            </a:r>
          </a:p>
          <a:p>
            <a:pPr eaLnBrk="1" fontAlgn="auto" hangingPunct="1">
              <a:spcBef>
                <a:spcPts val="0"/>
              </a:spcBef>
              <a:spcAft>
                <a:spcPts val="0"/>
              </a:spcAft>
              <a:defRPr/>
            </a:pPr>
            <a:r>
              <a:rPr lang="en-GB" sz="2400" dirty="0">
                <a:solidFill>
                  <a:schemeClr val="tx1">
                    <a:lumMod val="65000"/>
                    <a:lumOff val="35000"/>
                  </a:schemeClr>
                </a:solidFill>
              </a:rPr>
              <a:t>Now </a:t>
            </a:r>
            <a:r>
              <a:rPr lang="en-GB" sz="2400" b="1" dirty="0">
                <a:solidFill>
                  <a:srgbClr val="67A04A"/>
                </a:solidFill>
              </a:rPr>
              <a:t>need consistency </a:t>
            </a:r>
            <a:r>
              <a:rPr lang="en-GB" sz="2400" dirty="0">
                <a:solidFill>
                  <a:schemeClr val="tx1">
                    <a:lumMod val="65000"/>
                    <a:lumOff val="35000"/>
                  </a:schemeClr>
                </a:solidFill>
              </a:rPr>
              <a:t>across the country</a:t>
            </a:r>
          </a:p>
          <a:p>
            <a:pPr eaLnBrk="1" fontAlgn="auto" hangingPunct="1">
              <a:spcBef>
                <a:spcPts val="0"/>
              </a:spcBef>
              <a:spcAft>
                <a:spcPts val="0"/>
              </a:spcAft>
              <a:defRPr/>
            </a:pPr>
            <a:endParaRPr lang="en-GB" sz="2400" dirty="0">
              <a:solidFill>
                <a:schemeClr val="tx1">
                  <a:lumMod val="65000"/>
                  <a:lumOff val="35000"/>
                </a:schemeClr>
              </a:solidFill>
            </a:endParaRPr>
          </a:p>
          <a:p>
            <a:pPr marL="0" indent="0" eaLnBrk="1" fontAlgn="auto" hangingPunct="1">
              <a:spcBef>
                <a:spcPts val="0"/>
              </a:spcBef>
              <a:spcAft>
                <a:spcPts val="0"/>
              </a:spcAft>
              <a:buFont typeface="Arial" panose="020B0604020202020204" pitchFamily="34" charset="0"/>
              <a:buNone/>
              <a:defRPr/>
            </a:pPr>
            <a:r>
              <a:rPr lang="en-GB" sz="2400" dirty="0">
                <a:solidFill>
                  <a:schemeClr val="tx1">
                    <a:lumMod val="65000"/>
                    <a:lumOff val="35000"/>
                  </a:schemeClr>
                </a:solidFill>
              </a:rPr>
              <a:t>    </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297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3184251A-DD9B-4752-9BEC-F18773421E64}" type="slidenum">
              <a:rPr lang="en-GB" altLang="en-US" sz="1400" smtClean="0">
                <a:solidFill>
                  <a:srgbClr val="744D94"/>
                </a:solidFill>
              </a:rPr>
              <a:pPr fontAlgn="base">
                <a:spcBef>
                  <a:spcPct val="0"/>
                </a:spcBef>
                <a:spcAft>
                  <a:spcPct val="0"/>
                </a:spcAft>
                <a:buFontTx/>
                <a:buNone/>
              </a:pPr>
              <a:t>7</a:t>
            </a:fld>
            <a:endParaRPr lang="en-GB" altLang="en-US" sz="1400">
              <a:solidFill>
                <a:srgbClr val="744D94"/>
              </a:solidFill>
            </a:endParaRPr>
          </a:p>
        </p:txBody>
      </p:sp>
      <p:pic>
        <p:nvPicPr>
          <p:cNvPr id="29702"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575" t="30400" r="16138" b="9401"/>
          <a:stretch>
            <a:fillRect/>
          </a:stretch>
        </p:blipFill>
        <p:spPr bwMode="auto">
          <a:xfrm>
            <a:off x="5724525" y="3213100"/>
            <a:ext cx="2646363"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3937" t="20601" r="12988" b="15001"/>
          <a:stretch>
            <a:fillRect/>
          </a:stretch>
        </p:blipFill>
        <p:spPr bwMode="auto">
          <a:xfrm>
            <a:off x="901700" y="3106738"/>
            <a:ext cx="2643188"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383" t="33202" r="76775" b="33200"/>
          <a:stretch>
            <a:fillRect/>
          </a:stretch>
        </p:blipFill>
        <p:spPr bwMode="auto">
          <a:xfrm>
            <a:off x="3341688" y="3670300"/>
            <a:ext cx="2589212"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14313"/>
            <a:ext cx="8229600" cy="1143000"/>
          </a:xfrm>
        </p:spPr>
        <p:txBody>
          <a:bodyPr rtlCol="0">
            <a:normAutofit fontScale="90000"/>
          </a:bodyPr>
          <a:lstStyle/>
          <a:p>
            <a:pPr eaLnBrk="1" fontAlgn="auto" hangingPunct="1">
              <a:spcAft>
                <a:spcPts val="0"/>
              </a:spcAft>
              <a:defRPr/>
            </a:pPr>
            <a:r>
              <a:rPr lang="en-GB" dirty="0"/>
              <a:t>Core functions of community pharmacy</a:t>
            </a:r>
          </a:p>
        </p:txBody>
      </p:sp>
      <p:sp>
        <p:nvSpPr>
          <p:cNvPr id="4" name="Footer Placeholder 3"/>
          <p:cNvSpPr>
            <a:spLocks noGrp="1"/>
          </p:cNvSpPr>
          <p:nvPr>
            <p:ph type="ftr" sz="quarter" idx="10"/>
          </p:nvPr>
        </p:nvSpPr>
        <p:spPr/>
        <p:txBody>
          <a:bodyPr/>
          <a:lstStyle/>
          <a:p>
            <a:pPr>
              <a:defRPr/>
            </a:pPr>
            <a:r>
              <a:rPr lang="en-GB" dirty="0"/>
              <a:t>Community Pharmacy </a:t>
            </a:r>
            <a:r>
              <a:rPr lang="en-GB" b="0" dirty="0">
                <a:solidFill>
                  <a:srgbClr val="67A04A"/>
                </a:solidFill>
              </a:rPr>
              <a:t>|</a:t>
            </a:r>
            <a:r>
              <a:rPr lang="en-GB" b="0" dirty="0">
                <a:solidFill>
                  <a:schemeClr val="tx1">
                    <a:tint val="75000"/>
                  </a:schemeClr>
                </a:solidFill>
              </a:rPr>
              <a:t> </a:t>
            </a:r>
            <a:r>
              <a:rPr lang="en-GB" b="0" dirty="0">
                <a:solidFill>
                  <a:srgbClr val="67A04A"/>
                </a:solidFill>
              </a:rPr>
              <a:t>Forward View</a:t>
            </a:r>
          </a:p>
        </p:txBody>
      </p:sp>
      <p:sp>
        <p:nvSpPr>
          <p:cNvPr id="31748"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r>
              <a:rPr lang="en-GB" altLang="en-US" sz="1400">
                <a:solidFill>
                  <a:srgbClr val="744D94"/>
                </a:solidFill>
              </a:rPr>
              <a:t>Slide  </a:t>
            </a:r>
            <a:fld id="{1121A659-4213-4E9F-B89E-FCDE1034DC0E}" type="slidenum">
              <a:rPr lang="en-GB" altLang="en-US" sz="1400" smtClean="0">
                <a:solidFill>
                  <a:srgbClr val="744D94"/>
                </a:solidFill>
              </a:rPr>
              <a:pPr fontAlgn="base">
                <a:spcBef>
                  <a:spcPct val="0"/>
                </a:spcBef>
                <a:spcAft>
                  <a:spcPct val="0"/>
                </a:spcAft>
                <a:buFontTx/>
                <a:buNone/>
              </a:pPr>
              <a:t>8</a:t>
            </a:fld>
            <a:endParaRPr lang="en-GB" altLang="en-US" sz="1400">
              <a:solidFill>
                <a:srgbClr val="744D94"/>
              </a:solidFill>
            </a:endParaRPr>
          </a:p>
        </p:txBody>
      </p:sp>
      <p:pic>
        <p:nvPicPr>
          <p:cNvPr id="31749"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3937" t="20601" r="12988" b="15001"/>
          <a:stretch>
            <a:fillRect/>
          </a:stretch>
        </p:blipFill>
        <p:spPr bwMode="auto">
          <a:xfrm>
            <a:off x="6156325" y="3279775"/>
            <a:ext cx="2868613"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7"/>
          <p:cNvSpPr>
            <a:spLocks noGrp="1"/>
          </p:cNvSpPr>
          <p:nvPr>
            <p:ph idx="1"/>
          </p:nvPr>
        </p:nvSpPr>
        <p:spPr>
          <a:xfrm>
            <a:off x="395288" y="1268413"/>
            <a:ext cx="8229600" cy="4525962"/>
          </a:xfrm>
        </p:spPr>
        <p:txBody>
          <a:bodyPr rtlCol="0">
            <a:normAutofit/>
          </a:bodyPr>
          <a:lstStyle/>
          <a:p>
            <a:pPr marL="514350" indent="-514350" eaLnBrk="1" fontAlgn="auto" hangingPunct="1">
              <a:spcAft>
                <a:spcPts val="0"/>
              </a:spcAft>
              <a:buFont typeface="+mj-lt"/>
              <a:buAutoNum type="arabicPeriod"/>
              <a:defRPr/>
            </a:pPr>
            <a:r>
              <a:rPr lang="en-GB" sz="2800" b="1" dirty="0">
                <a:solidFill>
                  <a:srgbClr val="1D9DD9"/>
                </a:solidFill>
              </a:rPr>
              <a:t>The facilitator of personalised care for people with long-term conditions</a:t>
            </a:r>
          </a:p>
          <a:p>
            <a:pPr lvl="1" eaLnBrk="1" fontAlgn="auto" hangingPunct="1">
              <a:spcAft>
                <a:spcPts val="0"/>
              </a:spcAft>
              <a:defRPr/>
            </a:pPr>
            <a:r>
              <a:rPr lang="en-GB" sz="2600" dirty="0">
                <a:solidFill>
                  <a:schemeClr val="tx1">
                    <a:lumMod val="65000"/>
                    <a:lumOff val="35000"/>
                  </a:schemeClr>
                </a:solidFill>
              </a:rPr>
              <a:t>Enhance and expand services</a:t>
            </a:r>
          </a:p>
          <a:p>
            <a:pPr lvl="1" eaLnBrk="1" fontAlgn="auto" hangingPunct="1">
              <a:spcAft>
                <a:spcPts val="0"/>
              </a:spcAft>
              <a:defRPr/>
            </a:pPr>
            <a:r>
              <a:rPr lang="en-GB" sz="2600" dirty="0">
                <a:solidFill>
                  <a:schemeClr val="tx1">
                    <a:lumMod val="65000"/>
                    <a:lumOff val="35000"/>
                  </a:schemeClr>
                </a:solidFill>
              </a:rPr>
              <a:t>Based around principles of medicines optimisation</a:t>
            </a:r>
          </a:p>
          <a:p>
            <a:pPr lvl="1" eaLnBrk="1" fontAlgn="auto" hangingPunct="1">
              <a:spcAft>
                <a:spcPts val="0"/>
              </a:spcAft>
              <a:defRPr/>
            </a:pPr>
            <a:r>
              <a:rPr lang="en-GB" sz="2600" dirty="0">
                <a:solidFill>
                  <a:schemeClr val="tx1">
                    <a:lumMod val="65000"/>
                    <a:lumOff val="35000"/>
                  </a:schemeClr>
                </a:solidFill>
              </a:rPr>
              <a:t>Personalised care and support plans</a:t>
            </a:r>
          </a:p>
          <a:p>
            <a:pPr lvl="1" eaLnBrk="1" fontAlgn="auto" hangingPunct="1">
              <a:spcAft>
                <a:spcPts val="0"/>
              </a:spcAft>
              <a:defRPr/>
            </a:pPr>
            <a:r>
              <a:rPr lang="en-GB" sz="2600" dirty="0">
                <a:solidFill>
                  <a:schemeClr val="tx1">
                    <a:lumMod val="65000"/>
                    <a:lumOff val="35000"/>
                  </a:schemeClr>
                </a:solidFill>
              </a:rPr>
              <a:t>Cost effective use of medicines</a:t>
            </a:r>
          </a:p>
          <a:p>
            <a:pPr lvl="1" eaLnBrk="1" fontAlgn="auto" hangingPunct="1">
              <a:spcAft>
                <a:spcPts val="0"/>
              </a:spcAft>
              <a:defRPr/>
            </a:pPr>
            <a:r>
              <a:rPr lang="en-GB" sz="2600" dirty="0">
                <a:solidFill>
                  <a:schemeClr val="tx1">
                    <a:lumMod val="65000"/>
                    <a:lumOff val="35000"/>
                  </a:schemeClr>
                </a:solidFill>
              </a:rPr>
              <a:t>Better health outcomes, controlled                                      costs and reduced demand</a:t>
            </a:r>
          </a:p>
          <a:p>
            <a:pPr lvl="1" eaLnBrk="1" fontAlgn="auto" hangingPunct="1">
              <a:spcAft>
                <a:spcPts val="0"/>
              </a:spcAft>
              <a:defRPr/>
            </a:pPr>
            <a:r>
              <a:rPr lang="en-GB" sz="2600" dirty="0">
                <a:solidFill>
                  <a:schemeClr val="tx1">
                    <a:lumMod val="65000"/>
                    <a:lumOff val="35000"/>
                  </a:schemeClr>
                </a:solidFill>
              </a:rPr>
              <a:t>New approach to funding needed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03225" y="4763"/>
            <a:ext cx="8229600" cy="1143000"/>
          </a:xfrm>
        </p:spPr>
        <p:txBody>
          <a:bodyPr/>
          <a:lstStyle/>
          <a:p>
            <a:r>
              <a:rPr lang="en-GB" altLang="en-US"/>
              <a:t>Expanded services: illustrated pathway </a:t>
            </a:r>
          </a:p>
        </p:txBody>
      </p:sp>
      <p:sp>
        <p:nvSpPr>
          <p:cNvPr id="4" name="Footer Placeholder 3"/>
          <p:cNvSpPr>
            <a:spLocks noGrp="1"/>
          </p:cNvSpPr>
          <p:nvPr>
            <p:ph type="ftr" sz="quarter" idx="10"/>
          </p:nvPr>
        </p:nvSpPr>
        <p:spPr/>
        <p:txBody>
          <a:bodyPr/>
          <a:lstStyle/>
          <a:p>
            <a:pPr>
              <a:defRPr/>
            </a:pPr>
            <a:r>
              <a:rPr lang="en-GB"/>
              <a:t>Community Pharmacy </a:t>
            </a:r>
            <a:r>
              <a:rPr lang="en-GB" b="0">
                <a:solidFill>
                  <a:srgbClr val="67A04A"/>
                </a:solidFill>
              </a:rPr>
              <a:t>|</a:t>
            </a:r>
            <a:r>
              <a:rPr lang="en-GB" b="0">
                <a:solidFill>
                  <a:schemeClr val="tx1">
                    <a:tint val="75000"/>
                  </a:schemeClr>
                </a:solidFill>
              </a:rPr>
              <a:t> </a:t>
            </a:r>
            <a:r>
              <a:rPr lang="en-GB" b="0">
                <a:solidFill>
                  <a:srgbClr val="67A04A"/>
                </a:solidFill>
              </a:rPr>
              <a:t>Forward View</a:t>
            </a:r>
            <a:endParaRPr lang="en-GB" b="0" dirty="0">
              <a:solidFill>
                <a:srgbClr val="67A04A"/>
              </a:solidFill>
            </a:endParaRPr>
          </a:p>
        </p:txBody>
      </p:sp>
      <p:sp>
        <p:nvSpPr>
          <p:cNvPr id="5" name="Slide Number Placeholder 4"/>
          <p:cNvSpPr>
            <a:spLocks noGrp="1"/>
          </p:cNvSpPr>
          <p:nvPr>
            <p:ph type="sldNum" sz="quarter" idx="11"/>
          </p:nvPr>
        </p:nvSpPr>
        <p:spPr/>
        <p:txBody>
          <a:bodyPr/>
          <a:lstStyle/>
          <a:p>
            <a:pPr>
              <a:defRPr/>
            </a:pPr>
            <a:r>
              <a:rPr lang="en-GB"/>
              <a:t>Slide  </a:t>
            </a:r>
            <a:fld id="{70B8FE2E-4EBC-492E-A168-B10CC5310D5D}" type="slidenum">
              <a:rPr lang="en-GB" smtClean="0"/>
              <a:pPr>
                <a:defRPr/>
              </a:pPr>
              <a:t>9</a:t>
            </a:fld>
            <a:endParaRPr lang="en-GB" dirty="0"/>
          </a:p>
        </p:txBody>
      </p:sp>
      <p:sp>
        <p:nvSpPr>
          <p:cNvPr id="7" name="Rectangle 6"/>
          <p:cNvSpPr/>
          <p:nvPr/>
        </p:nvSpPr>
        <p:spPr>
          <a:xfrm>
            <a:off x="5556250" y="5876925"/>
            <a:ext cx="2087563"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3798"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6193" t="16090" r="26198" b="6210"/>
          <a:stretch>
            <a:fillRect/>
          </a:stretch>
        </p:blipFill>
        <p:spPr bwMode="auto">
          <a:xfrm>
            <a:off x="1428750" y="981075"/>
            <a:ext cx="6311900" cy="579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Box 8"/>
          <p:cNvSpPr txBox="1">
            <a:spLocks noChangeArrowheads="1"/>
          </p:cNvSpPr>
          <p:nvPr/>
        </p:nvSpPr>
        <p:spPr bwMode="auto">
          <a:xfrm>
            <a:off x="395288" y="1017588"/>
            <a:ext cx="18827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95959"/>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rgbClr val="67A04A"/>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rgbClr val="744D94"/>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rgbClr val="744D94"/>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GB" altLang="en-US" sz="1800">
                <a:solidFill>
                  <a:schemeClr val="tx1"/>
                </a:solidFill>
              </a:rPr>
              <a:t>Example pathway </a:t>
            </a:r>
          </a:p>
          <a:p>
            <a:pPr>
              <a:spcBef>
                <a:spcPct val="0"/>
              </a:spcBef>
              <a:buFontTx/>
              <a:buNone/>
            </a:pPr>
            <a:r>
              <a:rPr lang="en-GB" altLang="en-US" sz="1800">
                <a:solidFill>
                  <a:schemeClr val="tx1"/>
                </a:solidFill>
              </a:rPr>
              <a:t>for someone </a:t>
            </a:r>
          </a:p>
          <a:p>
            <a:pPr>
              <a:spcBef>
                <a:spcPct val="0"/>
              </a:spcBef>
              <a:buFontTx/>
              <a:buNone/>
            </a:pPr>
            <a:r>
              <a:rPr lang="en-GB" altLang="en-US" sz="1800">
                <a:solidFill>
                  <a:schemeClr val="tx1"/>
                </a:solidFill>
              </a:rPr>
              <a:t>with asthma</a:t>
            </a:r>
          </a:p>
        </p:txBody>
      </p:sp>
    </p:spTree>
  </p:cSld>
  <p:clrMapOvr>
    <a:masterClrMapping/>
  </p:clrMapOvr>
</p:sld>
</file>

<file path=ppt/theme/theme1.xml><?xml version="1.0" encoding="utf-8"?>
<a:theme xmlns:a="http://schemas.openxmlformats.org/drawingml/2006/main" name="Office Theme">
  <a:themeElements>
    <a:clrScheme name="Custom 28">
      <a:dk1>
        <a:sysClr val="windowText" lastClr="000000"/>
      </a:dk1>
      <a:lt1>
        <a:sysClr val="window" lastClr="FFFFFF"/>
      </a:lt1>
      <a:dk2>
        <a:srgbClr val="1F497D"/>
      </a:dk2>
      <a:lt2>
        <a:srgbClr val="EEECE1"/>
      </a:lt2>
      <a:accent1>
        <a:srgbClr val="4F81BD"/>
      </a:accent1>
      <a:accent2>
        <a:srgbClr val="C0504D"/>
      </a:accent2>
      <a:accent3>
        <a:srgbClr val="51924C"/>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2801</Words>
  <Application>Microsoft Office PowerPoint</Application>
  <PresentationFormat>On-screen Show (4:3)</PresentationFormat>
  <Paragraphs>241</Paragraphs>
  <Slides>17</Slides>
  <Notes>16</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Calibri</vt:lpstr>
      <vt:lpstr>Arial</vt:lpstr>
      <vt:lpstr>Calibri Light</vt:lpstr>
      <vt:lpstr>Office Theme</vt:lpstr>
      <vt:lpstr>Custom Design</vt:lpstr>
      <vt:lpstr>1_Office Theme</vt:lpstr>
      <vt:lpstr>4_Office Theme</vt:lpstr>
      <vt:lpstr>2_Office Theme</vt:lpstr>
      <vt:lpstr>PowerPoint Presentation</vt:lpstr>
      <vt:lpstr>Context</vt:lpstr>
      <vt:lpstr>United approach building on existing work </vt:lpstr>
      <vt:lpstr>Thinking things through</vt:lpstr>
      <vt:lpstr>Forward View: Key Messages</vt:lpstr>
      <vt:lpstr>Forward View: Key Messages</vt:lpstr>
      <vt:lpstr>Forward View Outline</vt:lpstr>
      <vt:lpstr>Core functions of community pharmacy</vt:lpstr>
      <vt:lpstr>Expanded services: illustrated pathway </vt:lpstr>
      <vt:lpstr>Expanded services: illustrated pathway </vt:lpstr>
      <vt:lpstr>Core functions of community pharmacy</vt:lpstr>
      <vt:lpstr>Core functions of community pharmacy</vt:lpstr>
      <vt:lpstr>Conclusions</vt:lpstr>
      <vt:lpstr>Next steps</vt:lpstr>
      <vt:lpstr>Get involved</vt:lpstr>
      <vt:lpstr>Initial reactions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Livesey</dc:creator>
  <cp:lastModifiedBy>Alastair Buxton</cp:lastModifiedBy>
  <cp:revision>173</cp:revision>
  <dcterms:created xsi:type="dcterms:W3CDTF">2016-09-11T15:12:49Z</dcterms:created>
  <dcterms:modified xsi:type="dcterms:W3CDTF">2016-09-20T08:02:12Z</dcterms:modified>
</cp:coreProperties>
</file>