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handoutMasterIdLst>
    <p:handoutMasterId r:id="rId23"/>
  </p:handoutMasterIdLst>
  <p:sldIdLst>
    <p:sldId id="363" r:id="rId2"/>
    <p:sldId id="372" r:id="rId3"/>
    <p:sldId id="374" r:id="rId4"/>
    <p:sldId id="311" r:id="rId5"/>
    <p:sldId id="379" r:id="rId6"/>
    <p:sldId id="380" r:id="rId7"/>
    <p:sldId id="381" r:id="rId8"/>
    <p:sldId id="383" r:id="rId9"/>
    <p:sldId id="362" r:id="rId10"/>
    <p:sldId id="367" r:id="rId11"/>
    <p:sldId id="384" r:id="rId12"/>
    <p:sldId id="368" r:id="rId13"/>
    <p:sldId id="366" r:id="rId14"/>
    <p:sldId id="378" r:id="rId15"/>
    <p:sldId id="386" r:id="rId16"/>
    <p:sldId id="387" r:id="rId17"/>
    <p:sldId id="390" r:id="rId18"/>
    <p:sldId id="369" r:id="rId19"/>
    <p:sldId id="370" r:id="rId20"/>
    <p:sldId id="361" r:id="rId21"/>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7C9CD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napToGrid="0">
      <p:cViewPr varScale="1">
        <p:scale>
          <a:sx n="108" d="100"/>
          <a:sy n="108" d="100"/>
        </p:scale>
        <p:origin x="73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da Mabbutt" userId="077e9c8b-87b6-4e86-b87b-fa7210ca0a2a" providerId="ADAL" clId="{5784A643-4518-471E-A02E-3E688A3B203C}"/>
    <pc:docChg chg="modSld">
      <pc:chgData name="Melinda Mabbutt" userId="077e9c8b-87b6-4e86-b87b-fa7210ca0a2a" providerId="ADAL" clId="{5784A643-4518-471E-A02E-3E688A3B203C}" dt="2018-04-23T13:05:06.284" v="0" actId="6549"/>
      <pc:docMkLst>
        <pc:docMk/>
      </pc:docMkLst>
      <pc:sldChg chg="modSp">
        <pc:chgData name="Melinda Mabbutt" userId="077e9c8b-87b6-4e86-b87b-fa7210ca0a2a" providerId="ADAL" clId="{5784A643-4518-471E-A02E-3E688A3B203C}" dt="2018-04-23T13:05:06.284" v="0" actId="6549"/>
        <pc:sldMkLst>
          <pc:docMk/>
          <pc:sldMk cId="2747331430" sldId="378"/>
        </pc:sldMkLst>
        <pc:spChg chg="mod">
          <ac:chgData name="Melinda Mabbutt" userId="077e9c8b-87b6-4e86-b87b-fa7210ca0a2a" providerId="ADAL" clId="{5784A643-4518-471E-A02E-3E688A3B203C}" dt="2018-04-23T13:05:06.284" v="0" actId="6549"/>
          <ac:spMkLst>
            <pc:docMk/>
            <pc:sldMk cId="2747331430" sldId="378"/>
            <ac:spMk id="3" creationId="{7CF6143E-3247-4B8E-8806-C8DB4F0A8BB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A306D5-8859-47F6-BB37-5FC1AEAAD1DA}"/>
              </a:ext>
            </a:extLst>
          </p:cNvPr>
          <p:cNvSpPr>
            <a:spLocks noGrp="1"/>
          </p:cNvSpPr>
          <p:nvPr>
            <p:ph type="hdr" sz="quarter"/>
          </p:nvPr>
        </p:nvSpPr>
        <p:spPr>
          <a:xfrm>
            <a:off x="0" y="1"/>
            <a:ext cx="2945024" cy="498634"/>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5420F13-64B9-4B34-A86F-F6695C5DF2FF}"/>
              </a:ext>
            </a:extLst>
          </p:cNvPr>
          <p:cNvSpPr>
            <a:spLocks noGrp="1"/>
          </p:cNvSpPr>
          <p:nvPr>
            <p:ph type="dt" sz="quarter" idx="1"/>
          </p:nvPr>
        </p:nvSpPr>
        <p:spPr>
          <a:xfrm>
            <a:off x="3847890" y="1"/>
            <a:ext cx="2945024" cy="498634"/>
          </a:xfrm>
          <a:prstGeom prst="rect">
            <a:avLst/>
          </a:prstGeom>
        </p:spPr>
        <p:txBody>
          <a:bodyPr vert="horz" lIns="91440" tIns="45720" rIns="91440" bIns="45720" rtlCol="0"/>
          <a:lstStyle>
            <a:lvl1pPr algn="r">
              <a:defRPr sz="1200"/>
            </a:lvl1pPr>
          </a:lstStyle>
          <a:p>
            <a:fld id="{67106E63-E44E-4EEA-A9EC-2C9BE1B10215}" type="datetimeFigureOut">
              <a:rPr lang="en-GB" smtClean="0"/>
              <a:t>23/04/2018</a:t>
            </a:fld>
            <a:endParaRPr lang="en-GB"/>
          </a:p>
        </p:txBody>
      </p:sp>
      <p:sp>
        <p:nvSpPr>
          <p:cNvPr id="4" name="Footer Placeholder 3">
            <a:extLst>
              <a:ext uri="{FF2B5EF4-FFF2-40B4-BE49-F238E27FC236}">
                <a16:creationId xmlns:a16="http://schemas.microsoft.com/office/drawing/2014/main" id="{38BF15A0-6A9E-4E3B-A7C7-0B23313D3A83}"/>
              </a:ext>
            </a:extLst>
          </p:cNvPr>
          <p:cNvSpPr>
            <a:spLocks noGrp="1"/>
          </p:cNvSpPr>
          <p:nvPr>
            <p:ph type="ftr" sz="quarter" idx="2"/>
          </p:nvPr>
        </p:nvSpPr>
        <p:spPr>
          <a:xfrm>
            <a:off x="0" y="9432766"/>
            <a:ext cx="2945024" cy="4986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CF23EE0-DE85-41DD-A8A9-8B08F9F5408E}"/>
              </a:ext>
            </a:extLst>
          </p:cNvPr>
          <p:cNvSpPr>
            <a:spLocks noGrp="1"/>
          </p:cNvSpPr>
          <p:nvPr>
            <p:ph type="sldNum" sz="quarter" idx="3"/>
          </p:nvPr>
        </p:nvSpPr>
        <p:spPr>
          <a:xfrm>
            <a:off x="3847890" y="9432766"/>
            <a:ext cx="2945024" cy="498634"/>
          </a:xfrm>
          <a:prstGeom prst="rect">
            <a:avLst/>
          </a:prstGeom>
        </p:spPr>
        <p:txBody>
          <a:bodyPr vert="horz" lIns="91440" tIns="45720" rIns="91440" bIns="45720" rtlCol="0" anchor="b"/>
          <a:lstStyle>
            <a:lvl1pPr algn="r">
              <a:defRPr sz="1200"/>
            </a:lvl1pPr>
          </a:lstStyle>
          <a:p>
            <a:fld id="{B5251376-2E9E-4799-8671-DC6F45BAF4ED}" type="slidenum">
              <a:rPr lang="en-GB" smtClean="0"/>
              <a:t>‹#›</a:t>
            </a:fld>
            <a:endParaRPr lang="en-GB"/>
          </a:p>
        </p:txBody>
      </p:sp>
    </p:spTree>
    <p:extLst>
      <p:ext uri="{BB962C8B-B14F-4D97-AF65-F5344CB8AC3E}">
        <p14:creationId xmlns:p14="http://schemas.microsoft.com/office/powerpoint/2010/main" val="1037397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829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1"/>
            <a:ext cx="2944283" cy="498294"/>
          </a:xfrm>
          <a:prstGeom prst="rect">
            <a:avLst/>
          </a:prstGeom>
        </p:spPr>
        <p:txBody>
          <a:bodyPr vert="horz" lIns="91440" tIns="45720" rIns="91440" bIns="45720" rtlCol="0"/>
          <a:lstStyle>
            <a:lvl1pPr algn="r">
              <a:defRPr sz="1200"/>
            </a:lvl1pPr>
          </a:lstStyle>
          <a:p>
            <a:fld id="{F79C03F4-F860-BD4D-9EC4-F3720C9CFA66}" type="datetimeFigureOut">
              <a:rPr lang="en-GB" smtClean="0"/>
              <a:t>23/04/2018</a:t>
            </a:fld>
            <a:endParaRPr lang="en-GB"/>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487"/>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3107"/>
            <a:ext cx="2944283" cy="49829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3"/>
          </a:xfrm>
          <a:prstGeom prst="rect">
            <a:avLst/>
          </a:prstGeom>
        </p:spPr>
        <p:txBody>
          <a:bodyPr vert="horz" lIns="91440" tIns="45720" rIns="91440" bIns="45720" rtlCol="0" anchor="b"/>
          <a:lstStyle>
            <a:lvl1pPr algn="r">
              <a:defRPr sz="1200"/>
            </a:lvl1pPr>
          </a:lstStyle>
          <a:p>
            <a:fld id="{4DA58572-BFA1-AE4C-9A67-B623B9AF2176}" type="slidenum">
              <a:rPr lang="en-GB" smtClean="0"/>
              <a:t>‹#›</a:t>
            </a:fld>
            <a:endParaRPr lang="en-GB"/>
          </a:p>
        </p:txBody>
      </p:sp>
    </p:spTree>
    <p:extLst>
      <p:ext uri="{BB962C8B-B14F-4D97-AF65-F5344CB8AC3E}">
        <p14:creationId xmlns:p14="http://schemas.microsoft.com/office/powerpoint/2010/main" val="1251326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normAutofit/>
          </a:bodyPr>
          <a:lstStyle/>
          <a:p>
            <a:pPr>
              <a:defRPr/>
            </a:pPr>
            <a:endParaRPr lang="en-GB" dirty="0">
              <a:solidFill>
                <a:schemeClr val="accent6"/>
              </a:solidFill>
            </a:endParaRPr>
          </a:p>
        </p:txBody>
      </p:sp>
      <p:sp>
        <p:nvSpPr>
          <p:cNvPr id="4" name="Slide Number Placeholder 3"/>
          <p:cNvSpPr>
            <a:spLocks noGrp="1"/>
          </p:cNvSpPr>
          <p:nvPr>
            <p:ph type="sldNum" sz="quarter" idx="10"/>
          </p:nvPr>
        </p:nvSpPr>
        <p:spPr/>
        <p:txBody>
          <a:bodyPr/>
          <a:lstStyle/>
          <a:p>
            <a:fld id="{278CA42F-4812-4C5C-823C-7362EF3EC743}" type="slidenum">
              <a:rPr lang="en-GB" smtClean="0"/>
              <a:pPr/>
              <a:t>9</a:t>
            </a:fld>
            <a:endParaRPr lang="en-GB" dirty="0"/>
          </a:p>
        </p:txBody>
      </p:sp>
    </p:spTree>
    <p:extLst>
      <p:ext uri="{BB962C8B-B14F-4D97-AF65-F5344CB8AC3E}">
        <p14:creationId xmlns:p14="http://schemas.microsoft.com/office/powerpoint/2010/main" val="276409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5B518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3446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4">
            <a:extLst>
              <a:ext uri="{FF2B5EF4-FFF2-40B4-BE49-F238E27FC236}">
                <a16:creationId xmlns:a16="http://schemas.microsoft.com/office/drawing/2014/main" id="{C3D6C8AA-8F55-47C9-A9F6-385CA1DFBF17}"/>
              </a:ext>
            </a:extLst>
          </p:cNvPr>
          <p:cNvSpPr>
            <a:spLocks noGrp="1"/>
          </p:cNvSpPr>
          <p:nvPr>
            <p:ph type="sldNum" sz="quarter" idx="4"/>
          </p:nvPr>
        </p:nvSpPr>
        <p:spPr>
          <a:xfrm>
            <a:off x="11681014" y="6173182"/>
            <a:ext cx="454891" cy="365125"/>
          </a:xfrm>
        </p:spPr>
        <p:txBody>
          <a:bodyPr/>
          <a:lstStyle>
            <a:lvl1pPr>
              <a:defRPr>
                <a:solidFill>
                  <a:schemeClr val="tx1">
                    <a:lumMod val="65000"/>
                    <a:lumOff val="35000"/>
                  </a:schemeClr>
                </a:solidFill>
              </a:defRPr>
            </a:lvl1pPr>
          </a:lstStyle>
          <a:p>
            <a:fld id="{CD08330F-68A9-4BAD-BEAB-92438FD43DA4}" type="slidenum">
              <a:rPr lang="en-GB" smtClean="0"/>
              <a:pPr/>
              <a:t>‹#›</a:t>
            </a:fld>
            <a:endParaRPr lang="en-GB"/>
          </a:p>
        </p:txBody>
      </p:sp>
    </p:spTree>
    <p:extLst>
      <p:ext uri="{BB962C8B-B14F-4D97-AF65-F5344CB8AC3E}">
        <p14:creationId xmlns:p14="http://schemas.microsoft.com/office/powerpoint/2010/main" val="115609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4">
            <a:extLst>
              <a:ext uri="{FF2B5EF4-FFF2-40B4-BE49-F238E27FC236}">
                <a16:creationId xmlns:a16="http://schemas.microsoft.com/office/drawing/2014/main" id="{CC2DF76D-B42F-441F-BC3A-20C6DE103810}"/>
              </a:ext>
            </a:extLst>
          </p:cNvPr>
          <p:cNvSpPr>
            <a:spLocks noGrp="1"/>
          </p:cNvSpPr>
          <p:nvPr>
            <p:ph type="sldNum" sz="quarter" idx="4"/>
          </p:nvPr>
        </p:nvSpPr>
        <p:spPr>
          <a:xfrm>
            <a:off x="11681014" y="6173182"/>
            <a:ext cx="454891" cy="365125"/>
          </a:xfrm>
        </p:spPr>
        <p:txBody>
          <a:bodyPr/>
          <a:lstStyle>
            <a:lvl1pPr>
              <a:defRPr>
                <a:solidFill>
                  <a:schemeClr val="tx1">
                    <a:lumMod val="65000"/>
                    <a:lumOff val="35000"/>
                  </a:schemeClr>
                </a:solidFill>
              </a:defRPr>
            </a:lvl1pPr>
          </a:lstStyle>
          <a:p>
            <a:fld id="{CD08330F-68A9-4BAD-BEAB-92438FD43DA4}" type="slidenum">
              <a:rPr lang="en-GB" smtClean="0"/>
              <a:pPr/>
              <a:t>‹#›</a:t>
            </a:fld>
            <a:endParaRPr lang="en-GB"/>
          </a:p>
        </p:txBody>
      </p:sp>
    </p:spTree>
    <p:extLst>
      <p:ext uri="{BB962C8B-B14F-4D97-AF65-F5344CB8AC3E}">
        <p14:creationId xmlns:p14="http://schemas.microsoft.com/office/powerpoint/2010/main" val="362627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D62EDE79-BAEC-49FE-9DB3-CE09E1CA500E}"/>
              </a:ext>
            </a:extLst>
          </p:cNvPr>
          <p:cNvSpPr>
            <a:spLocks noGrp="1"/>
          </p:cNvSpPr>
          <p:nvPr>
            <p:ph type="sldNum" sz="quarter" idx="4"/>
          </p:nvPr>
        </p:nvSpPr>
        <p:spPr>
          <a:xfrm>
            <a:off x="11681014" y="6173182"/>
            <a:ext cx="454891" cy="365125"/>
          </a:xfrm>
        </p:spPr>
        <p:txBody>
          <a:bodyPr/>
          <a:lstStyle>
            <a:lvl1pPr>
              <a:defRPr>
                <a:solidFill>
                  <a:schemeClr val="tx1">
                    <a:lumMod val="65000"/>
                    <a:lumOff val="35000"/>
                  </a:schemeClr>
                </a:solidFill>
              </a:defRPr>
            </a:lvl1pPr>
          </a:lstStyle>
          <a:p>
            <a:fld id="{CD08330F-68A9-4BAD-BEAB-92438FD43DA4}" type="slidenum">
              <a:rPr lang="en-GB" smtClean="0"/>
              <a:pPr/>
              <a:t>‹#›</a:t>
            </a:fld>
            <a:endParaRPr lang="en-GB"/>
          </a:p>
        </p:txBody>
      </p:sp>
    </p:spTree>
    <p:extLst>
      <p:ext uri="{BB962C8B-B14F-4D97-AF65-F5344CB8AC3E}">
        <p14:creationId xmlns:p14="http://schemas.microsoft.com/office/powerpoint/2010/main" val="275951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265772"/>
            <a:ext cx="9865096" cy="1426170"/>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23392" y="1844824"/>
            <a:ext cx="11017224" cy="41044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509773"/>
            <a:ext cx="12192000" cy="311112"/>
          </a:xfrm>
          <a:prstGeom prst="rect">
            <a:avLst/>
          </a:prstGeom>
        </p:spPr>
      </p:pic>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704512" y="239201"/>
            <a:ext cx="1122602" cy="802372"/>
          </a:xfrm>
          <a:prstGeom prst="rect">
            <a:avLst/>
          </a:prstGeom>
        </p:spPr>
      </p:pic>
      <p:pic>
        <p:nvPicPr>
          <p:cNvPr id="12" name="Picture 11"/>
          <p:cNvPicPr>
            <a:picLocks noChangeAspect="1"/>
          </p:cNvPicPr>
          <p:nvPr userDrawn="1"/>
        </p:nvPicPr>
        <p:blipFill rotWithShape="1">
          <a:blip r:embed="rId8" cstate="print">
            <a:extLst>
              <a:ext uri="{28A0092B-C50C-407E-A947-70E740481C1C}">
                <a14:useLocalDpi xmlns:a14="http://schemas.microsoft.com/office/drawing/2010/main" val="0"/>
              </a:ext>
            </a:extLst>
          </a:blip>
          <a:srcRect t="1" b="8936"/>
          <a:stretch/>
        </p:blipFill>
        <p:spPr>
          <a:xfrm>
            <a:off x="10624727" y="1041573"/>
            <a:ext cx="1282172" cy="720068"/>
          </a:xfrm>
          <a:prstGeom prst="rect">
            <a:avLst/>
          </a:prstGeom>
        </p:spPr>
      </p:pic>
      <p:sp>
        <p:nvSpPr>
          <p:cNvPr id="7" name="Slide Number Placeholder 4">
            <a:extLst>
              <a:ext uri="{FF2B5EF4-FFF2-40B4-BE49-F238E27FC236}">
                <a16:creationId xmlns:a16="http://schemas.microsoft.com/office/drawing/2014/main" id="{22998DB6-E3D9-40AF-AC41-6E6C6AE4D25E}"/>
              </a:ext>
            </a:extLst>
          </p:cNvPr>
          <p:cNvSpPr>
            <a:spLocks noGrp="1"/>
          </p:cNvSpPr>
          <p:nvPr>
            <p:ph type="sldNum" sz="quarter" idx="4"/>
          </p:nvPr>
        </p:nvSpPr>
        <p:spPr>
          <a:xfrm>
            <a:off x="11681014" y="6173182"/>
            <a:ext cx="454891" cy="365125"/>
          </a:xfrm>
        </p:spPr>
        <p:txBody>
          <a:bodyPr/>
          <a:lstStyle>
            <a:lvl1pPr>
              <a:defRPr>
                <a:solidFill>
                  <a:schemeClr val="tx1">
                    <a:lumMod val="65000"/>
                    <a:lumOff val="35000"/>
                  </a:schemeClr>
                </a:solidFill>
              </a:defRPr>
            </a:lvl1pPr>
          </a:lstStyle>
          <a:p>
            <a:fld id="{CD08330F-68A9-4BAD-BEAB-92438FD43DA4}" type="slidenum">
              <a:rPr lang="en-GB" smtClean="0"/>
              <a:pPr/>
              <a:t>‹#›</a:t>
            </a:fld>
            <a:endParaRPr lang="en-GB"/>
          </a:p>
        </p:txBody>
      </p:sp>
    </p:spTree>
    <p:extLst>
      <p:ext uri="{BB962C8B-B14F-4D97-AF65-F5344CB8AC3E}">
        <p14:creationId xmlns:p14="http://schemas.microsoft.com/office/powerpoint/2010/main" val="426870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lvl1pPr algn="l" defTabSz="914400" rtl="0" eaLnBrk="1" latinLnBrk="0" hangingPunct="1">
        <a:spcBef>
          <a:spcPct val="0"/>
        </a:spcBef>
        <a:buNone/>
        <a:defRPr sz="4000"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A9005-3D75-4EBD-86BE-A7DD2EAED92F}"/>
              </a:ext>
            </a:extLst>
          </p:cNvPr>
          <p:cNvSpPr>
            <a:spLocks noGrp="1"/>
          </p:cNvSpPr>
          <p:nvPr>
            <p:ph type="ctrTitle"/>
          </p:nvPr>
        </p:nvSpPr>
        <p:spPr/>
        <p:txBody>
          <a:bodyPr/>
          <a:lstStyle/>
          <a:p>
            <a:r>
              <a:rPr lang="en-GB" dirty="0"/>
              <a:t>PSNC’s service development proposals</a:t>
            </a:r>
          </a:p>
        </p:txBody>
      </p:sp>
      <p:sp>
        <p:nvSpPr>
          <p:cNvPr id="4" name="Subtitle 3">
            <a:extLst>
              <a:ext uri="{FF2B5EF4-FFF2-40B4-BE49-F238E27FC236}">
                <a16:creationId xmlns:a16="http://schemas.microsoft.com/office/drawing/2014/main" id="{0DA4868D-BB56-46C7-89CC-9517ABF54B29}"/>
              </a:ext>
            </a:extLst>
          </p:cNvPr>
          <p:cNvSpPr>
            <a:spLocks noGrp="1"/>
          </p:cNvSpPr>
          <p:nvPr>
            <p:ph type="subTitle" idx="1"/>
          </p:nvPr>
        </p:nvSpPr>
        <p:spPr>
          <a:xfrm>
            <a:off x="1828800" y="3429000"/>
            <a:ext cx="8534400" cy="1027590"/>
          </a:xfrm>
        </p:spPr>
        <p:txBody>
          <a:bodyPr/>
          <a:lstStyle/>
          <a:p>
            <a:r>
              <a:rPr lang="en-GB" dirty="0"/>
              <a:t>Summary for community pharmacy contractors</a:t>
            </a:r>
          </a:p>
        </p:txBody>
      </p:sp>
    </p:spTree>
    <p:extLst>
      <p:ext uri="{BB962C8B-B14F-4D97-AF65-F5344CB8AC3E}">
        <p14:creationId xmlns:p14="http://schemas.microsoft.com/office/powerpoint/2010/main" val="248689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The Universal Community Pharmacy Care Framework</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464496"/>
          </a:xfrm>
        </p:spPr>
        <p:txBody>
          <a:bodyPr>
            <a:normAutofit/>
          </a:bodyPr>
          <a:lstStyle/>
          <a:p>
            <a:r>
              <a:rPr lang="en-GB" dirty="0"/>
              <a:t>The Care Framework describes some more gradual changes that could be made to the services that pharmacies offer </a:t>
            </a:r>
          </a:p>
          <a:p>
            <a:r>
              <a:rPr lang="en-GB" dirty="0"/>
              <a:t>These are summarised on an infographic on the PSNC website</a:t>
            </a:r>
          </a:p>
          <a:p>
            <a:r>
              <a:rPr lang="en-GB" dirty="0"/>
              <a:t>Not all patients would need all of the elements…</a:t>
            </a:r>
          </a:p>
          <a:p>
            <a:r>
              <a:rPr lang="en-GB" dirty="0"/>
              <a:t>… but all pharmacies would offer these services to eligible patients who could benefit from them</a:t>
            </a:r>
          </a:p>
          <a:p>
            <a:r>
              <a:rPr lang="en-GB" dirty="0"/>
              <a:t>PSNC would like to see a phased introduction of the elements of the Framework </a:t>
            </a:r>
          </a:p>
          <a:p>
            <a:pPr lvl="1"/>
            <a:endParaRPr lang="en-GB" dirty="0"/>
          </a:p>
        </p:txBody>
      </p:sp>
    </p:spTree>
    <p:extLst>
      <p:ext uri="{BB962C8B-B14F-4D97-AF65-F5344CB8AC3E}">
        <p14:creationId xmlns:p14="http://schemas.microsoft.com/office/powerpoint/2010/main" val="78690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Care Framework Objectives</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464496"/>
          </a:xfrm>
        </p:spPr>
        <p:txBody>
          <a:bodyPr>
            <a:normAutofit/>
          </a:bodyPr>
          <a:lstStyle/>
          <a:p>
            <a:pPr marL="0" indent="0">
              <a:buNone/>
            </a:pPr>
            <a:r>
              <a:rPr lang="en-GB" dirty="0"/>
              <a:t>The proposed Care Framework includes suggestions for areas such as:</a:t>
            </a:r>
          </a:p>
          <a:p>
            <a:pPr lvl="1"/>
            <a:r>
              <a:rPr lang="en-GB" dirty="0"/>
              <a:t>Clinical safety</a:t>
            </a:r>
          </a:p>
          <a:p>
            <a:pPr lvl="1"/>
            <a:r>
              <a:rPr lang="en-GB" dirty="0"/>
              <a:t>Transfer of care </a:t>
            </a:r>
          </a:p>
          <a:p>
            <a:pPr lvl="1"/>
            <a:r>
              <a:rPr lang="en-GB" dirty="0"/>
              <a:t>New medicines</a:t>
            </a:r>
          </a:p>
          <a:p>
            <a:pPr lvl="1"/>
            <a:r>
              <a:rPr lang="en-GB" dirty="0"/>
              <a:t>Clinical effectiveness</a:t>
            </a:r>
          </a:p>
          <a:p>
            <a:pPr lvl="1"/>
            <a:r>
              <a:rPr lang="en-GB" dirty="0"/>
              <a:t>Patient experience</a:t>
            </a:r>
          </a:p>
          <a:p>
            <a:pPr marL="0" lvl="0" indent="0">
              <a:buNone/>
            </a:pPr>
            <a:r>
              <a:rPr lang="en-GB" i="1" dirty="0">
                <a:solidFill>
                  <a:prstClr val="black">
                    <a:lumMod val="65000"/>
                    <a:lumOff val="35000"/>
                  </a:prstClr>
                </a:solidFill>
              </a:rPr>
              <a:t>Some examples are set out on the next slide.</a:t>
            </a:r>
            <a:endParaRPr lang="en-GB" i="1" dirty="0"/>
          </a:p>
        </p:txBody>
      </p:sp>
    </p:spTree>
    <p:extLst>
      <p:ext uri="{BB962C8B-B14F-4D97-AF65-F5344CB8AC3E}">
        <p14:creationId xmlns:p14="http://schemas.microsoft.com/office/powerpoint/2010/main" val="2107660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Examples of Care Framework Elements</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608512"/>
          </a:xfrm>
        </p:spPr>
        <p:txBody>
          <a:bodyPr>
            <a:normAutofit fontScale="70000" lnSpcReduction="20000"/>
          </a:bodyPr>
          <a:lstStyle/>
          <a:p>
            <a:r>
              <a:rPr lang="en-GB" dirty="0"/>
              <a:t>Clinical Safety:</a:t>
            </a:r>
          </a:p>
          <a:p>
            <a:pPr lvl="1"/>
            <a:r>
              <a:rPr lang="en-GB" sz="2900" dirty="0">
                <a:solidFill>
                  <a:prstClr val="black">
                    <a:lumMod val="65000"/>
                    <a:lumOff val="35000"/>
                  </a:prstClr>
                </a:solidFill>
              </a:rPr>
              <a:t>Provide a clinically safe dispensing service - </a:t>
            </a:r>
            <a:r>
              <a:rPr lang="en-GB" sz="2900" dirty="0"/>
              <a:t>the community pharmacist clinical check provided under our professional obligations [Dispensing service]</a:t>
            </a:r>
          </a:p>
          <a:p>
            <a:pPr lvl="1"/>
            <a:r>
              <a:rPr lang="en-GB" sz="2900" dirty="0">
                <a:solidFill>
                  <a:prstClr val="black">
                    <a:lumMod val="65000"/>
                    <a:lumOff val="35000"/>
                  </a:prstClr>
                </a:solidFill>
              </a:rPr>
              <a:t>A review of medicines returned by patients for disposal, to identify issues which need to be addressed with the patient </a:t>
            </a:r>
            <a:r>
              <a:rPr lang="en-GB" dirty="0">
                <a:solidFill>
                  <a:prstClr val="black">
                    <a:lumMod val="65000"/>
                    <a:lumOff val="35000"/>
                  </a:prstClr>
                </a:solidFill>
              </a:rPr>
              <a:t>[Prompted by return of POM meds for disposal] </a:t>
            </a:r>
            <a:endParaRPr lang="en-GB" sz="2900" dirty="0"/>
          </a:p>
          <a:p>
            <a:r>
              <a:rPr lang="en-GB" dirty="0"/>
              <a:t>Transfer of Care </a:t>
            </a:r>
          </a:p>
          <a:p>
            <a:pPr lvl="1"/>
            <a:r>
              <a:rPr lang="en-GB" dirty="0"/>
              <a:t>Medicines reconciliation post-discharge from hospital (where appropriate data is shared with the pharmacy) [Triggered by referral/information provision]</a:t>
            </a:r>
          </a:p>
          <a:p>
            <a:pPr lvl="1"/>
            <a:r>
              <a:rPr lang="en-GB" dirty="0"/>
              <a:t>MUR or NMS-type support where required by the patient [Triggered by referral/information provision]</a:t>
            </a:r>
          </a:p>
          <a:p>
            <a:r>
              <a:rPr lang="en-GB" dirty="0"/>
              <a:t>New Medicines Use</a:t>
            </a:r>
          </a:p>
          <a:p>
            <a:pPr lvl="1"/>
            <a:r>
              <a:rPr lang="en-GB" dirty="0"/>
              <a:t>The current New Medicine Service could be repurposed as an Essential Service (potentially with a review of the eligible conditions, e.g. addition of depression, and the need in all cases for the follow up (3rd) stage)</a:t>
            </a:r>
            <a:r>
              <a:rPr lang="en-GB" sz="3400" dirty="0">
                <a:solidFill>
                  <a:prstClr val="black">
                    <a:lumMod val="65000"/>
                    <a:lumOff val="35000"/>
                  </a:prstClr>
                </a:solidFill>
              </a:rPr>
              <a:t> </a:t>
            </a:r>
            <a:r>
              <a:rPr lang="en-GB" sz="2900" dirty="0">
                <a:solidFill>
                  <a:prstClr val="black">
                    <a:lumMod val="65000"/>
                    <a:lumOff val="35000"/>
                  </a:prstClr>
                </a:solidFill>
              </a:rPr>
              <a:t>[Triggered by the dispensing of a new medicine]</a:t>
            </a: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175314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4EC7D-8EEB-4F99-A2AC-2E573657DD16}"/>
              </a:ext>
            </a:extLst>
          </p:cNvPr>
          <p:cNvSpPr>
            <a:spLocks noGrp="1"/>
          </p:cNvSpPr>
          <p:nvPr>
            <p:ph type="title"/>
          </p:nvPr>
        </p:nvSpPr>
        <p:spPr/>
        <p:txBody>
          <a:bodyPr/>
          <a:lstStyle/>
          <a:p>
            <a:r>
              <a:rPr lang="en-GB" sz="2800" dirty="0"/>
              <a:t>How the two service proposals fit together</a:t>
            </a:r>
          </a:p>
        </p:txBody>
      </p:sp>
      <p:sp>
        <p:nvSpPr>
          <p:cNvPr id="6" name="Rectangle 5">
            <a:extLst>
              <a:ext uri="{FF2B5EF4-FFF2-40B4-BE49-F238E27FC236}">
                <a16:creationId xmlns:a16="http://schemas.microsoft.com/office/drawing/2014/main" id="{D3972C00-4624-4254-82BB-256B87FE5667}"/>
              </a:ext>
            </a:extLst>
          </p:cNvPr>
          <p:cNvSpPr/>
          <p:nvPr/>
        </p:nvSpPr>
        <p:spPr>
          <a:xfrm>
            <a:off x="729673" y="4036291"/>
            <a:ext cx="1662545" cy="106218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a:extLst>
              <a:ext uri="{FF2B5EF4-FFF2-40B4-BE49-F238E27FC236}">
                <a16:creationId xmlns:a16="http://schemas.microsoft.com/office/drawing/2014/main" id="{D7628318-AFB4-4D82-93CF-ACB4037EDDA3}"/>
              </a:ext>
            </a:extLst>
          </p:cNvPr>
          <p:cNvSpPr txBox="1">
            <a:spLocks/>
          </p:cNvSpPr>
          <p:nvPr/>
        </p:nvSpPr>
        <p:spPr>
          <a:xfrm>
            <a:off x="1211399" y="5209311"/>
            <a:ext cx="699089" cy="563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200" dirty="0"/>
              <a:t>Present time</a:t>
            </a:r>
          </a:p>
        </p:txBody>
      </p:sp>
      <p:sp>
        <p:nvSpPr>
          <p:cNvPr id="8" name="Content Placeholder 2">
            <a:extLst>
              <a:ext uri="{FF2B5EF4-FFF2-40B4-BE49-F238E27FC236}">
                <a16:creationId xmlns:a16="http://schemas.microsoft.com/office/drawing/2014/main" id="{E6EFFA90-6CDA-4E05-9C7A-19A9EA5EEF82}"/>
              </a:ext>
            </a:extLst>
          </p:cNvPr>
          <p:cNvSpPr txBox="1">
            <a:spLocks/>
          </p:cNvSpPr>
          <p:nvPr/>
        </p:nvSpPr>
        <p:spPr>
          <a:xfrm>
            <a:off x="1096097" y="4267203"/>
            <a:ext cx="929691" cy="46181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600" dirty="0">
                <a:solidFill>
                  <a:schemeClr val="bg1"/>
                </a:solidFill>
              </a:rPr>
              <a:t>Current CPCF</a:t>
            </a:r>
          </a:p>
        </p:txBody>
      </p:sp>
      <p:sp>
        <p:nvSpPr>
          <p:cNvPr id="9" name="Content Placeholder 2">
            <a:extLst>
              <a:ext uri="{FF2B5EF4-FFF2-40B4-BE49-F238E27FC236}">
                <a16:creationId xmlns:a16="http://schemas.microsoft.com/office/drawing/2014/main" id="{D830E768-7D10-4325-863F-0BE46BE6E1B9}"/>
              </a:ext>
            </a:extLst>
          </p:cNvPr>
          <p:cNvSpPr txBox="1">
            <a:spLocks/>
          </p:cNvSpPr>
          <p:nvPr/>
        </p:nvSpPr>
        <p:spPr>
          <a:xfrm>
            <a:off x="1910488" y="5532583"/>
            <a:ext cx="1203910" cy="951344"/>
          </a:xfrm>
          <a:prstGeom prst="rect">
            <a:avLst/>
          </a:prstGeom>
          <a:ln>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200" dirty="0"/>
              <a:t>Introduction of Universal Community Pharmacy Care Framework</a:t>
            </a:r>
          </a:p>
        </p:txBody>
      </p:sp>
      <p:cxnSp>
        <p:nvCxnSpPr>
          <p:cNvPr id="11" name="Straight Arrow Connector 10">
            <a:extLst>
              <a:ext uri="{FF2B5EF4-FFF2-40B4-BE49-F238E27FC236}">
                <a16:creationId xmlns:a16="http://schemas.microsoft.com/office/drawing/2014/main" id="{93AAE035-A4FD-4722-AEA4-C12A03C67E3D}"/>
              </a:ext>
            </a:extLst>
          </p:cNvPr>
          <p:cNvCxnSpPr/>
          <p:nvPr/>
        </p:nvCxnSpPr>
        <p:spPr>
          <a:xfrm flipV="1">
            <a:off x="2401454" y="5144655"/>
            <a:ext cx="0" cy="34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E06E9AE-4AC2-4A62-BFBA-2052D5DDDDA2}"/>
              </a:ext>
            </a:extLst>
          </p:cNvPr>
          <p:cNvSpPr/>
          <p:nvPr/>
        </p:nvSpPr>
        <p:spPr>
          <a:xfrm>
            <a:off x="2401459" y="4036291"/>
            <a:ext cx="4174680" cy="10621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Triangle 15">
            <a:extLst>
              <a:ext uri="{FF2B5EF4-FFF2-40B4-BE49-F238E27FC236}">
                <a16:creationId xmlns:a16="http://schemas.microsoft.com/office/drawing/2014/main" id="{A184A53B-D319-48EA-8658-5928BA71E56F}"/>
              </a:ext>
            </a:extLst>
          </p:cNvPr>
          <p:cNvSpPr/>
          <p:nvPr/>
        </p:nvSpPr>
        <p:spPr>
          <a:xfrm flipH="1">
            <a:off x="2392218" y="2610121"/>
            <a:ext cx="4174676" cy="1426170"/>
          </a:xfrm>
          <a:prstGeom prst="rtTriangle">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ontent Placeholder 2">
            <a:extLst>
              <a:ext uri="{FF2B5EF4-FFF2-40B4-BE49-F238E27FC236}">
                <a16:creationId xmlns:a16="http://schemas.microsoft.com/office/drawing/2014/main" id="{F3A14DD3-425A-4F4D-9904-27177BF69DCC}"/>
              </a:ext>
            </a:extLst>
          </p:cNvPr>
          <p:cNvSpPr txBox="1">
            <a:spLocks/>
          </p:cNvSpPr>
          <p:nvPr/>
        </p:nvSpPr>
        <p:spPr>
          <a:xfrm>
            <a:off x="3200326" y="4091709"/>
            <a:ext cx="2576946" cy="9051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600" dirty="0">
                <a:solidFill>
                  <a:schemeClr val="bg1"/>
                </a:solidFill>
              </a:rPr>
              <a:t>Introduction and transition to full provision of the Universal Community Pharmacy Care Framework</a:t>
            </a:r>
          </a:p>
        </p:txBody>
      </p:sp>
      <p:sp>
        <p:nvSpPr>
          <p:cNvPr id="18" name="Rectangle 17">
            <a:extLst>
              <a:ext uri="{FF2B5EF4-FFF2-40B4-BE49-F238E27FC236}">
                <a16:creationId xmlns:a16="http://schemas.microsoft.com/office/drawing/2014/main" id="{C23E1149-D471-4A1A-9878-40253364B05F}"/>
              </a:ext>
            </a:extLst>
          </p:cNvPr>
          <p:cNvSpPr/>
          <p:nvPr/>
        </p:nvSpPr>
        <p:spPr>
          <a:xfrm>
            <a:off x="6585380" y="2610121"/>
            <a:ext cx="4146949" cy="24883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ontent Placeholder 2">
            <a:extLst>
              <a:ext uri="{FF2B5EF4-FFF2-40B4-BE49-F238E27FC236}">
                <a16:creationId xmlns:a16="http://schemas.microsoft.com/office/drawing/2014/main" id="{6EF7A4C6-9BEA-426E-810D-1DF1EC249D82}"/>
              </a:ext>
            </a:extLst>
          </p:cNvPr>
          <p:cNvSpPr txBox="1">
            <a:spLocks/>
          </p:cNvSpPr>
          <p:nvPr/>
        </p:nvSpPr>
        <p:spPr>
          <a:xfrm>
            <a:off x="7384247" y="4091708"/>
            <a:ext cx="2576946" cy="905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500" dirty="0">
                <a:solidFill>
                  <a:schemeClr val="bg1"/>
                </a:solidFill>
              </a:rPr>
              <a:t>Ongoing provision of the Universal Community Pharmacy Care Framework</a:t>
            </a:r>
          </a:p>
        </p:txBody>
      </p:sp>
      <p:sp>
        <p:nvSpPr>
          <p:cNvPr id="20" name="Right Triangle 19">
            <a:extLst>
              <a:ext uri="{FF2B5EF4-FFF2-40B4-BE49-F238E27FC236}">
                <a16:creationId xmlns:a16="http://schemas.microsoft.com/office/drawing/2014/main" id="{B4CDEF16-65D9-4A54-BC4F-F7263626E04E}"/>
              </a:ext>
            </a:extLst>
          </p:cNvPr>
          <p:cNvSpPr/>
          <p:nvPr/>
        </p:nvSpPr>
        <p:spPr>
          <a:xfrm flipH="1">
            <a:off x="6566894" y="1330036"/>
            <a:ext cx="4165435" cy="1280085"/>
          </a:xfrm>
          <a:prstGeom prst="r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Content Placeholder 2">
            <a:extLst>
              <a:ext uri="{FF2B5EF4-FFF2-40B4-BE49-F238E27FC236}">
                <a16:creationId xmlns:a16="http://schemas.microsoft.com/office/drawing/2014/main" id="{B5D10B75-6A69-437D-BA09-D2AA1A7E7031}"/>
              </a:ext>
            </a:extLst>
          </p:cNvPr>
          <p:cNvSpPr txBox="1">
            <a:spLocks/>
          </p:cNvSpPr>
          <p:nvPr/>
        </p:nvSpPr>
        <p:spPr>
          <a:xfrm>
            <a:off x="8672720" y="1970078"/>
            <a:ext cx="1911606" cy="58019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500" dirty="0">
                <a:solidFill>
                  <a:schemeClr val="bg1"/>
                </a:solidFill>
              </a:rPr>
              <a:t>Rollout of CP Care Plan Service to selected cohort of patients</a:t>
            </a:r>
          </a:p>
        </p:txBody>
      </p:sp>
      <p:sp>
        <p:nvSpPr>
          <p:cNvPr id="22" name="Content Placeholder 2">
            <a:extLst>
              <a:ext uri="{FF2B5EF4-FFF2-40B4-BE49-F238E27FC236}">
                <a16:creationId xmlns:a16="http://schemas.microsoft.com/office/drawing/2014/main" id="{78017123-A868-40E9-8E2B-1372AB2DD540}"/>
              </a:ext>
            </a:extLst>
          </p:cNvPr>
          <p:cNvSpPr txBox="1">
            <a:spLocks/>
          </p:cNvSpPr>
          <p:nvPr/>
        </p:nvSpPr>
        <p:spPr>
          <a:xfrm>
            <a:off x="5555940" y="5532583"/>
            <a:ext cx="2347779" cy="951344"/>
          </a:xfrm>
          <a:prstGeom prst="rect">
            <a:avLst/>
          </a:prstGeom>
          <a:ln>
            <a:solidFill>
              <a:schemeClr val="accent1"/>
            </a:solidFill>
          </a:ln>
        </p:spPr>
        <p:txBody>
          <a:bodyPr vert="horz" lIns="91440" tIns="45720" rIns="91440" bIns="45720" rtlCol="0">
            <a:normAutofit lnSpcReduction="10000"/>
          </a:bodyPr>
          <a:lst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1200" dirty="0"/>
              <a:t>Full provision of the Universal Community Pharmacy Care Framework PLUS</a:t>
            </a:r>
          </a:p>
          <a:p>
            <a:pPr marL="0" indent="0" algn="ctr">
              <a:buFont typeface="Arial" pitchFamily="34" charset="0"/>
              <a:buNone/>
            </a:pPr>
            <a:r>
              <a:rPr lang="en-GB" sz="1200" dirty="0"/>
              <a:t>introduction of the CP Care Plan service</a:t>
            </a:r>
          </a:p>
        </p:txBody>
      </p:sp>
      <p:cxnSp>
        <p:nvCxnSpPr>
          <p:cNvPr id="23" name="Straight Arrow Connector 22">
            <a:extLst>
              <a:ext uri="{FF2B5EF4-FFF2-40B4-BE49-F238E27FC236}">
                <a16:creationId xmlns:a16="http://schemas.microsoft.com/office/drawing/2014/main" id="{31832AD8-2941-41E9-B2B5-2A40049C9499}"/>
              </a:ext>
            </a:extLst>
          </p:cNvPr>
          <p:cNvCxnSpPr/>
          <p:nvPr/>
        </p:nvCxnSpPr>
        <p:spPr>
          <a:xfrm flipV="1">
            <a:off x="6585380" y="5144655"/>
            <a:ext cx="0" cy="34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00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A742-087E-4FBB-A6F8-5E5190482D2E}"/>
              </a:ext>
            </a:extLst>
          </p:cNvPr>
          <p:cNvSpPr>
            <a:spLocks noGrp="1"/>
          </p:cNvSpPr>
          <p:nvPr>
            <p:ph type="title"/>
          </p:nvPr>
        </p:nvSpPr>
        <p:spPr/>
        <p:txBody>
          <a:bodyPr/>
          <a:lstStyle/>
          <a:p>
            <a:r>
              <a:rPr lang="en-GB" dirty="0"/>
              <a:t>Negotiations and Next Steps</a:t>
            </a:r>
          </a:p>
        </p:txBody>
      </p:sp>
      <p:sp>
        <p:nvSpPr>
          <p:cNvPr id="3" name="Content Placeholder 2">
            <a:extLst>
              <a:ext uri="{FF2B5EF4-FFF2-40B4-BE49-F238E27FC236}">
                <a16:creationId xmlns:a16="http://schemas.microsoft.com/office/drawing/2014/main" id="{7CF6143E-3247-4B8E-8806-C8DB4F0A8BB5}"/>
              </a:ext>
            </a:extLst>
          </p:cNvPr>
          <p:cNvSpPr>
            <a:spLocks noGrp="1"/>
          </p:cNvSpPr>
          <p:nvPr>
            <p:ph idx="1"/>
          </p:nvPr>
        </p:nvSpPr>
        <p:spPr>
          <a:xfrm>
            <a:off x="623392" y="1844824"/>
            <a:ext cx="11017224" cy="4538221"/>
          </a:xfrm>
        </p:spPr>
        <p:txBody>
          <a:bodyPr>
            <a:normAutofit/>
          </a:bodyPr>
          <a:lstStyle/>
          <a:p>
            <a:r>
              <a:rPr lang="en-GB" sz="2800" dirty="0"/>
              <a:t>The proposals are initial ideas for discussion with DHSC and NHS England and will evolve as those conversations happen</a:t>
            </a:r>
          </a:p>
          <a:p>
            <a:r>
              <a:rPr lang="en-GB" sz="2800" dirty="0">
                <a:solidFill>
                  <a:prstClr val="black">
                    <a:lumMod val="65000"/>
                    <a:lumOff val="35000"/>
                  </a:prstClr>
                </a:solidFill>
              </a:rPr>
              <a:t>Substantive discussions on the proposals and negotiations for 2018/19 funding have not yet begun</a:t>
            </a:r>
          </a:p>
          <a:p>
            <a:pPr lvl="0"/>
            <a:r>
              <a:rPr lang="en-GB" sz="2800" dirty="0">
                <a:solidFill>
                  <a:prstClr val="black">
                    <a:lumMod val="65000"/>
                    <a:lumOff val="35000"/>
                  </a:prstClr>
                </a:solidFill>
              </a:rPr>
              <a:t>PSNC has discussed the ideas with pharmacy bodies and LPCs</a:t>
            </a:r>
            <a:endParaRPr lang="en-GB" sz="2800" dirty="0"/>
          </a:p>
          <a:p>
            <a:pPr lvl="0"/>
            <a:r>
              <a:rPr lang="en-GB" sz="2800" dirty="0">
                <a:solidFill>
                  <a:prstClr val="black">
                    <a:lumMod val="65000"/>
                    <a:lumOff val="35000"/>
                  </a:prstClr>
                </a:solidFill>
              </a:rPr>
              <a:t>There would be many challenges for contractors if the NHS chooses to implement these or other similar ideas… </a:t>
            </a:r>
          </a:p>
          <a:p>
            <a:pPr lvl="0"/>
            <a:r>
              <a:rPr lang="en-GB" sz="2800" dirty="0">
                <a:solidFill>
                  <a:prstClr val="black">
                    <a:lumMod val="65000"/>
                    <a:lumOff val="35000"/>
                  </a:prstClr>
                </a:solidFill>
              </a:rPr>
              <a:t>…but PSNC is seeking a phased introduction of any changes and will offer guidance for contractors</a:t>
            </a:r>
          </a:p>
          <a:p>
            <a:pPr marL="0" lvl="0" indent="0">
              <a:buNone/>
            </a:pPr>
            <a:endParaRPr lang="en-GB" dirty="0">
              <a:solidFill>
                <a:prstClr val="black">
                  <a:lumMod val="65000"/>
                  <a:lumOff val="35000"/>
                </a:prstClr>
              </a:solidFill>
            </a:endParaRPr>
          </a:p>
          <a:p>
            <a:endParaRPr lang="en-GB" dirty="0"/>
          </a:p>
          <a:p>
            <a:endParaRPr lang="en-GB" dirty="0"/>
          </a:p>
        </p:txBody>
      </p:sp>
    </p:spTree>
    <p:extLst>
      <p:ext uri="{BB962C8B-B14F-4D97-AF65-F5344CB8AC3E}">
        <p14:creationId xmlns:p14="http://schemas.microsoft.com/office/powerpoint/2010/main" val="2747331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C4388E-435A-4D98-ADE9-8BCB01DC9AC0}"/>
              </a:ext>
            </a:extLst>
          </p:cNvPr>
          <p:cNvSpPr>
            <a:spLocks noGrp="1"/>
          </p:cNvSpPr>
          <p:nvPr>
            <p:ph type="ctrTitle"/>
          </p:nvPr>
        </p:nvSpPr>
        <p:spPr/>
        <p:txBody>
          <a:bodyPr/>
          <a:lstStyle/>
          <a:p>
            <a:r>
              <a:rPr lang="en-GB" dirty="0"/>
              <a:t>Supplementary slides</a:t>
            </a:r>
          </a:p>
        </p:txBody>
      </p:sp>
      <p:sp>
        <p:nvSpPr>
          <p:cNvPr id="7" name="Subtitle 6">
            <a:extLst>
              <a:ext uri="{FF2B5EF4-FFF2-40B4-BE49-F238E27FC236}">
                <a16:creationId xmlns:a16="http://schemas.microsoft.com/office/drawing/2014/main" id="{5BDF1319-9D1B-4A66-B4AB-86C007C9C983}"/>
              </a:ext>
            </a:extLst>
          </p:cNvPr>
          <p:cNvSpPr>
            <a:spLocks noGrp="1"/>
          </p:cNvSpPr>
          <p:nvPr>
            <p:ph type="subTitle" idx="1"/>
          </p:nvPr>
        </p:nvSpPr>
        <p:spPr/>
        <p:txBody>
          <a:bodyPr>
            <a:normAutofit fontScale="92500" lnSpcReduction="10000"/>
          </a:bodyPr>
          <a:lstStyle/>
          <a:p>
            <a:r>
              <a:rPr lang="en-GB" dirty="0"/>
              <a:t>Please note: these slides give some further detail on PSNC’s thinking about the Universal Community Pharmacy Care Framework, but these are only initial ideas and will all be the subject of negotiations</a:t>
            </a:r>
          </a:p>
        </p:txBody>
      </p:sp>
    </p:spTree>
    <p:extLst>
      <p:ext uri="{BB962C8B-B14F-4D97-AF65-F5344CB8AC3E}">
        <p14:creationId xmlns:p14="http://schemas.microsoft.com/office/powerpoint/2010/main" val="20082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Universal Community Pharmacy Care Framework</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464496"/>
          </a:xfrm>
        </p:spPr>
        <p:txBody>
          <a:bodyPr/>
          <a:lstStyle/>
          <a:p>
            <a:r>
              <a:rPr lang="en-GB" dirty="0"/>
              <a:t>Clinical safety</a:t>
            </a:r>
          </a:p>
          <a:p>
            <a:pPr lvl="1"/>
            <a:r>
              <a:rPr lang="en-GB" dirty="0"/>
              <a:t>Provide a clinically safe dispensing service – offering the community pharmacist clinical check provided under our professional obligations [Dispensing service]</a:t>
            </a:r>
          </a:p>
          <a:p>
            <a:pPr lvl="1"/>
            <a:r>
              <a:rPr lang="en-GB" dirty="0"/>
              <a:t>Review medicines returned by patients for disposal, to identify issues which need to be addressed with the patient [Prompted by return of POM meds for disposal] </a:t>
            </a:r>
          </a:p>
          <a:p>
            <a:pPr lvl="1"/>
            <a:endParaRPr lang="en-GB" dirty="0"/>
          </a:p>
        </p:txBody>
      </p:sp>
    </p:spTree>
    <p:extLst>
      <p:ext uri="{BB962C8B-B14F-4D97-AF65-F5344CB8AC3E}">
        <p14:creationId xmlns:p14="http://schemas.microsoft.com/office/powerpoint/2010/main" val="392245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Universal Community Pharmacy Care Framework</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608512"/>
          </a:xfrm>
        </p:spPr>
        <p:txBody>
          <a:bodyPr>
            <a:normAutofit fontScale="92500" lnSpcReduction="10000"/>
          </a:bodyPr>
          <a:lstStyle/>
          <a:p>
            <a:r>
              <a:rPr lang="en-GB" dirty="0"/>
              <a:t>Transfer of care</a:t>
            </a:r>
          </a:p>
          <a:p>
            <a:pPr lvl="1"/>
            <a:r>
              <a:rPr lang="en-GB" dirty="0"/>
              <a:t>Manage medicines reconciliation post-discharge from hospital (where appropriate data is shared with the pharmacy) [Triggered by referral/information provision]</a:t>
            </a:r>
          </a:p>
          <a:p>
            <a:pPr lvl="1"/>
            <a:r>
              <a:rPr lang="en-GB" dirty="0"/>
              <a:t>Offer MUR or NMS-type support where required by the patient [Triggered by referral/information provision]</a:t>
            </a:r>
          </a:p>
          <a:p>
            <a:r>
              <a:rPr lang="en-GB" dirty="0"/>
              <a:t>New medicines</a:t>
            </a:r>
          </a:p>
          <a:p>
            <a:pPr lvl="1"/>
            <a:r>
              <a:rPr lang="en-GB" dirty="0"/>
              <a:t>The current New Medicine Service could be repurposed as an Essential Service (potentially with a review of the eligible conditions, e.g. addition of depression, and need in all cases for the follow up (3rd) stage) [Triggered by the dispensing of a new medicine]</a:t>
            </a:r>
          </a:p>
          <a:p>
            <a:pPr lvl="1"/>
            <a:endParaRPr lang="en-GB" dirty="0"/>
          </a:p>
          <a:p>
            <a:pPr lvl="1"/>
            <a:endParaRPr lang="en-GB" dirty="0"/>
          </a:p>
        </p:txBody>
      </p:sp>
    </p:spTree>
    <p:extLst>
      <p:ext uri="{BB962C8B-B14F-4D97-AF65-F5344CB8AC3E}">
        <p14:creationId xmlns:p14="http://schemas.microsoft.com/office/powerpoint/2010/main" val="137805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Universal Community Pharmacy Care Framework</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608512"/>
          </a:xfrm>
        </p:spPr>
        <p:txBody>
          <a:bodyPr>
            <a:normAutofit fontScale="85000" lnSpcReduction="20000"/>
          </a:bodyPr>
          <a:lstStyle/>
          <a:p>
            <a:r>
              <a:rPr lang="en-GB" dirty="0"/>
              <a:t>Clinical effectiveness</a:t>
            </a:r>
          </a:p>
          <a:p>
            <a:pPr lvl="1"/>
            <a:r>
              <a:rPr lang="en-GB" dirty="0"/>
              <a:t>Comply with the community pharmacy Antibiotic Guardian Pledges, including checking suitability of antibiotic prescribing to avoid anti-microbial resistance [Triggered by self care support request/script]</a:t>
            </a:r>
          </a:p>
          <a:p>
            <a:pPr lvl="1"/>
            <a:r>
              <a:rPr lang="en-GB" dirty="0"/>
              <a:t>Challenge polypharmacy and identify potential gaps in prescribing using specific indicators, e.g. selected STOPP/START indicators [Triggered by script content]</a:t>
            </a:r>
          </a:p>
          <a:p>
            <a:pPr lvl="1"/>
            <a:r>
              <a:rPr lang="en-GB" dirty="0"/>
              <a:t>Challenge prescribing of medicines of low clinical value (on an identified list) and support CCGs’ work on promoting self-care and removing prescribing for minor illness [Triggered by script content]</a:t>
            </a:r>
          </a:p>
          <a:p>
            <a:r>
              <a:rPr lang="en-GB" dirty="0"/>
              <a:t>Patient experience</a:t>
            </a:r>
          </a:p>
          <a:p>
            <a:pPr lvl="1"/>
            <a:r>
              <a:rPr lang="en-GB" dirty="0"/>
              <a:t>Check the suitability of the current prescribed dosage forms or devices for the individual (focus on use of medicines/devices) at least once a year [Triggered by first </a:t>
            </a:r>
            <a:r>
              <a:rPr lang="en-GB" dirty="0" err="1"/>
              <a:t>disp</a:t>
            </a:r>
            <a:r>
              <a:rPr lang="en-GB" dirty="0"/>
              <a:t> &amp; on a planned basis]</a:t>
            </a:r>
          </a:p>
          <a:p>
            <a:pPr lvl="1"/>
            <a:endParaRPr lang="en-GB" dirty="0"/>
          </a:p>
          <a:p>
            <a:pPr lvl="1"/>
            <a:endParaRPr lang="en-GB" dirty="0"/>
          </a:p>
        </p:txBody>
      </p:sp>
    </p:spTree>
    <p:extLst>
      <p:ext uri="{BB962C8B-B14F-4D97-AF65-F5344CB8AC3E}">
        <p14:creationId xmlns:p14="http://schemas.microsoft.com/office/powerpoint/2010/main" val="93051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Universal Community Pharmacy Care Framework</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608512"/>
          </a:xfrm>
        </p:spPr>
        <p:txBody>
          <a:bodyPr>
            <a:normAutofit fontScale="77500" lnSpcReduction="20000"/>
          </a:bodyPr>
          <a:lstStyle/>
          <a:p>
            <a:r>
              <a:rPr lang="en-GB" dirty="0"/>
              <a:t>Patient activation and support</a:t>
            </a:r>
          </a:p>
          <a:p>
            <a:pPr lvl="1"/>
            <a:r>
              <a:rPr lang="en-GB" dirty="0"/>
              <a:t>Discuss adherence with individuals in a specified cohort of patients at least once a year (understanding of, beliefs about and recognised need for  their medicines) [Planned provision]</a:t>
            </a:r>
          </a:p>
          <a:p>
            <a:pPr lvl="1"/>
            <a:r>
              <a:rPr lang="en-GB" dirty="0"/>
              <a:t>Measure Patient Activation Level via PAM for a specified cohort of patients at least once a year and share with GP (and supports future provision of the care plan service) [Planned provision]</a:t>
            </a:r>
          </a:p>
          <a:p>
            <a:pPr lvl="1"/>
            <a:r>
              <a:rPr lang="en-GB" dirty="0"/>
              <a:t>Provide healthy living advice / public health interventions and signposting / care navigation to all patients, as appropriate [Triggered, planned and opportunistic provision]</a:t>
            </a:r>
          </a:p>
          <a:p>
            <a:pPr lvl="0"/>
            <a:r>
              <a:rPr lang="en-GB" dirty="0"/>
              <a:t>Cost &amp; System Effectiveness</a:t>
            </a:r>
          </a:p>
          <a:p>
            <a:pPr lvl="1"/>
            <a:r>
              <a:rPr lang="en-GB" dirty="0"/>
              <a:t>Ascertain the patient’s need for a repeat medicine at each dispensing (as per the current eRD requirements) [Dispensing service]</a:t>
            </a:r>
          </a:p>
          <a:p>
            <a:pPr lvl="1"/>
            <a:r>
              <a:rPr lang="en-GB" dirty="0"/>
              <a:t>Check cost effectiveness of the medicine – challenging the prescribing of specific medicines or groups of medicines, e.g. specials, in line with national or local guidance [Triggered by script content]</a:t>
            </a:r>
          </a:p>
          <a:p>
            <a:pPr lvl="1"/>
            <a:endParaRPr lang="en-GB" dirty="0"/>
          </a:p>
          <a:p>
            <a:pPr lvl="1"/>
            <a:endParaRPr lang="en-GB" dirty="0"/>
          </a:p>
        </p:txBody>
      </p:sp>
    </p:spTree>
    <p:extLst>
      <p:ext uri="{BB962C8B-B14F-4D97-AF65-F5344CB8AC3E}">
        <p14:creationId xmlns:p14="http://schemas.microsoft.com/office/powerpoint/2010/main" val="190887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NHS Challenges and Pharmacy</a:t>
            </a:r>
          </a:p>
        </p:txBody>
      </p:sp>
      <p:sp>
        <p:nvSpPr>
          <p:cNvPr id="3" name="Content Placeholder 2"/>
          <p:cNvSpPr>
            <a:spLocks noGrp="1"/>
          </p:cNvSpPr>
          <p:nvPr>
            <p:ph idx="1"/>
          </p:nvPr>
        </p:nvSpPr>
        <p:spPr>
          <a:xfrm>
            <a:off x="623392" y="1844824"/>
            <a:ext cx="11161240" cy="4104456"/>
          </a:xfrm>
        </p:spPr>
        <p:txBody>
          <a:bodyPr>
            <a:normAutofit lnSpcReduction="10000"/>
          </a:bodyPr>
          <a:lstStyle/>
          <a:p>
            <a:r>
              <a:rPr lang="en-GB" dirty="0"/>
              <a:t>The NHS is facing severe financial and demand challenges </a:t>
            </a:r>
          </a:p>
          <a:p>
            <a:r>
              <a:rPr lang="en-GB" dirty="0"/>
              <a:t>The need to make financial savings led to the imposition of pharmacy funding cuts in October 2016</a:t>
            </a:r>
          </a:p>
          <a:p>
            <a:r>
              <a:rPr lang="en-GB" dirty="0"/>
              <a:t>Community pharmacy would like to do much more to help patients and to reduce pressures on the NHS</a:t>
            </a:r>
          </a:p>
          <a:p>
            <a:r>
              <a:rPr lang="en-GB" dirty="0"/>
              <a:t>PSNC has put forward proposals for how this could be achieved practically, through changes to the Community Pharmacy Contractual Framework (CPCF)</a:t>
            </a:r>
          </a:p>
          <a:p>
            <a:endParaRPr lang="en-GB" dirty="0"/>
          </a:p>
        </p:txBody>
      </p:sp>
    </p:spTree>
    <p:extLst>
      <p:ext uri="{BB962C8B-B14F-4D97-AF65-F5344CB8AC3E}">
        <p14:creationId xmlns:p14="http://schemas.microsoft.com/office/powerpoint/2010/main" val="1260797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7027-4267-411C-9C3E-A1F84419F3EF}"/>
              </a:ext>
            </a:extLst>
          </p:cNvPr>
          <p:cNvSpPr>
            <a:spLocks noGrp="1"/>
          </p:cNvSpPr>
          <p:nvPr>
            <p:ph type="title"/>
          </p:nvPr>
        </p:nvSpPr>
        <p:spPr/>
        <p:txBody>
          <a:bodyPr/>
          <a:lstStyle/>
          <a:p>
            <a:r>
              <a:rPr lang="en-GB" dirty="0"/>
              <a:t>Potential phased transition approach</a:t>
            </a:r>
          </a:p>
        </p:txBody>
      </p:sp>
      <p:graphicFrame>
        <p:nvGraphicFramePr>
          <p:cNvPr id="4" name="Table 3">
            <a:extLst>
              <a:ext uri="{FF2B5EF4-FFF2-40B4-BE49-F238E27FC236}">
                <a16:creationId xmlns:a16="http://schemas.microsoft.com/office/drawing/2014/main" id="{6014E3C4-FD73-4479-9A17-B948567F8EA6}"/>
              </a:ext>
            </a:extLst>
          </p:cNvPr>
          <p:cNvGraphicFramePr>
            <a:graphicFrameLocks noGrp="1"/>
          </p:cNvGraphicFramePr>
          <p:nvPr>
            <p:extLst/>
          </p:nvPr>
        </p:nvGraphicFramePr>
        <p:xfrm>
          <a:off x="623888" y="2180083"/>
          <a:ext cx="11017249" cy="3434459"/>
        </p:xfrm>
        <a:graphic>
          <a:graphicData uri="http://schemas.openxmlformats.org/drawingml/2006/table">
            <a:tbl>
              <a:tblPr/>
              <a:tblGrid>
                <a:gridCol w="2817320">
                  <a:extLst>
                    <a:ext uri="{9D8B030D-6E8A-4147-A177-3AD203B41FA5}">
                      <a16:colId xmlns:a16="http://schemas.microsoft.com/office/drawing/2014/main" val="3583759266"/>
                    </a:ext>
                  </a:extLst>
                </a:gridCol>
                <a:gridCol w="639073">
                  <a:extLst>
                    <a:ext uri="{9D8B030D-6E8A-4147-A177-3AD203B41FA5}">
                      <a16:colId xmlns:a16="http://schemas.microsoft.com/office/drawing/2014/main" val="2501901706"/>
                    </a:ext>
                  </a:extLst>
                </a:gridCol>
                <a:gridCol w="513058">
                  <a:extLst>
                    <a:ext uri="{9D8B030D-6E8A-4147-A177-3AD203B41FA5}">
                      <a16:colId xmlns:a16="http://schemas.microsoft.com/office/drawing/2014/main" val="3370477524"/>
                    </a:ext>
                  </a:extLst>
                </a:gridCol>
                <a:gridCol w="513058">
                  <a:extLst>
                    <a:ext uri="{9D8B030D-6E8A-4147-A177-3AD203B41FA5}">
                      <a16:colId xmlns:a16="http://schemas.microsoft.com/office/drawing/2014/main" val="944005722"/>
                    </a:ext>
                  </a:extLst>
                </a:gridCol>
                <a:gridCol w="513058">
                  <a:extLst>
                    <a:ext uri="{9D8B030D-6E8A-4147-A177-3AD203B41FA5}">
                      <a16:colId xmlns:a16="http://schemas.microsoft.com/office/drawing/2014/main" val="244395586"/>
                    </a:ext>
                  </a:extLst>
                </a:gridCol>
                <a:gridCol w="513058">
                  <a:extLst>
                    <a:ext uri="{9D8B030D-6E8A-4147-A177-3AD203B41FA5}">
                      <a16:colId xmlns:a16="http://schemas.microsoft.com/office/drawing/2014/main" val="1017864694"/>
                    </a:ext>
                  </a:extLst>
                </a:gridCol>
                <a:gridCol w="513058">
                  <a:extLst>
                    <a:ext uri="{9D8B030D-6E8A-4147-A177-3AD203B41FA5}">
                      <a16:colId xmlns:a16="http://schemas.microsoft.com/office/drawing/2014/main" val="2576654464"/>
                    </a:ext>
                  </a:extLst>
                </a:gridCol>
                <a:gridCol w="513058">
                  <a:extLst>
                    <a:ext uri="{9D8B030D-6E8A-4147-A177-3AD203B41FA5}">
                      <a16:colId xmlns:a16="http://schemas.microsoft.com/office/drawing/2014/main" val="1723047556"/>
                    </a:ext>
                  </a:extLst>
                </a:gridCol>
                <a:gridCol w="513058">
                  <a:extLst>
                    <a:ext uri="{9D8B030D-6E8A-4147-A177-3AD203B41FA5}">
                      <a16:colId xmlns:a16="http://schemas.microsoft.com/office/drawing/2014/main" val="428609099"/>
                    </a:ext>
                  </a:extLst>
                </a:gridCol>
                <a:gridCol w="513058">
                  <a:extLst>
                    <a:ext uri="{9D8B030D-6E8A-4147-A177-3AD203B41FA5}">
                      <a16:colId xmlns:a16="http://schemas.microsoft.com/office/drawing/2014/main" val="4277201896"/>
                    </a:ext>
                  </a:extLst>
                </a:gridCol>
                <a:gridCol w="432049">
                  <a:extLst>
                    <a:ext uri="{9D8B030D-6E8A-4147-A177-3AD203B41FA5}">
                      <a16:colId xmlns:a16="http://schemas.microsoft.com/office/drawing/2014/main" val="2647333315"/>
                    </a:ext>
                  </a:extLst>
                </a:gridCol>
                <a:gridCol w="432049">
                  <a:extLst>
                    <a:ext uri="{9D8B030D-6E8A-4147-A177-3AD203B41FA5}">
                      <a16:colId xmlns:a16="http://schemas.microsoft.com/office/drawing/2014/main" val="1263908942"/>
                    </a:ext>
                  </a:extLst>
                </a:gridCol>
                <a:gridCol w="432049">
                  <a:extLst>
                    <a:ext uri="{9D8B030D-6E8A-4147-A177-3AD203B41FA5}">
                      <a16:colId xmlns:a16="http://schemas.microsoft.com/office/drawing/2014/main" val="1437615822"/>
                    </a:ext>
                  </a:extLst>
                </a:gridCol>
                <a:gridCol w="432049">
                  <a:extLst>
                    <a:ext uri="{9D8B030D-6E8A-4147-A177-3AD203B41FA5}">
                      <a16:colId xmlns:a16="http://schemas.microsoft.com/office/drawing/2014/main" val="51828446"/>
                    </a:ext>
                  </a:extLst>
                </a:gridCol>
                <a:gridCol w="432049">
                  <a:extLst>
                    <a:ext uri="{9D8B030D-6E8A-4147-A177-3AD203B41FA5}">
                      <a16:colId xmlns:a16="http://schemas.microsoft.com/office/drawing/2014/main" val="1182944101"/>
                    </a:ext>
                  </a:extLst>
                </a:gridCol>
                <a:gridCol w="432049">
                  <a:extLst>
                    <a:ext uri="{9D8B030D-6E8A-4147-A177-3AD203B41FA5}">
                      <a16:colId xmlns:a16="http://schemas.microsoft.com/office/drawing/2014/main" val="3515795658"/>
                    </a:ext>
                  </a:extLst>
                </a:gridCol>
                <a:gridCol w="432049">
                  <a:extLst>
                    <a:ext uri="{9D8B030D-6E8A-4147-A177-3AD203B41FA5}">
                      <a16:colId xmlns:a16="http://schemas.microsoft.com/office/drawing/2014/main" val="26772100"/>
                    </a:ext>
                  </a:extLst>
                </a:gridCol>
                <a:gridCol w="432049">
                  <a:extLst>
                    <a:ext uri="{9D8B030D-6E8A-4147-A177-3AD203B41FA5}">
                      <a16:colId xmlns:a16="http://schemas.microsoft.com/office/drawing/2014/main" val="1779291202"/>
                    </a:ext>
                  </a:extLst>
                </a:gridCol>
              </a:tblGrid>
              <a:tr h="195772">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gridSpan="4">
                  <a:txBody>
                    <a:bodyPr/>
                    <a:lstStyle/>
                    <a:p>
                      <a:pPr algn="ctr" fontAlgn="b"/>
                      <a:r>
                        <a:rPr lang="en-GB" sz="1100" b="1" i="0" u="none" strike="noStrike" dirty="0">
                          <a:solidFill>
                            <a:srgbClr val="FFFFFF"/>
                          </a:solidFill>
                          <a:effectLst/>
                          <a:latin typeface="Calibri" panose="020F0502020204030204" pitchFamily="34" charset="0"/>
                        </a:rPr>
                        <a:t>Yr1</a:t>
                      </a:r>
                    </a:p>
                  </a:txBody>
                  <a:tcPr marL="6751" marR="6751" marT="6751" marB="0" anchor="b">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b"/>
                      <a:r>
                        <a:rPr lang="en-GB" sz="1100" b="1" i="0" u="none" strike="noStrike" dirty="0">
                          <a:solidFill>
                            <a:srgbClr val="FFFFFF"/>
                          </a:solidFill>
                          <a:effectLst/>
                          <a:latin typeface="Calibri" panose="020F0502020204030204" pitchFamily="34" charset="0"/>
                        </a:rPr>
                        <a:t>Yr2</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469261727"/>
                  </a:ext>
                </a:extLst>
              </a:tr>
              <a:tr h="202523">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w="19050" cap="flat" cmpd="sng" algn="ctr">
                      <a:solidFill>
                        <a:srgbClr val="FFFFFF"/>
                      </a:solidFill>
                      <a:prstDash val="solid"/>
                      <a:round/>
                      <a:headEnd type="none" w="med" len="med"/>
                      <a:tailEnd type="none" w="med" len="med"/>
                    </a:lnR>
                    <a:lnT>
                      <a:noFill/>
                    </a:lnT>
                    <a:lnB>
                      <a:noFill/>
                    </a:lnB>
                  </a:tcPr>
                </a:tc>
                <a:tc>
                  <a:txBody>
                    <a:bodyPr/>
                    <a:lstStyle/>
                    <a:p>
                      <a:pPr algn="ctr" fontAlgn="b"/>
                      <a:r>
                        <a:rPr lang="en-GB" sz="1100" b="1" i="0" u="none" strike="noStrike">
                          <a:solidFill>
                            <a:srgbClr val="FFFFFF"/>
                          </a:solidFill>
                          <a:effectLst/>
                          <a:latin typeface="Calibri" panose="020F0502020204030204" pitchFamily="34" charset="0"/>
                        </a:rPr>
                        <a:t>Q1</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Q2</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Q3</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Q4</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Q1</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Q2</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Q3</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ctr" fontAlgn="b"/>
                      <a:r>
                        <a:rPr lang="en-GB" sz="1100" b="1" i="0" u="none" strike="noStrike">
                          <a:solidFill>
                            <a:srgbClr val="FFFFFF"/>
                          </a:solidFill>
                          <a:effectLst/>
                          <a:latin typeface="Calibri" panose="020F0502020204030204" pitchFamily="34" charset="0"/>
                        </a:rPr>
                        <a:t>Q4</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2060"/>
                    </a:solidFill>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3181285823"/>
                  </a:ext>
                </a:extLst>
              </a:tr>
              <a:tr h="179570">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w="19050" cap="flat" cmpd="sng" algn="ctr">
                      <a:solidFill>
                        <a:srgbClr val="FFFFFF"/>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b"/>
                      <a:r>
                        <a:rPr lang="en-GB" sz="1100" b="1" i="0" u="none" strike="noStrike">
                          <a:solidFill>
                            <a:srgbClr val="FFFFFF"/>
                          </a:solidFill>
                          <a:effectLst/>
                          <a:latin typeface="Calibri" panose="020F0502020204030204" pitchFamily="34" charset="0"/>
                        </a:rPr>
                        <a:t> </a:t>
                      </a:r>
                    </a:p>
                  </a:txBody>
                  <a:tcPr marL="6751" marR="6751" marT="6751"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909665259"/>
                  </a:ext>
                </a:extLst>
              </a:tr>
              <a:tr h="182271">
                <a:tc>
                  <a:txBody>
                    <a:bodyPr/>
                    <a:lstStyle/>
                    <a:p>
                      <a:pPr algn="l" fontAlgn="ctr"/>
                      <a:r>
                        <a:rPr lang="en-GB" sz="1000" b="0" i="0" u="none" strike="noStrike">
                          <a:solidFill>
                            <a:srgbClr val="000000"/>
                          </a:solidFill>
                          <a:effectLst/>
                          <a:latin typeface="Calibri" panose="020F0502020204030204" pitchFamily="34" charset="0"/>
                        </a:rPr>
                        <a:t>Clinical and Accuracy Check</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Dispensing</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8">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941083101"/>
                  </a:ext>
                </a:extLst>
              </a:tr>
              <a:tr h="182271">
                <a:tc>
                  <a:txBody>
                    <a:bodyPr/>
                    <a:lstStyle/>
                    <a:p>
                      <a:pPr algn="l" fontAlgn="ctr"/>
                      <a:r>
                        <a:rPr lang="en-GB" sz="1000" b="0" i="0" u="none" strike="noStrike">
                          <a:solidFill>
                            <a:srgbClr val="000000"/>
                          </a:solidFill>
                          <a:effectLst/>
                          <a:latin typeface="Calibri" panose="020F0502020204030204" pitchFamily="34" charset="0"/>
                        </a:rPr>
                        <a:t>Review of medicines returned for disposal​</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3763801607"/>
                  </a:ext>
                </a:extLst>
              </a:tr>
              <a:tr h="182271">
                <a:tc>
                  <a:txBody>
                    <a:bodyPr/>
                    <a:lstStyle/>
                    <a:p>
                      <a:pPr algn="l" fontAlgn="ctr"/>
                      <a:r>
                        <a:rPr lang="en-GB" sz="1000" b="0" i="0" u="none" strike="noStrike">
                          <a:solidFill>
                            <a:srgbClr val="000000"/>
                          </a:solidFill>
                          <a:effectLst/>
                          <a:latin typeface="Calibri" panose="020F0502020204030204" pitchFamily="34" charset="0"/>
                        </a:rPr>
                        <a:t>Transfer of care / Post-discharge support​</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6">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927421547"/>
                  </a:ext>
                </a:extLst>
              </a:tr>
              <a:tr h="182271">
                <a:tc>
                  <a:txBody>
                    <a:bodyPr/>
                    <a:lstStyle/>
                    <a:p>
                      <a:pPr algn="l" fontAlgn="ctr"/>
                      <a:r>
                        <a:rPr lang="en-GB" sz="1000" b="0" i="0" u="none" strike="noStrike">
                          <a:solidFill>
                            <a:srgbClr val="000000"/>
                          </a:solidFill>
                          <a:effectLst/>
                          <a:latin typeface="Calibri" panose="020F0502020204030204" pitchFamily="34" charset="0"/>
                        </a:rPr>
                        <a:t>NMS​</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4">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8">
                  <a:txBody>
                    <a:bodyPr/>
                    <a:lstStyle/>
                    <a:p>
                      <a:pPr algn="l" fontAlgn="ctr"/>
                      <a:r>
                        <a:rPr lang="en-GB" sz="1000" b="0" i="0" u="none" strike="noStrike" dirty="0">
                          <a:solidFill>
                            <a:srgbClr val="000000"/>
                          </a:solidFill>
                          <a:effectLst/>
                          <a:latin typeface="Calibri" panose="020F0502020204030204" pitchFamily="34" charset="0"/>
                        </a:rPr>
                        <a:t>Notification may be shorter if slippage </a:t>
                      </a:r>
                      <a:r>
                        <a:rPr lang="en-GB" sz="1000" b="0" i="0" u="none" strike="noStrike">
                          <a:solidFill>
                            <a:srgbClr val="000000"/>
                          </a:solidFill>
                          <a:effectLst/>
                          <a:latin typeface="Calibri" panose="020F0502020204030204" pitchFamily="34" charset="0"/>
                        </a:rPr>
                        <a:t>on start</a:t>
                      </a:r>
                      <a:endParaRPr lang="en-GB" sz="1000" b="0" i="0" u="none" strike="noStrike" dirty="0">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82838853"/>
                  </a:ext>
                </a:extLst>
              </a:tr>
              <a:tr h="182271">
                <a:tc>
                  <a:txBody>
                    <a:bodyPr/>
                    <a:lstStyle/>
                    <a:p>
                      <a:pPr algn="l" fontAlgn="ctr"/>
                      <a:r>
                        <a:rPr lang="en-GB" sz="1000" b="0" i="0" u="none" strike="noStrike" dirty="0">
                          <a:solidFill>
                            <a:srgbClr val="000000"/>
                          </a:solidFill>
                          <a:effectLst/>
                          <a:latin typeface="Calibri" panose="020F0502020204030204" pitchFamily="34" charset="0"/>
                        </a:rPr>
                        <a:t>Antibiotic Guardian / AMR​</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Dispensing</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4">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971426032"/>
                  </a:ext>
                </a:extLst>
              </a:tr>
              <a:tr h="182271">
                <a:tc>
                  <a:txBody>
                    <a:bodyPr/>
                    <a:lstStyle/>
                    <a:p>
                      <a:pPr algn="l" fontAlgn="ctr"/>
                      <a:r>
                        <a:rPr lang="en-GB" sz="1000" b="0" i="0" u="none" strike="noStrike">
                          <a:solidFill>
                            <a:srgbClr val="000000"/>
                          </a:solidFill>
                          <a:effectLst/>
                          <a:latin typeface="Calibri" panose="020F0502020204030204" pitchFamily="34" charset="0"/>
                        </a:rPr>
                        <a:t>Challenging polypharmacy /  identifying gaps​</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4">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algn="l" fontAlgn="ctr"/>
                      <a:r>
                        <a:rPr lang="en-GB" sz="1000" b="0" i="0" u="none" strike="noStrike">
                          <a:solidFill>
                            <a:srgbClr val="000000"/>
                          </a:solidFill>
                          <a:effectLst/>
                          <a:latin typeface="Calibri" panose="020F0502020204030204" pitchFamily="34" charset="0"/>
                        </a:rPr>
                        <a:t>To allow training</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440139899"/>
                  </a:ext>
                </a:extLst>
              </a:tr>
              <a:tr h="182271">
                <a:tc>
                  <a:txBody>
                    <a:bodyPr/>
                    <a:lstStyle/>
                    <a:p>
                      <a:pPr algn="l" fontAlgn="ctr"/>
                      <a:r>
                        <a:rPr lang="en-GB" sz="1000" b="0" i="0" u="none" strike="noStrike">
                          <a:solidFill>
                            <a:srgbClr val="000000"/>
                          </a:solidFill>
                          <a:effectLst/>
                          <a:latin typeface="Calibri" panose="020F0502020204030204" pitchFamily="34" charset="0"/>
                        </a:rPr>
                        <a:t>Challenging prescribing of meds of low clinical value​</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MUR shifts</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915692847"/>
                  </a:ext>
                </a:extLst>
              </a:tr>
              <a:tr h="182271">
                <a:tc>
                  <a:txBody>
                    <a:bodyPr/>
                    <a:lstStyle/>
                    <a:p>
                      <a:pPr algn="l" fontAlgn="ctr"/>
                      <a:r>
                        <a:rPr lang="en-GB" sz="1000" b="0" i="0" u="none" strike="noStrike">
                          <a:solidFill>
                            <a:srgbClr val="000000"/>
                          </a:solidFill>
                          <a:effectLst/>
                          <a:latin typeface="Calibri" panose="020F0502020204030204" pitchFamily="34" charset="0"/>
                        </a:rPr>
                        <a:t>Dosage  form / device check​</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Regular</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MUR shifts</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4022745494"/>
                  </a:ext>
                </a:extLst>
              </a:tr>
              <a:tr h="182271">
                <a:tc>
                  <a:txBody>
                    <a:bodyPr/>
                    <a:lstStyle/>
                    <a:p>
                      <a:pPr algn="l" fontAlgn="ctr"/>
                      <a:r>
                        <a:rPr lang="en-GB" sz="1000" b="0" i="0" u="none" strike="noStrike">
                          <a:solidFill>
                            <a:srgbClr val="000000"/>
                          </a:solidFill>
                          <a:effectLst/>
                          <a:latin typeface="Calibri" panose="020F0502020204030204" pitchFamily="34" charset="0"/>
                        </a:rPr>
                        <a:t>Adherence check ​and education</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Regular</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MUR shifts</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3764584081"/>
                  </a:ext>
                </a:extLst>
              </a:tr>
              <a:tr h="309185">
                <a:tc>
                  <a:txBody>
                    <a:bodyPr/>
                    <a:lstStyle/>
                    <a:p>
                      <a:pPr algn="l" fontAlgn="ctr"/>
                      <a:r>
                        <a:rPr lang="en-GB" sz="1000" b="0" i="0" u="none" strike="noStrike">
                          <a:solidFill>
                            <a:srgbClr val="000000"/>
                          </a:solidFill>
                          <a:effectLst/>
                          <a:latin typeface="Calibri" panose="020F0502020204030204" pitchFamily="34" charset="0"/>
                        </a:rPr>
                        <a:t>PAM measurement​</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Regular</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4">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a:txBody>
                    <a:bodyPr/>
                    <a:lstStyle/>
                    <a:p>
                      <a:pPr algn="l" fontAlgn="ctr"/>
                      <a:r>
                        <a:rPr lang="en-GB" sz="1000" b="0" i="0" u="none" strike="noStrike">
                          <a:solidFill>
                            <a:srgbClr val="FFFFFF"/>
                          </a:solidFill>
                          <a:effectLst/>
                          <a:latin typeface="Calibri" panose="020F0502020204030204" pitchFamily="34" charset="0"/>
                        </a:rPr>
                        <a:t> </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gridSpan="2">
                  <a:txBody>
                    <a:bodyPr/>
                    <a:lstStyle/>
                    <a:p>
                      <a:pPr algn="l" fontAlgn="ctr"/>
                      <a:r>
                        <a:rPr lang="en-GB" sz="1000" b="0" i="0" u="none" strike="noStrike">
                          <a:solidFill>
                            <a:srgbClr val="000000"/>
                          </a:solidFill>
                          <a:effectLst/>
                          <a:latin typeface="Calibri" panose="020F0502020204030204" pitchFamily="34" charset="0"/>
                        </a:rPr>
                        <a:t>MUR shifts</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394282251"/>
                  </a:ext>
                </a:extLst>
              </a:tr>
              <a:tr h="182271">
                <a:tc>
                  <a:txBody>
                    <a:bodyPr/>
                    <a:lstStyle/>
                    <a:p>
                      <a:pPr algn="l" fontAlgn="ctr"/>
                      <a:r>
                        <a:rPr lang="en-GB" sz="1000" b="0" i="0" u="none" strike="noStrike">
                          <a:solidFill>
                            <a:srgbClr val="000000"/>
                          </a:solidFill>
                          <a:effectLst/>
                          <a:latin typeface="Calibri" panose="020F0502020204030204" pitchFamily="34" charset="0"/>
                        </a:rPr>
                        <a:t>Healthy living advice/public health interventions​</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8">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476486750"/>
                  </a:ext>
                </a:extLst>
              </a:tr>
              <a:tr h="182271">
                <a:tc>
                  <a:txBody>
                    <a:bodyPr/>
                    <a:lstStyle/>
                    <a:p>
                      <a:pPr algn="l" fontAlgn="ctr"/>
                      <a:r>
                        <a:rPr lang="en-GB" sz="1000" b="0" i="0" u="none" strike="noStrike">
                          <a:solidFill>
                            <a:srgbClr val="000000"/>
                          </a:solidFill>
                          <a:effectLst/>
                          <a:latin typeface="Calibri" panose="020F0502020204030204" pitchFamily="34" charset="0"/>
                        </a:rPr>
                        <a:t>Check need for dispensing of all repeat scripts ​</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Dispensing</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6">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532017512"/>
                  </a:ext>
                </a:extLst>
              </a:tr>
              <a:tr h="182271">
                <a:tc>
                  <a:txBody>
                    <a:bodyPr/>
                    <a:lstStyle/>
                    <a:p>
                      <a:pPr algn="l" fontAlgn="ctr"/>
                      <a:r>
                        <a:rPr lang="en-GB" sz="1000" b="0" i="0" u="none" strike="noStrike">
                          <a:solidFill>
                            <a:srgbClr val="000000"/>
                          </a:solidFill>
                          <a:effectLst/>
                          <a:latin typeface="Calibri" panose="020F0502020204030204" pitchFamily="34" charset="0"/>
                        </a:rPr>
                        <a:t>Cost-effective medicines substitution​</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algn="l" fontAlgn="ctr"/>
                      <a:r>
                        <a:rPr lang="en-GB" sz="1000" b="0" i="0" u="none" strike="noStrike">
                          <a:solidFill>
                            <a:srgbClr val="000000"/>
                          </a:solidFill>
                          <a:effectLst/>
                          <a:latin typeface="Calibri" panose="020F0502020204030204" pitchFamily="34" charset="0"/>
                        </a:rPr>
                        <a:t>Triggered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4">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l" fontAlgn="ctr"/>
                      <a:r>
                        <a:rPr lang="en-GB" sz="1000" b="0" i="0" u="none" strike="noStrike">
                          <a:solidFill>
                            <a:srgbClr val="FFFFFF"/>
                          </a:solidFill>
                          <a:effectLst/>
                          <a:latin typeface="Calibri" panose="020F0502020204030204" pitchFamily="34" charset="0"/>
                        </a:rPr>
                        <a:t>Essential Service</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7">
                  <a:txBody>
                    <a:bodyPr/>
                    <a:lstStyle/>
                    <a:p>
                      <a:pPr algn="l" fontAlgn="ctr"/>
                      <a:r>
                        <a:rPr lang="en-GB" sz="1000" b="0" i="0" u="none" strike="noStrike">
                          <a:solidFill>
                            <a:srgbClr val="000000"/>
                          </a:solidFill>
                          <a:effectLst/>
                          <a:latin typeface="Calibri" panose="020F0502020204030204" pitchFamily="34" charset="0"/>
                        </a:rPr>
                        <a:t>Requires legislation change if GPs not to be involved</a:t>
                      </a: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120981625"/>
                  </a:ext>
                </a:extLst>
              </a:tr>
              <a:tr h="182271">
                <a:tc>
                  <a:txBody>
                    <a:bodyPr/>
                    <a:lstStyle/>
                    <a:p>
                      <a:pPr algn="l" fontAlgn="ctr"/>
                      <a:r>
                        <a:rPr lang="en-GB" sz="1000" b="0" i="0" u="none" strike="noStrike">
                          <a:solidFill>
                            <a:srgbClr val="000000"/>
                          </a:solidFill>
                          <a:effectLst/>
                          <a:latin typeface="Calibri" panose="020F0502020204030204" pitchFamily="34" charset="0"/>
                        </a:rPr>
                        <a:t>Community Pharmacy Care Plan</a:t>
                      </a:r>
                    </a:p>
                  </a:txBody>
                  <a:tcPr marL="6751" marR="6751" marT="675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a:txBody>
                    <a:bodyPr/>
                    <a:lstStyle/>
                    <a:p>
                      <a:pPr algn="l" fontAlgn="ctr"/>
                      <a:r>
                        <a:rPr lang="en-GB" sz="1000" b="0" i="0" u="none" strike="noStrike">
                          <a:solidFill>
                            <a:srgbClr val="000000"/>
                          </a:solidFill>
                          <a:effectLst/>
                          <a:latin typeface="Calibri" panose="020F0502020204030204" pitchFamily="34" charset="0"/>
                        </a:rPr>
                        <a:t>Engaged</a:t>
                      </a:r>
                    </a:p>
                  </a:txBody>
                  <a:tcPr marL="6751" marR="6751" marT="675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D9D9"/>
                    </a:solidFill>
                  </a:tcPr>
                </a:tc>
                <a:tc gridSpan="4">
                  <a:txBody>
                    <a:bodyPr/>
                    <a:lstStyle/>
                    <a:p>
                      <a:pPr algn="l" fontAlgn="ctr"/>
                      <a:r>
                        <a:rPr lang="en-GB" sz="1000" b="0" i="0" u="none" strike="noStrike">
                          <a:solidFill>
                            <a:srgbClr val="000000"/>
                          </a:solidFill>
                          <a:effectLst/>
                          <a:latin typeface="Calibri" panose="020F0502020204030204" pitchFamily="34" charset="0"/>
                        </a:rPr>
                        <a:t>Developed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Notified</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A6A6A6"/>
                    </a:solidFill>
                  </a:tcPr>
                </a:tc>
                <a:tc hMerge="1">
                  <a:txBody>
                    <a:bodyPr/>
                    <a:lstStyle/>
                    <a:p>
                      <a:endParaRPr lang="en-GB"/>
                    </a:p>
                  </a:txBody>
                  <a:tcPr/>
                </a:tc>
                <a:tc gridSpan="2">
                  <a:txBody>
                    <a:bodyPr/>
                    <a:lstStyle/>
                    <a:p>
                      <a:pPr algn="l" fontAlgn="ctr"/>
                      <a:r>
                        <a:rPr lang="en-GB" sz="1000" b="0" i="0" u="none" strike="noStrike">
                          <a:solidFill>
                            <a:srgbClr val="000000"/>
                          </a:solidFill>
                          <a:effectLst/>
                          <a:latin typeface="Calibri" panose="020F0502020204030204" pitchFamily="34" charset="0"/>
                        </a:rPr>
                        <a:t>Early Adopter</a:t>
                      </a:r>
                    </a:p>
                  </a:txBody>
                  <a:tcPr marL="6751" marR="6751" marT="675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a:txBody>
                    <a:bodyPr/>
                    <a:lstStyle/>
                    <a:p>
                      <a:pPr algn="l" fontAlgn="ctr"/>
                      <a:endParaRPr lang="en-GB" sz="1000" b="0" i="0" u="none" strike="noStrike">
                        <a:solidFill>
                          <a:srgbClr val="000000"/>
                        </a:solidFill>
                        <a:effectLst/>
                        <a:latin typeface="Calibri" panose="020F0502020204030204" pitchFamily="34" charset="0"/>
                      </a:endParaRPr>
                    </a:p>
                  </a:txBody>
                  <a:tcPr marL="6751" marR="6751" marT="6751" marB="0" anchor="ctr">
                    <a:lnL w="19050" cap="flat" cmpd="sng" algn="ctr">
                      <a:solidFill>
                        <a:srgbClr val="FFFFFF"/>
                      </a:solidFill>
                      <a:prstDash val="solid"/>
                      <a:round/>
                      <a:headEnd type="none" w="med" len="med"/>
                      <a:tailEnd type="none" w="med" len="med"/>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2817707409"/>
                  </a:ext>
                </a:extLst>
              </a:tr>
              <a:tr h="175520">
                <a:tc>
                  <a:txBody>
                    <a:bodyPr/>
                    <a:lstStyle/>
                    <a:p>
                      <a:pPr algn="r" fontAlgn="b"/>
                      <a:r>
                        <a:rPr lang="en-GB" sz="1000" b="0" i="1" u="none" strike="noStrike">
                          <a:solidFill>
                            <a:srgbClr val="000000"/>
                          </a:solidFill>
                          <a:effectLst/>
                          <a:latin typeface="Calibri" panose="020F0502020204030204" pitchFamily="34" charset="0"/>
                        </a:rPr>
                        <a:t>Separate Discussion/More development/Timeline for </a:t>
                      </a:r>
                    </a:p>
                  </a:txBody>
                  <a:tcPr marL="6751" marR="6751" marT="6751" marB="0" anchor="b">
                    <a:lnL>
                      <a:noFill/>
                    </a:lnL>
                    <a:lnR>
                      <a:noFill/>
                    </a:lnR>
                    <a:lnT w="19050" cap="flat" cmpd="sng" algn="ctr">
                      <a:solidFill>
                        <a:srgbClr val="FFFFFF"/>
                      </a:solidFill>
                      <a:prstDash val="solid"/>
                      <a:round/>
                      <a:headEnd type="none" w="med" len="med"/>
                      <a:tailEnd type="none" w="med" len="med"/>
                    </a:lnT>
                    <a:lnB>
                      <a:noFill/>
                    </a:lnB>
                  </a:tcPr>
                </a:tc>
                <a:tc gridSpan="9">
                  <a:txBody>
                    <a:bodyPr/>
                    <a:lstStyle/>
                    <a:p>
                      <a:pPr algn="l" fontAlgn="b"/>
                      <a:r>
                        <a:rPr lang="en-GB" sz="1000" b="0" i="1" u="none" strike="noStrike" dirty="0">
                          <a:solidFill>
                            <a:srgbClr val="000000"/>
                          </a:solidFill>
                          <a:effectLst/>
                          <a:latin typeface="Calibri" panose="020F0502020204030204" pitchFamily="34" charset="0"/>
                        </a:rPr>
                        <a:t>Integrated Urgent Care, Self-care</a:t>
                      </a:r>
                    </a:p>
                  </a:txBody>
                  <a:tcPr marL="6751" marR="6751" marT="6751" marB="0" anchor="b">
                    <a:lnL>
                      <a:noFill/>
                    </a:lnL>
                    <a:lnR>
                      <a:noFill/>
                    </a:lnR>
                    <a:lnT w="19050" cap="flat" cmpd="sng" algn="ctr">
                      <a:solidFill>
                        <a:srgbClr val="FFFFFF"/>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6751" marR="6751" marT="6751" marB="0" anchor="b">
                    <a:lnL>
                      <a:noFill/>
                    </a:lnL>
                    <a:lnR>
                      <a:noFill/>
                    </a:lnR>
                    <a:lnT>
                      <a:noFill/>
                    </a:lnT>
                    <a:lnB>
                      <a:noFill/>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6751" marR="6751" marT="6751" marB="0" anchor="b">
                    <a:lnL>
                      <a:noFill/>
                    </a:lnL>
                    <a:lnR>
                      <a:noFill/>
                    </a:lnR>
                    <a:lnT>
                      <a:noFill/>
                    </a:lnT>
                    <a:lnB>
                      <a:noFill/>
                    </a:lnB>
                  </a:tcPr>
                </a:tc>
                <a:extLst>
                  <a:ext uri="{0D108BD9-81ED-4DB2-BD59-A6C34878D82A}">
                    <a16:rowId xmlns:a16="http://schemas.microsoft.com/office/drawing/2014/main" val="108882003"/>
                  </a:ext>
                </a:extLst>
              </a:tr>
            </a:tbl>
          </a:graphicData>
        </a:graphic>
      </p:graphicFrame>
    </p:spTree>
    <p:extLst>
      <p:ext uri="{BB962C8B-B14F-4D97-AF65-F5344CB8AC3E}">
        <p14:creationId xmlns:p14="http://schemas.microsoft.com/office/powerpoint/2010/main" val="421168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could pharmacy help?</a:t>
            </a:r>
            <a:br>
              <a:rPr lang="en-GB" dirty="0"/>
            </a:br>
            <a:r>
              <a:rPr lang="en-GB" dirty="0"/>
              <a:t>Community Pharmacy Forward View (CPFV)</a:t>
            </a:r>
          </a:p>
        </p:txBody>
      </p:sp>
      <p:sp>
        <p:nvSpPr>
          <p:cNvPr id="3" name="Content Placeholder 2"/>
          <p:cNvSpPr>
            <a:spLocks noGrp="1"/>
          </p:cNvSpPr>
          <p:nvPr>
            <p:ph idx="1"/>
          </p:nvPr>
        </p:nvSpPr>
        <p:spPr>
          <a:xfrm>
            <a:off x="623392" y="1844824"/>
            <a:ext cx="8496944" cy="4479776"/>
          </a:xfrm>
        </p:spPr>
        <p:txBody>
          <a:bodyPr>
            <a:normAutofit fontScale="92500"/>
          </a:bodyPr>
          <a:lstStyle/>
          <a:p>
            <a:r>
              <a:rPr lang="en-GB" dirty="0"/>
              <a:t>In 2015 the national community pharmacy organisations published a shared vision: the CPFV</a:t>
            </a:r>
          </a:p>
          <a:p>
            <a:r>
              <a:rPr lang="en-GB" dirty="0"/>
              <a:t>This set out how the three core functions of community pharmacy should be to act as:</a:t>
            </a:r>
          </a:p>
          <a:p>
            <a:pPr lvl="1"/>
            <a:r>
              <a:rPr lang="en-GB" dirty="0"/>
              <a:t>The facilitator of personalised care for people with long-term conditions</a:t>
            </a:r>
          </a:p>
          <a:p>
            <a:pPr lvl="1"/>
            <a:r>
              <a:rPr lang="en-GB" dirty="0"/>
              <a:t>The trusted, convenient first port of call for episodic healthcare advice and treatment</a:t>
            </a:r>
          </a:p>
          <a:p>
            <a:pPr lvl="1"/>
            <a:r>
              <a:rPr lang="en-GB" dirty="0"/>
              <a:t>The neighbourhood health and wellbeing hub</a:t>
            </a:r>
          </a:p>
        </p:txBody>
      </p:sp>
      <p:pic>
        <p:nvPicPr>
          <p:cNvPr id="4" name="Content Placeholder 3">
            <a:extLst>
              <a:ext uri="{FF2B5EF4-FFF2-40B4-BE49-F238E27FC236}">
                <a16:creationId xmlns:a16="http://schemas.microsoft.com/office/drawing/2014/main" id="{8F8E4DCE-B985-4088-8646-5BD8D159A663}"/>
              </a:ext>
            </a:extLst>
          </p:cNvPr>
          <p:cNvPicPr>
            <a:picLocks noChangeAspect="1"/>
          </p:cNvPicPr>
          <p:nvPr/>
        </p:nvPicPr>
        <p:blipFill>
          <a:blip r:embed="rId2"/>
          <a:stretch>
            <a:fillRect/>
          </a:stretch>
        </p:blipFill>
        <p:spPr>
          <a:xfrm>
            <a:off x="9192344" y="1872214"/>
            <a:ext cx="2592288" cy="3661358"/>
          </a:xfrm>
          <a:prstGeom prst="rect">
            <a:avLst/>
          </a:prstGeom>
          <a:ln>
            <a:solidFill>
              <a:schemeClr val="bg1">
                <a:lumMod val="75000"/>
              </a:schemeClr>
            </a:solidFill>
          </a:ln>
        </p:spPr>
      </p:pic>
    </p:spTree>
    <p:extLst>
      <p:ext uri="{BB962C8B-B14F-4D97-AF65-F5344CB8AC3E}">
        <p14:creationId xmlns:p14="http://schemas.microsoft.com/office/powerpoint/2010/main" val="351855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91" y="365125"/>
            <a:ext cx="10975109" cy="1325563"/>
          </a:xfrm>
        </p:spPr>
        <p:txBody>
          <a:bodyPr>
            <a:normAutofit/>
          </a:bodyPr>
          <a:lstStyle/>
          <a:p>
            <a:r>
              <a:rPr lang="en-GB" dirty="0"/>
              <a:t>Consideration of NHS Priorities</a:t>
            </a:r>
          </a:p>
        </p:txBody>
      </p:sp>
      <p:sp>
        <p:nvSpPr>
          <p:cNvPr id="3" name="Content Placeholder 2"/>
          <p:cNvSpPr>
            <a:spLocks noGrp="1"/>
          </p:cNvSpPr>
          <p:nvPr>
            <p:ph idx="1"/>
          </p:nvPr>
        </p:nvSpPr>
        <p:spPr>
          <a:xfrm>
            <a:off x="517236" y="1844823"/>
            <a:ext cx="8506691" cy="4537503"/>
          </a:xfrm>
        </p:spPr>
        <p:txBody>
          <a:bodyPr>
            <a:normAutofit/>
          </a:bodyPr>
          <a:lstStyle/>
          <a:p>
            <a:r>
              <a:rPr lang="en-GB" sz="2000" dirty="0"/>
              <a:t>As well as meeting community pharmacy’s objectives, any proposals put to NHS England also needed to meet the objectives of the NHS</a:t>
            </a:r>
          </a:p>
          <a:p>
            <a:r>
              <a:rPr lang="en-GB" sz="2000" dirty="0"/>
              <a:t>Key relevant NHS objectives include to:</a:t>
            </a:r>
          </a:p>
          <a:p>
            <a:pPr lvl="1"/>
            <a:r>
              <a:rPr lang="en-GB" sz="2000" dirty="0"/>
              <a:t>Reduce avoidable hospital admissions and visits to GPs</a:t>
            </a:r>
          </a:p>
          <a:p>
            <a:pPr lvl="1"/>
            <a:r>
              <a:rPr lang="en-GB" sz="2000" dirty="0"/>
              <a:t>Get the most value out of medicines prescribed on the NHS</a:t>
            </a:r>
          </a:p>
          <a:p>
            <a:pPr lvl="1"/>
            <a:r>
              <a:rPr lang="en-GB" sz="2000" dirty="0"/>
              <a:t>Support people with long-term conditions to self-care</a:t>
            </a:r>
          </a:p>
          <a:p>
            <a:pPr lvl="1"/>
            <a:r>
              <a:rPr lang="en-GB" sz="2000" dirty="0"/>
              <a:t>Support safe transfer of care between healthcare settings (</a:t>
            </a:r>
            <a:r>
              <a:rPr lang="en-GB" sz="2000" dirty="0" err="1"/>
              <a:t>eg</a:t>
            </a:r>
            <a:r>
              <a:rPr lang="en-GB" sz="2000" dirty="0"/>
              <a:t> after discharge from hospitals)</a:t>
            </a:r>
          </a:p>
          <a:p>
            <a:pPr lvl="1"/>
            <a:r>
              <a:rPr lang="en-GB" sz="2000" dirty="0"/>
              <a:t>Tackle health and wellbeing inequalities</a:t>
            </a:r>
          </a:p>
          <a:p>
            <a:pPr marL="457200" lvl="1" indent="0">
              <a:buNone/>
            </a:pPr>
            <a:endParaRPr lang="en-GB" sz="2000" dirty="0"/>
          </a:p>
        </p:txBody>
      </p:sp>
      <p:pic>
        <p:nvPicPr>
          <p:cNvPr id="4" name="Picture 3">
            <a:extLst>
              <a:ext uri="{FF2B5EF4-FFF2-40B4-BE49-F238E27FC236}">
                <a16:creationId xmlns:a16="http://schemas.microsoft.com/office/drawing/2014/main" id="{CAFE510E-22DD-4F39-81E0-E85D1DE704F1}"/>
              </a:ext>
            </a:extLst>
          </p:cNvPr>
          <p:cNvPicPr>
            <a:picLocks noChangeAspect="1"/>
          </p:cNvPicPr>
          <p:nvPr/>
        </p:nvPicPr>
        <p:blipFill>
          <a:blip r:embed="rId2"/>
          <a:stretch>
            <a:fillRect/>
          </a:stretch>
        </p:blipFill>
        <p:spPr>
          <a:xfrm>
            <a:off x="9153237" y="1844823"/>
            <a:ext cx="2364508" cy="3332478"/>
          </a:xfrm>
          <a:prstGeom prst="rect">
            <a:avLst/>
          </a:prstGeom>
          <a:ln>
            <a:solidFill>
              <a:schemeClr val="tx1">
                <a:lumMod val="65000"/>
                <a:lumOff val="35000"/>
              </a:schemeClr>
            </a:solidFill>
          </a:ln>
        </p:spPr>
      </p:pic>
    </p:spTree>
    <p:extLst>
      <p:ext uri="{BB962C8B-B14F-4D97-AF65-F5344CB8AC3E}">
        <p14:creationId xmlns:p14="http://schemas.microsoft.com/office/powerpoint/2010/main" val="35124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Revising the CPCF</a:t>
            </a:r>
          </a:p>
        </p:txBody>
      </p:sp>
      <p:sp>
        <p:nvSpPr>
          <p:cNvPr id="3" name="Content Placeholder 2"/>
          <p:cNvSpPr>
            <a:spLocks noGrp="1"/>
          </p:cNvSpPr>
          <p:nvPr>
            <p:ph idx="1"/>
          </p:nvPr>
        </p:nvSpPr>
        <p:spPr>
          <a:xfrm>
            <a:off x="623392" y="1844824"/>
            <a:ext cx="11017224" cy="4555976"/>
          </a:xfrm>
        </p:spPr>
        <p:txBody>
          <a:bodyPr>
            <a:normAutofit lnSpcReduction="10000"/>
          </a:bodyPr>
          <a:lstStyle/>
          <a:p>
            <a:r>
              <a:rPr lang="en-GB" dirty="0"/>
              <a:t>PSNC has developed proposals for a revised contractual framework that supports implementation of the Community Pharmacy Forward View</a:t>
            </a:r>
          </a:p>
          <a:p>
            <a:r>
              <a:rPr lang="en-GB" dirty="0"/>
              <a:t>PSNC considered how pharmacy could help with NHS priorities</a:t>
            </a:r>
          </a:p>
          <a:p>
            <a:r>
              <a:rPr lang="en-GB" dirty="0"/>
              <a:t>Also the need to meet a key Murray Review* priority:</a:t>
            </a:r>
          </a:p>
          <a:p>
            <a:pPr marL="457200" lvl="1" indent="0">
              <a:buNone/>
            </a:pPr>
            <a:r>
              <a:rPr lang="en-GB" i="1" dirty="0"/>
              <a:t>The existing Medicine Use Reviews (MURs) element of the pharmacy contract should be redesigned to include on-going monitoring and regular follow-up with patients as an element of care pathways</a:t>
            </a:r>
          </a:p>
          <a:p>
            <a:pPr marL="457200" lvl="1" indent="0">
              <a:buNone/>
            </a:pPr>
            <a:endParaRPr lang="en-GB" sz="1400" i="1" dirty="0"/>
          </a:p>
          <a:p>
            <a:pPr marL="457200" lvl="1" indent="0">
              <a:buNone/>
            </a:pPr>
            <a:r>
              <a:rPr lang="en-GB" sz="1400" i="1" dirty="0"/>
              <a:t>*The Community Pharmacy Clinical Services Review was a report commissioned by the Chief Pharmaceutical Officer to help inform him about the future provision of clinical pharmacy services. It was carried out by Richard Murray, Director of Policy at the King’s Fund.</a:t>
            </a:r>
          </a:p>
        </p:txBody>
      </p:sp>
    </p:spTree>
    <p:extLst>
      <p:ext uri="{BB962C8B-B14F-4D97-AF65-F5344CB8AC3E}">
        <p14:creationId xmlns:p14="http://schemas.microsoft.com/office/powerpoint/2010/main" val="203694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91" y="365125"/>
            <a:ext cx="10109797" cy="1325563"/>
          </a:xfrm>
        </p:spPr>
        <p:txBody>
          <a:bodyPr>
            <a:normAutofit/>
          </a:bodyPr>
          <a:lstStyle/>
          <a:p>
            <a:r>
              <a:rPr lang="en-GB" dirty="0"/>
              <a:t>The PSNC Proposals: the Care Plan</a:t>
            </a:r>
          </a:p>
        </p:txBody>
      </p:sp>
      <p:sp>
        <p:nvSpPr>
          <p:cNvPr id="3" name="Content Placeholder 2"/>
          <p:cNvSpPr>
            <a:spLocks noGrp="1"/>
          </p:cNvSpPr>
          <p:nvPr>
            <p:ph idx="1"/>
          </p:nvPr>
        </p:nvSpPr>
        <p:spPr>
          <a:xfrm>
            <a:off x="517236" y="1844823"/>
            <a:ext cx="11129819" cy="4537503"/>
          </a:xfrm>
        </p:spPr>
        <p:txBody>
          <a:bodyPr>
            <a:normAutofit fontScale="92500"/>
          </a:bodyPr>
          <a:lstStyle/>
          <a:p>
            <a:r>
              <a:rPr lang="en-GB" dirty="0"/>
              <a:t>PSNC’s ultimate proposal for the development of CPCF services, to support people with long-term conditions, is the commissioning of a</a:t>
            </a:r>
            <a:r>
              <a:rPr lang="en-GB" b="1" dirty="0"/>
              <a:t> Community Pharmacy Care Plan (CPCP)  </a:t>
            </a:r>
            <a:r>
              <a:rPr lang="en-GB" dirty="0"/>
              <a:t>service</a:t>
            </a:r>
            <a:endParaRPr lang="en-GB" b="1" dirty="0"/>
          </a:p>
          <a:p>
            <a:r>
              <a:rPr lang="en-GB" dirty="0"/>
              <a:t>The full CPCP service may not be appropriate for all people with a long-term condition and a move to provision of such a service would need to be undertaken in a managed way, via a transitional framework</a:t>
            </a:r>
          </a:p>
          <a:p>
            <a:pPr marL="0" indent="0">
              <a:buNone/>
            </a:pPr>
            <a:r>
              <a:rPr lang="en-GB" i="1" dirty="0"/>
              <a:t>An infographic describing a patient’s pathway through the care plan service is available on the PSNC website</a:t>
            </a:r>
          </a:p>
          <a:p>
            <a:endParaRPr lang="en-GB" sz="2000" dirty="0"/>
          </a:p>
        </p:txBody>
      </p:sp>
    </p:spTree>
    <p:extLst>
      <p:ext uri="{BB962C8B-B14F-4D97-AF65-F5344CB8AC3E}">
        <p14:creationId xmlns:p14="http://schemas.microsoft.com/office/powerpoint/2010/main" val="92001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91" y="365125"/>
            <a:ext cx="10109797" cy="1325563"/>
          </a:xfrm>
        </p:spPr>
        <p:txBody>
          <a:bodyPr>
            <a:normAutofit/>
          </a:bodyPr>
          <a:lstStyle/>
          <a:p>
            <a:r>
              <a:rPr lang="en-GB" dirty="0"/>
              <a:t>The PSNC Proposals: the Care Framework</a:t>
            </a:r>
          </a:p>
        </p:txBody>
      </p:sp>
      <p:sp>
        <p:nvSpPr>
          <p:cNvPr id="3" name="Content Placeholder 2"/>
          <p:cNvSpPr>
            <a:spLocks noGrp="1"/>
          </p:cNvSpPr>
          <p:nvPr>
            <p:ph idx="1"/>
          </p:nvPr>
        </p:nvSpPr>
        <p:spPr>
          <a:xfrm>
            <a:off x="517236" y="1844823"/>
            <a:ext cx="11129819" cy="4537503"/>
          </a:xfrm>
        </p:spPr>
        <p:txBody>
          <a:bodyPr>
            <a:normAutofit/>
          </a:bodyPr>
          <a:lstStyle/>
          <a:p>
            <a:r>
              <a:rPr lang="en-GB" dirty="0"/>
              <a:t>PSNC has also developed proposals for a revised CPCF: </a:t>
            </a:r>
            <a:r>
              <a:rPr lang="en-GB" b="1" dirty="0"/>
              <a:t>the Universal Community Pharmacy Care Framework</a:t>
            </a:r>
          </a:p>
          <a:p>
            <a:pPr lvl="1"/>
            <a:r>
              <a:rPr lang="en-GB" sz="2400" dirty="0"/>
              <a:t>elements of the framework would be applicable to all patients</a:t>
            </a:r>
          </a:p>
          <a:p>
            <a:pPr lvl="1"/>
            <a:r>
              <a:rPr lang="en-GB" sz="2400" dirty="0"/>
              <a:t>it would provide a transitional framework to support the eventual introduction of a CPCP service</a:t>
            </a:r>
          </a:p>
          <a:p>
            <a:pPr lvl="1"/>
            <a:r>
              <a:rPr lang="en-GB" sz="2400" dirty="0"/>
              <a:t>implementing this would also need to be phased over an agreed time period</a:t>
            </a:r>
          </a:p>
          <a:p>
            <a:pPr lvl="1">
              <a:tabLst>
                <a:tab pos="2625725" algn="l"/>
              </a:tabLst>
            </a:pPr>
            <a:r>
              <a:rPr lang="en-GB" sz="2400" b="1" dirty="0"/>
              <a:t>It will also require a completely new funding structure…</a:t>
            </a:r>
          </a:p>
          <a:p>
            <a:pPr lvl="1">
              <a:tabLst>
                <a:tab pos="2625725" algn="l"/>
              </a:tabLst>
            </a:pPr>
            <a:r>
              <a:rPr lang="en-GB" sz="2400" b="1" dirty="0"/>
              <a:t>…which should support local commissioning of medicines optimisation services</a:t>
            </a:r>
          </a:p>
          <a:p>
            <a:pPr lvl="1"/>
            <a:endParaRPr lang="en-GB" sz="1600" dirty="0"/>
          </a:p>
          <a:p>
            <a:endParaRPr lang="en-GB" sz="2000" dirty="0"/>
          </a:p>
        </p:txBody>
      </p:sp>
    </p:spTree>
    <p:extLst>
      <p:ext uri="{BB962C8B-B14F-4D97-AF65-F5344CB8AC3E}">
        <p14:creationId xmlns:p14="http://schemas.microsoft.com/office/powerpoint/2010/main" val="85014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BDBB-8A75-4150-BFD2-24D4ECB5EC29}"/>
              </a:ext>
            </a:extLst>
          </p:cNvPr>
          <p:cNvSpPr>
            <a:spLocks noGrp="1"/>
          </p:cNvSpPr>
          <p:nvPr>
            <p:ph type="title"/>
          </p:nvPr>
        </p:nvSpPr>
        <p:spPr/>
        <p:txBody>
          <a:bodyPr/>
          <a:lstStyle/>
          <a:p>
            <a:r>
              <a:rPr lang="en-GB" dirty="0"/>
              <a:t>The Community Pharmacy Care Plan</a:t>
            </a:r>
          </a:p>
        </p:txBody>
      </p:sp>
      <p:sp>
        <p:nvSpPr>
          <p:cNvPr id="3" name="Content Placeholder 2">
            <a:extLst>
              <a:ext uri="{FF2B5EF4-FFF2-40B4-BE49-F238E27FC236}">
                <a16:creationId xmlns:a16="http://schemas.microsoft.com/office/drawing/2014/main" id="{97E01CB8-AAF3-4B4B-A923-DDD2F8892C01}"/>
              </a:ext>
            </a:extLst>
          </p:cNvPr>
          <p:cNvSpPr>
            <a:spLocks noGrp="1"/>
          </p:cNvSpPr>
          <p:nvPr>
            <p:ph idx="1"/>
          </p:nvPr>
        </p:nvSpPr>
        <p:spPr>
          <a:xfrm>
            <a:off x="623392" y="1844824"/>
            <a:ext cx="11017224" cy="4464496"/>
          </a:xfrm>
        </p:spPr>
        <p:txBody>
          <a:bodyPr>
            <a:normAutofit fontScale="92500" lnSpcReduction="10000"/>
          </a:bodyPr>
          <a:lstStyle/>
          <a:p>
            <a:r>
              <a:rPr lang="en-GB" dirty="0"/>
              <a:t>This is a service designed to offer regular pharmacy support for people with long-term conditions who could benefit from more support to help them to manage their conditions</a:t>
            </a:r>
          </a:p>
          <a:p>
            <a:r>
              <a:rPr lang="en-GB" dirty="0"/>
              <a:t>Pharmacies would help these people to get the best outcomes from their medicines and to stay healthy, through consultations </a:t>
            </a:r>
          </a:p>
          <a:p>
            <a:r>
              <a:rPr lang="en-GB" dirty="0"/>
              <a:t>This would involve conversations to help monitor adherence, decide on patient goals and offer public health advice</a:t>
            </a:r>
          </a:p>
          <a:p>
            <a:pPr marL="0" indent="0">
              <a:buNone/>
            </a:pPr>
            <a:r>
              <a:rPr lang="en-GB" i="1" dirty="0"/>
              <a:t>A detailed pathway is illustrated on the next slide, or a summary infographic is available on the PSNC website</a:t>
            </a:r>
          </a:p>
          <a:p>
            <a:endParaRPr lang="en-GB" dirty="0"/>
          </a:p>
          <a:p>
            <a:pPr lvl="1"/>
            <a:endParaRPr lang="en-GB" dirty="0"/>
          </a:p>
        </p:txBody>
      </p:sp>
    </p:spTree>
    <p:extLst>
      <p:ext uri="{BB962C8B-B14F-4D97-AF65-F5344CB8AC3E}">
        <p14:creationId xmlns:p14="http://schemas.microsoft.com/office/powerpoint/2010/main" val="1497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ctrTitle"/>
          </p:nvPr>
        </p:nvSpPr>
        <p:spPr>
          <a:xfrm>
            <a:off x="335360" y="300687"/>
            <a:ext cx="11377264" cy="586141"/>
          </a:xfrm>
        </p:spPr>
        <p:txBody>
          <a:bodyPr>
            <a:noAutofit/>
          </a:bodyPr>
          <a:lstStyle/>
          <a:p>
            <a:pPr algn="l"/>
            <a:r>
              <a:rPr lang="en-US" sz="3200" dirty="0">
                <a:latin typeface="Arial" pitchFamily="34" charset="0"/>
                <a:ea typeface="ＭＳ Ｐゴシック" charset="0"/>
                <a:cs typeface="Arial" pitchFamily="34" charset="0"/>
              </a:rPr>
              <a:t>Illustrative CPCP service patient pathway</a:t>
            </a:r>
            <a:endParaRPr lang="en-US" sz="3600" dirty="0">
              <a:latin typeface="Arial" pitchFamily="34" charset="0"/>
              <a:ea typeface="ＭＳ Ｐゴシック" charset="0"/>
              <a:cs typeface="Arial" pitchFamily="34" charset="0"/>
            </a:endParaRPr>
          </a:p>
        </p:txBody>
      </p:sp>
      <p:sp>
        <p:nvSpPr>
          <p:cNvPr id="4" name="Rounded Rectangle 3"/>
          <p:cNvSpPr/>
          <p:nvPr/>
        </p:nvSpPr>
        <p:spPr>
          <a:xfrm>
            <a:off x="320397" y="987760"/>
            <a:ext cx="1296144" cy="1505135"/>
          </a:xfrm>
          <a:prstGeom prst="roundRect">
            <a:avLst>
              <a:gd name="adj" fmla="val 18845"/>
            </a:avLst>
          </a:prstGeom>
          <a:solidFill>
            <a:srgbClr val="519680"/>
          </a:solidFill>
          <a:ln>
            <a:solidFill>
              <a:srgbClr val="519680"/>
            </a:solidFill>
          </a:ln>
          <a:effectLst/>
          <a:scene3d>
            <a:camera prst="orthographicFront">
              <a:rot lat="0" lon="0" rev="0"/>
            </a:camera>
            <a:lightRig rig="balanced" dir="t">
              <a:rot lat="0" lon="0" rev="8700000"/>
            </a:lightRig>
          </a:scene3d>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050" dirty="0"/>
              <a:t>Patient identified, service explained, consent obtained and registration initiated</a:t>
            </a:r>
          </a:p>
        </p:txBody>
      </p:sp>
      <p:sp>
        <p:nvSpPr>
          <p:cNvPr id="9" name="Rounded Rectangle 8"/>
          <p:cNvSpPr/>
          <p:nvPr/>
        </p:nvSpPr>
        <p:spPr>
          <a:xfrm>
            <a:off x="2382807" y="1054233"/>
            <a:ext cx="1296144" cy="619073"/>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First consultation</a:t>
            </a:r>
          </a:p>
        </p:txBody>
      </p:sp>
      <p:sp>
        <p:nvSpPr>
          <p:cNvPr id="10" name="Rounded Rectangle 9"/>
          <p:cNvSpPr/>
          <p:nvPr/>
        </p:nvSpPr>
        <p:spPr>
          <a:xfrm>
            <a:off x="2388204" y="1941069"/>
            <a:ext cx="1296144" cy="618884"/>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Establish Patient Care Plan</a:t>
            </a:r>
          </a:p>
        </p:txBody>
      </p:sp>
      <p:sp>
        <p:nvSpPr>
          <p:cNvPr id="11" name="Rounded Rectangle 10"/>
          <p:cNvSpPr/>
          <p:nvPr/>
        </p:nvSpPr>
        <p:spPr>
          <a:xfrm>
            <a:off x="2388204" y="2757321"/>
            <a:ext cx="1296144" cy="618695"/>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Regular assessments*</a:t>
            </a:r>
          </a:p>
        </p:txBody>
      </p:sp>
      <p:sp>
        <p:nvSpPr>
          <p:cNvPr id="12" name="Rounded Rectangle 11"/>
          <p:cNvSpPr/>
          <p:nvPr/>
        </p:nvSpPr>
        <p:spPr>
          <a:xfrm>
            <a:off x="2388204" y="3582945"/>
            <a:ext cx="1296144" cy="592173"/>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Six month review*</a:t>
            </a:r>
          </a:p>
        </p:txBody>
      </p:sp>
      <p:sp>
        <p:nvSpPr>
          <p:cNvPr id="13" name="Rounded Rectangle 12"/>
          <p:cNvSpPr/>
          <p:nvPr/>
        </p:nvSpPr>
        <p:spPr>
          <a:xfrm>
            <a:off x="2382807" y="5189806"/>
            <a:ext cx="1296144" cy="576092"/>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Twelve month review*</a:t>
            </a:r>
          </a:p>
        </p:txBody>
      </p:sp>
      <p:cxnSp>
        <p:nvCxnSpPr>
          <p:cNvPr id="23" name="Straight Arrow Connector 22"/>
          <p:cNvCxnSpPr>
            <a:cxnSpLocks/>
          </p:cNvCxnSpPr>
          <p:nvPr/>
        </p:nvCxnSpPr>
        <p:spPr>
          <a:xfrm flipV="1">
            <a:off x="1616541" y="1363770"/>
            <a:ext cx="766266" cy="1"/>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9" idx="2"/>
            <a:endCxn id="10" idx="0"/>
          </p:cNvCxnSpPr>
          <p:nvPr/>
        </p:nvCxnSpPr>
        <p:spPr>
          <a:xfrm>
            <a:off x="3030879" y="1673306"/>
            <a:ext cx="5397" cy="267763"/>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0" idx="2"/>
            <a:endCxn id="11" idx="0"/>
          </p:cNvCxnSpPr>
          <p:nvPr/>
        </p:nvCxnSpPr>
        <p:spPr>
          <a:xfrm>
            <a:off x="3036276" y="2559953"/>
            <a:ext cx="0" cy="197368"/>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1" idx="2"/>
            <a:endCxn id="12" idx="0"/>
          </p:cNvCxnSpPr>
          <p:nvPr/>
        </p:nvCxnSpPr>
        <p:spPr>
          <a:xfrm>
            <a:off x="3036276" y="3376016"/>
            <a:ext cx="0" cy="206929"/>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2" idx="2"/>
            <a:endCxn id="40" idx="0"/>
          </p:cNvCxnSpPr>
          <p:nvPr/>
        </p:nvCxnSpPr>
        <p:spPr>
          <a:xfrm>
            <a:off x="3036276" y="4175118"/>
            <a:ext cx="0" cy="199380"/>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2388204" y="4374498"/>
            <a:ext cx="1296144" cy="618695"/>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a:t>Regular assessments</a:t>
            </a:r>
            <a:r>
              <a:rPr lang="en-GB" sz="1200" dirty="0"/>
              <a:t>*</a:t>
            </a:r>
          </a:p>
        </p:txBody>
      </p:sp>
      <p:cxnSp>
        <p:nvCxnSpPr>
          <p:cNvPr id="54" name="Straight Arrow Connector 53"/>
          <p:cNvCxnSpPr>
            <a:stCxn id="40" idx="2"/>
            <a:endCxn id="13" idx="0"/>
          </p:cNvCxnSpPr>
          <p:nvPr/>
        </p:nvCxnSpPr>
        <p:spPr>
          <a:xfrm flipH="1">
            <a:off x="3030879" y="4993193"/>
            <a:ext cx="5397" cy="196613"/>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p:cNvSpPr/>
          <p:nvPr/>
        </p:nvSpPr>
        <p:spPr>
          <a:xfrm>
            <a:off x="8588126" y="104061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p:cNvSpPr txBox="1"/>
          <p:nvPr/>
        </p:nvSpPr>
        <p:spPr>
          <a:xfrm>
            <a:off x="3930363" y="1082826"/>
            <a:ext cx="864096" cy="507831"/>
          </a:xfrm>
          <a:prstGeom prst="rect">
            <a:avLst/>
          </a:prstGeom>
          <a:noFill/>
        </p:spPr>
        <p:txBody>
          <a:bodyPr wrap="square" rtlCol="0">
            <a:spAutoFit/>
          </a:bodyPr>
          <a:lstStyle/>
          <a:p>
            <a:pPr algn="ctr"/>
            <a:r>
              <a:rPr lang="en-GB" sz="900" dirty="0">
                <a:solidFill>
                  <a:srgbClr val="519680"/>
                </a:solidFill>
              </a:rPr>
              <a:t>Patient Activation Measure</a:t>
            </a:r>
          </a:p>
        </p:txBody>
      </p:sp>
      <p:sp>
        <p:nvSpPr>
          <p:cNvPr id="67" name="Rectangle: Rounded Corners 66"/>
          <p:cNvSpPr/>
          <p:nvPr/>
        </p:nvSpPr>
        <p:spPr>
          <a:xfrm>
            <a:off x="3787729" y="1073344"/>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p:cNvSpPr txBox="1"/>
          <p:nvPr/>
        </p:nvSpPr>
        <p:spPr>
          <a:xfrm>
            <a:off x="8601998" y="1053062"/>
            <a:ext cx="1126219" cy="646331"/>
          </a:xfrm>
          <a:prstGeom prst="rect">
            <a:avLst/>
          </a:prstGeom>
          <a:noFill/>
        </p:spPr>
        <p:txBody>
          <a:bodyPr wrap="square" rtlCol="0">
            <a:spAutoFit/>
          </a:bodyPr>
          <a:lstStyle/>
          <a:p>
            <a:pPr algn="ctr"/>
            <a:r>
              <a:rPr lang="en-GB" sz="900" dirty="0">
                <a:solidFill>
                  <a:srgbClr val="519680"/>
                </a:solidFill>
              </a:rPr>
              <a:t>Appropriate seasonal advice &amp; education on condition</a:t>
            </a:r>
          </a:p>
        </p:txBody>
      </p:sp>
      <p:sp>
        <p:nvSpPr>
          <p:cNvPr id="69" name="Rectangle: Rounded Corners 68"/>
          <p:cNvSpPr/>
          <p:nvPr/>
        </p:nvSpPr>
        <p:spPr>
          <a:xfrm>
            <a:off x="6194308" y="1063865"/>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6328137" y="1078059"/>
            <a:ext cx="864096" cy="646331"/>
          </a:xfrm>
          <a:prstGeom prst="rect">
            <a:avLst/>
          </a:prstGeom>
          <a:noFill/>
        </p:spPr>
        <p:txBody>
          <a:bodyPr wrap="square" rtlCol="0">
            <a:spAutoFit/>
          </a:bodyPr>
          <a:lstStyle/>
          <a:p>
            <a:pPr algn="ctr"/>
            <a:r>
              <a:rPr lang="en-GB" sz="900" dirty="0">
                <a:solidFill>
                  <a:srgbClr val="519680"/>
                </a:solidFill>
              </a:rPr>
              <a:t>Discuss patient’s health goals &amp; beliefs</a:t>
            </a:r>
          </a:p>
        </p:txBody>
      </p:sp>
      <p:sp>
        <p:nvSpPr>
          <p:cNvPr id="71" name="Rectangle: Rounded Corners 70"/>
          <p:cNvSpPr/>
          <p:nvPr/>
        </p:nvSpPr>
        <p:spPr>
          <a:xfrm>
            <a:off x="7391217" y="1056374"/>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p:cNvSpPr txBox="1"/>
          <p:nvPr/>
        </p:nvSpPr>
        <p:spPr>
          <a:xfrm>
            <a:off x="7446925" y="1050246"/>
            <a:ext cx="1030053" cy="646331"/>
          </a:xfrm>
          <a:prstGeom prst="rect">
            <a:avLst/>
          </a:prstGeom>
          <a:noFill/>
        </p:spPr>
        <p:txBody>
          <a:bodyPr wrap="square" rtlCol="0">
            <a:spAutoFit/>
          </a:bodyPr>
          <a:lstStyle/>
          <a:p>
            <a:pPr algn="ctr"/>
            <a:r>
              <a:rPr lang="en-GB" sz="900" dirty="0">
                <a:solidFill>
                  <a:srgbClr val="519680"/>
                </a:solidFill>
              </a:rPr>
              <a:t>Reconcile and discuss patient’s regimen and assess adherence</a:t>
            </a:r>
          </a:p>
        </p:txBody>
      </p:sp>
      <p:sp>
        <p:nvSpPr>
          <p:cNvPr id="74" name="Rectangle: Rounded Corners 73"/>
          <p:cNvSpPr/>
          <p:nvPr/>
        </p:nvSpPr>
        <p:spPr>
          <a:xfrm>
            <a:off x="4985234" y="1073295"/>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TextBox 74"/>
          <p:cNvSpPr txBox="1"/>
          <p:nvPr/>
        </p:nvSpPr>
        <p:spPr>
          <a:xfrm>
            <a:off x="5129250" y="1087538"/>
            <a:ext cx="864096" cy="507831"/>
          </a:xfrm>
          <a:prstGeom prst="rect">
            <a:avLst/>
          </a:prstGeom>
          <a:noFill/>
        </p:spPr>
        <p:txBody>
          <a:bodyPr wrap="square" rtlCol="0">
            <a:spAutoFit/>
          </a:bodyPr>
          <a:lstStyle/>
          <a:p>
            <a:pPr algn="ctr"/>
            <a:r>
              <a:rPr lang="en-GB" sz="900" dirty="0">
                <a:solidFill>
                  <a:srgbClr val="519680"/>
                </a:solidFill>
              </a:rPr>
              <a:t>Assess general health and wellbeing</a:t>
            </a:r>
          </a:p>
        </p:txBody>
      </p:sp>
      <p:sp>
        <p:nvSpPr>
          <p:cNvPr id="80" name="Rectangle: Rounded Corners 79"/>
          <p:cNvSpPr/>
          <p:nvPr/>
        </p:nvSpPr>
        <p:spPr>
          <a:xfrm>
            <a:off x="8588126" y="1915723"/>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TextBox 80"/>
          <p:cNvSpPr txBox="1"/>
          <p:nvPr/>
        </p:nvSpPr>
        <p:spPr>
          <a:xfrm>
            <a:off x="3930363" y="1957931"/>
            <a:ext cx="864096" cy="646331"/>
          </a:xfrm>
          <a:prstGeom prst="rect">
            <a:avLst/>
          </a:prstGeom>
          <a:noFill/>
        </p:spPr>
        <p:txBody>
          <a:bodyPr wrap="square" rtlCol="0">
            <a:spAutoFit/>
          </a:bodyPr>
          <a:lstStyle/>
          <a:p>
            <a:pPr algn="ctr"/>
            <a:r>
              <a:rPr lang="en-GB" sz="900" dirty="0">
                <a:solidFill>
                  <a:srgbClr val="519680"/>
                </a:solidFill>
              </a:rPr>
              <a:t>Review adherence and use of devices</a:t>
            </a:r>
          </a:p>
        </p:txBody>
      </p:sp>
      <p:sp>
        <p:nvSpPr>
          <p:cNvPr id="82" name="Rectangle: Rounded Corners 81"/>
          <p:cNvSpPr/>
          <p:nvPr/>
        </p:nvSpPr>
        <p:spPr>
          <a:xfrm>
            <a:off x="3787729" y="194844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TextBox 82"/>
          <p:cNvSpPr txBox="1"/>
          <p:nvPr/>
        </p:nvSpPr>
        <p:spPr>
          <a:xfrm>
            <a:off x="8629443" y="1962642"/>
            <a:ext cx="1083984" cy="507831"/>
          </a:xfrm>
          <a:prstGeom prst="rect">
            <a:avLst/>
          </a:prstGeom>
          <a:noFill/>
        </p:spPr>
        <p:txBody>
          <a:bodyPr wrap="square" rtlCol="0">
            <a:spAutoFit/>
          </a:bodyPr>
          <a:lstStyle/>
          <a:p>
            <a:pPr algn="ctr"/>
            <a:r>
              <a:rPr lang="en-GB" sz="900" dirty="0">
                <a:solidFill>
                  <a:srgbClr val="519680"/>
                </a:solidFill>
              </a:rPr>
              <a:t>Request initiation of eRD / Synchronise scripts</a:t>
            </a:r>
          </a:p>
        </p:txBody>
      </p:sp>
      <p:sp>
        <p:nvSpPr>
          <p:cNvPr id="84" name="Rectangle: Rounded Corners 83"/>
          <p:cNvSpPr/>
          <p:nvPr/>
        </p:nvSpPr>
        <p:spPr>
          <a:xfrm>
            <a:off x="6194308" y="1938970"/>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p:cNvSpPr txBox="1"/>
          <p:nvPr/>
        </p:nvSpPr>
        <p:spPr>
          <a:xfrm>
            <a:off x="6328137" y="1953164"/>
            <a:ext cx="864096" cy="646331"/>
          </a:xfrm>
          <a:prstGeom prst="rect">
            <a:avLst/>
          </a:prstGeom>
          <a:noFill/>
        </p:spPr>
        <p:txBody>
          <a:bodyPr wrap="square" rtlCol="0">
            <a:spAutoFit/>
          </a:bodyPr>
          <a:lstStyle/>
          <a:p>
            <a:pPr algn="ctr"/>
            <a:r>
              <a:rPr lang="en-GB" sz="900" dirty="0">
                <a:solidFill>
                  <a:srgbClr val="519680"/>
                </a:solidFill>
              </a:rPr>
              <a:t>Agree desired outcomes and actions to be taken</a:t>
            </a:r>
          </a:p>
        </p:txBody>
      </p:sp>
      <p:sp>
        <p:nvSpPr>
          <p:cNvPr id="86" name="Rectangle: Rounded Corners 85"/>
          <p:cNvSpPr/>
          <p:nvPr/>
        </p:nvSpPr>
        <p:spPr>
          <a:xfrm>
            <a:off x="7391217" y="193147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p:cNvSpPr txBox="1"/>
          <p:nvPr/>
        </p:nvSpPr>
        <p:spPr>
          <a:xfrm>
            <a:off x="7446925" y="1971343"/>
            <a:ext cx="1118361" cy="507831"/>
          </a:xfrm>
          <a:prstGeom prst="rect">
            <a:avLst/>
          </a:prstGeom>
          <a:noFill/>
        </p:spPr>
        <p:txBody>
          <a:bodyPr wrap="square" rtlCol="0">
            <a:spAutoFit/>
          </a:bodyPr>
          <a:lstStyle/>
          <a:p>
            <a:pPr algn="ctr"/>
            <a:r>
              <a:rPr lang="en-GB" sz="900" dirty="0">
                <a:solidFill>
                  <a:srgbClr val="519680"/>
                </a:solidFill>
              </a:rPr>
              <a:t>Identify appropriate public health interventions</a:t>
            </a:r>
          </a:p>
        </p:txBody>
      </p:sp>
      <p:sp>
        <p:nvSpPr>
          <p:cNvPr id="88" name="Rectangle: Rounded Corners 87"/>
          <p:cNvSpPr/>
          <p:nvPr/>
        </p:nvSpPr>
        <p:spPr>
          <a:xfrm>
            <a:off x="4985234" y="1948400"/>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TextBox 88"/>
          <p:cNvSpPr txBox="1"/>
          <p:nvPr/>
        </p:nvSpPr>
        <p:spPr>
          <a:xfrm>
            <a:off x="4995565" y="1962643"/>
            <a:ext cx="1132375" cy="507831"/>
          </a:xfrm>
          <a:prstGeom prst="rect">
            <a:avLst/>
          </a:prstGeom>
          <a:noFill/>
        </p:spPr>
        <p:txBody>
          <a:bodyPr wrap="square" rtlCol="0">
            <a:spAutoFit/>
          </a:bodyPr>
          <a:lstStyle/>
          <a:p>
            <a:pPr algn="ctr"/>
            <a:r>
              <a:rPr lang="en-GB" sz="900" dirty="0">
                <a:solidFill>
                  <a:srgbClr val="519680"/>
                </a:solidFill>
              </a:rPr>
              <a:t>Utilise appropriate screening / assessment tools</a:t>
            </a:r>
            <a:r>
              <a:rPr lang="en-GB" sz="900" baseline="30000" dirty="0">
                <a:solidFill>
                  <a:srgbClr val="519680"/>
                </a:solidFill>
              </a:rPr>
              <a:t>‡</a:t>
            </a:r>
          </a:p>
        </p:txBody>
      </p:sp>
      <p:sp>
        <p:nvSpPr>
          <p:cNvPr id="90" name="TextBox 89"/>
          <p:cNvSpPr txBox="1"/>
          <p:nvPr/>
        </p:nvSpPr>
        <p:spPr>
          <a:xfrm>
            <a:off x="3828365" y="2785429"/>
            <a:ext cx="981480" cy="507831"/>
          </a:xfrm>
          <a:prstGeom prst="rect">
            <a:avLst/>
          </a:prstGeom>
          <a:noFill/>
        </p:spPr>
        <p:txBody>
          <a:bodyPr wrap="square" rtlCol="0">
            <a:spAutoFit/>
          </a:bodyPr>
          <a:lstStyle/>
          <a:p>
            <a:pPr algn="ctr"/>
            <a:r>
              <a:rPr lang="en-GB" sz="900" dirty="0">
                <a:solidFill>
                  <a:srgbClr val="519680"/>
                </a:solidFill>
              </a:rPr>
              <a:t>Assess progress towards goals in care plan</a:t>
            </a:r>
          </a:p>
        </p:txBody>
      </p:sp>
      <p:sp>
        <p:nvSpPr>
          <p:cNvPr id="91" name="Rectangle: Rounded Corners 90"/>
          <p:cNvSpPr/>
          <p:nvPr/>
        </p:nvSpPr>
        <p:spPr>
          <a:xfrm>
            <a:off x="3756356" y="2775947"/>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Rounded Corners 92"/>
          <p:cNvSpPr/>
          <p:nvPr/>
        </p:nvSpPr>
        <p:spPr>
          <a:xfrm>
            <a:off x="6162935" y="276646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Rounded Corners 94"/>
          <p:cNvSpPr/>
          <p:nvPr/>
        </p:nvSpPr>
        <p:spPr>
          <a:xfrm>
            <a:off x="7359844" y="2758977"/>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7346436" y="2798841"/>
            <a:ext cx="1130542" cy="507831"/>
          </a:xfrm>
          <a:prstGeom prst="rect">
            <a:avLst/>
          </a:prstGeom>
          <a:noFill/>
        </p:spPr>
        <p:txBody>
          <a:bodyPr wrap="square" rtlCol="0">
            <a:spAutoFit/>
          </a:bodyPr>
          <a:lstStyle/>
          <a:p>
            <a:pPr algn="ctr"/>
            <a:r>
              <a:rPr lang="en-GB" sz="900" dirty="0">
                <a:solidFill>
                  <a:srgbClr val="519680"/>
                </a:solidFill>
              </a:rPr>
              <a:t>Monitor/support progress with public health interventions</a:t>
            </a:r>
          </a:p>
        </p:txBody>
      </p:sp>
      <p:sp>
        <p:nvSpPr>
          <p:cNvPr id="97" name="Rectangle: Rounded Corners 96"/>
          <p:cNvSpPr/>
          <p:nvPr/>
        </p:nvSpPr>
        <p:spPr>
          <a:xfrm>
            <a:off x="4953861" y="277589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5004670" y="2816538"/>
            <a:ext cx="1021982" cy="507831"/>
          </a:xfrm>
          <a:prstGeom prst="rect">
            <a:avLst/>
          </a:prstGeom>
          <a:noFill/>
        </p:spPr>
        <p:txBody>
          <a:bodyPr wrap="square" rtlCol="0">
            <a:spAutoFit/>
          </a:bodyPr>
          <a:lstStyle/>
          <a:p>
            <a:pPr algn="ctr"/>
            <a:r>
              <a:rPr lang="en-GB" sz="900" dirty="0">
                <a:solidFill>
                  <a:srgbClr val="519680"/>
                </a:solidFill>
              </a:rPr>
              <a:t>Monitor adherence and device use</a:t>
            </a:r>
          </a:p>
        </p:txBody>
      </p:sp>
      <p:sp>
        <p:nvSpPr>
          <p:cNvPr id="99" name="Rectangle: Rounded Corners 98"/>
          <p:cNvSpPr/>
          <p:nvPr/>
        </p:nvSpPr>
        <p:spPr>
          <a:xfrm>
            <a:off x="8583980" y="2754117"/>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0" name="TextBox 109"/>
          <p:cNvSpPr txBox="1"/>
          <p:nvPr/>
        </p:nvSpPr>
        <p:spPr>
          <a:xfrm>
            <a:off x="3898990" y="3589750"/>
            <a:ext cx="864096" cy="507831"/>
          </a:xfrm>
          <a:prstGeom prst="rect">
            <a:avLst/>
          </a:prstGeom>
          <a:noFill/>
        </p:spPr>
        <p:txBody>
          <a:bodyPr wrap="square" rtlCol="0">
            <a:spAutoFit/>
          </a:bodyPr>
          <a:lstStyle/>
          <a:p>
            <a:pPr algn="ctr"/>
            <a:r>
              <a:rPr lang="en-GB" sz="900" dirty="0">
                <a:solidFill>
                  <a:srgbClr val="519680"/>
                </a:solidFill>
              </a:rPr>
              <a:t>Patient Activation Measure</a:t>
            </a:r>
          </a:p>
        </p:txBody>
      </p:sp>
      <p:sp>
        <p:nvSpPr>
          <p:cNvPr id="111" name="Rectangle: Rounded Corners 110"/>
          <p:cNvSpPr/>
          <p:nvPr/>
        </p:nvSpPr>
        <p:spPr>
          <a:xfrm>
            <a:off x="3756356" y="358026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Rectangle: Rounded Corners 112"/>
          <p:cNvSpPr/>
          <p:nvPr/>
        </p:nvSpPr>
        <p:spPr>
          <a:xfrm>
            <a:off x="6162935" y="357078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TextBox 113"/>
          <p:cNvSpPr txBox="1"/>
          <p:nvPr/>
        </p:nvSpPr>
        <p:spPr>
          <a:xfrm>
            <a:off x="6256624" y="3584983"/>
            <a:ext cx="904236" cy="507831"/>
          </a:xfrm>
          <a:prstGeom prst="rect">
            <a:avLst/>
          </a:prstGeom>
          <a:noFill/>
        </p:spPr>
        <p:txBody>
          <a:bodyPr wrap="square" rtlCol="0">
            <a:spAutoFit/>
          </a:bodyPr>
          <a:lstStyle/>
          <a:p>
            <a:pPr algn="ctr"/>
            <a:r>
              <a:rPr lang="en-GB" sz="900" dirty="0">
                <a:solidFill>
                  <a:srgbClr val="519680"/>
                </a:solidFill>
              </a:rPr>
              <a:t>Review period of treatment of meds supplied</a:t>
            </a:r>
          </a:p>
        </p:txBody>
      </p:sp>
      <p:sp>
        <p:nvSpPr>
          <p:cNvPr id="115" name="Rectangle: Rounded Corners 114"/>
          <p:cNvSpPr/>
          <p:nvPr/>
        </p:nvSpPr>
        <p:spPr>
          <a:xfrm>
            <a:off x="7359844" y="356329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Rectangle: Rounded Corners 116"/>
          <p:cNvSpPr/>
          <p:nvPr/>
        </p:nvSpPr>
        <p:spPr>
          <a:xfrm>
            <a:off x="4953861" y="358021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8" name="TextBox 117"/>
          <p:cNvSpPr txBox="1"/>
          <p:nvPr/>
        </p:nvSpPr>
        <p:spPr>
          <a:xfrm>
            <a:off x="5042314" y="3603162"/>
            <a:ext cx="984338" cy="507831"/>
          </a:xfrm>
          <a:prstGeom prst="rect">
            <a:avLst/>
          </a:prstGeom>
          <a:noFill/>
        </p:spPr>
        <p:txBody>
          <a:bodyPr wrap="square" rtlCol="0">
            <a:spAutoFit/>
          </a:bodyPr>
          <a:lstStyle/>
          <a:p>
            <a:pPr algn="ctr"/>
            <a:r>
              <a:rPr lang="en-GB" sz="900" dirty="0">
                <a:solidFill>
                  <a:srgbClr val="519680"/>
                </a:solidFill>
              </a:rPr>
              <a:t>Assess progress and identify any new goals</a:t>
            </a:r>
          </a:p>
        </p:txBody>
      </p:sp>
      <p:sp>
        <p:nvSpPr>
          <p:cNvPr id="119" name="Rectangle: Rounded Corners 118"/>
          <p:cNvSpPr/>
          <p:nvPr/>
        </p:nvSpPr>
        <p:spPr>
          <a:xfrm>
            <a:off x="8583980" y="3558438"/>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p:cNvSpPr txBox="1"/>
          <p:nvPr/>
        </p:nvSpPr>
        <p:spPr>
          <a:xfrm>
            <a:off x="3808374" y="4415573"/>
            <a:ext cx="1048091" cy="507831"/>
          </a:xfrm>
          <a:prstGeom prst="rect">
            <a:avLst/>
          </a:prstGeom>
          <a:noFill/>
        </p:spPr>
        <p:txBody>
          <a:bodyPr wrap="square" rtlCol="0">
            <a:spAutoFit/>
          </a:bodyPr>
          <a:lstStyle/>
          <a:p>
            <a:pPr algn="ctr"/>
            <a:r>
              <a:rPr lang="en-GB" sz="900" dirty="0">
                <a:solidFill>
                  <a:srgbClr val="519680"/>
                </a:solidFill>
              </a:rPr>
              <a:t>Assess progress towards goals in care plan</a:t>
            </a:r>
          </a:p>
        </p:txBody>
      </p:sp>
      <p:sp>
        <p:nvSpPr>
          <p:cNvPr id="121" name="Rectangle: Rounded Corners 120"/>
          <p:cNvSpPr/>
          <p:nvPr/>
        </p:nvSpPr>
        <p:spPr>
          <a:xfrm>
            <a:off x="3750959" y="436275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Rounded Corners 122"/>
          <p:cNvSpPr/>
          <p:nvPr/>
        </p:nvSpPr>
        <p:spPr>
          <a:xfrm>
            <a:off x="6157538" y="4353280"/>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Rounded Corners 124"/>
          <p:cNvSpPr/>
          <p:nvPr/>
        </p:nvSpPr>
        <p:spPr>
          <a:xfrm>
            <a:off x="7354447" y="434578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Rectangle: Rounded Corners 126"/>
          <p:cNvSpPr/>
          <p:nvPr/>
        </p:nvSpPr>
        <p:spPr>
          <a:xfrm>
            <a:off x="4948464" y="4362710"/>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TextBox 127"/>
          <p:cNvSpPr txBox="1"/>
          <p:nvPr/>
        </p:nvSpPr>
        <p:spPr>
          <a:xfrm>
            <a:off x="5036916" y="4376953"/>
            <a:ext cx="919660" cy="507831"/>
          </a:xfrm>
          <a:prstGeom prst="rect">
            <a:avLst/>
          </a:prstGeom>
          <a:noFill/>
        </p:spPr>
        <p:txBody>
          <a:bodyPr wrap="square" rtlCol="0">
            <a:spAutoFit/>
          </a:bodyPr>
          <a:lstStyle/>
          <a:p>
            <a:pPr algn="ctr"/>
            <a:r>
              <a:rPr lang="en-GB" sz="900" dirty="0">
                <a:solidFill>
                  <a:srgbClr val="519680"/>
                </a:solidFill>
              </a:rPr>
              <a:t>Monitor adherence and device use</a:t>
            </a:r>
          </a:p>
        </p:txBody>
      </p:sp>
      <p:sp>
        <p:nvSpPr>
          <p:cNvPr id="129" name="Rectangle: Rounded Corners 128"/>
          <p:cNvSpPr/>
          <p:nvPr/>
        </p:nvSpPr>
        <p:spPr>
          <a:xfrm>
            <a:off x="8578583" y="4340929"/>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0" name="TextBox 129"/>
          <p:cNvSpPr txBox="1"/>
          <p:nvPr/>
        </p:nvSpPr>
        <p:spPr>
          <a:xfrm>
            <a:off x="3893593" y="5187973"/>
            <a:ext cx="864096" cy="507831"/>
          </a:xfrm>
          <a:prstGeom prst="rect">
            <a:avLst/>
          </a:prstGeom>
          <a:noFill/>
        </p:spPr>
        <p:txBody>
          <a:bodyPr wrap="square" rtlCol="0">
            <a:spAutoFit/>
          </a:bodyPr>
          <a:lstStyle/>
          <a:p>
            <a:pPr algn="ctr"/>
            <a:r>
              <a:rPr lang="en-GB" sz="900" dirty="0">
                <a:solidFill>
                  <a:srgbClr val="519680"/>
                </a:solidFill>
              </a:rPr>
              <a:t>Patient Activation Measure</a:t>
            </a:r>
          </a:p>
        </p:txBody>
      </p:sp>
      <p:sp>
        <p:nvSpPr>
          <p:cNvPr id="131" name="Rectangle: Rounded Corners 130"/>
          <p:cNvSpPr/>
          <p:nvPr/>
        </p:nvSpPr>
        <p:spPr>
          <a:xfrm>
            <a:off x="3750959" y="5178491"/>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TextBox 131"/>
          <p:cNvSpPr txBox="1"/>
          <p:nvPr/>
        </p:nvSpPr>
        <p:spPr>
          <a:xfrm>
            <a:off x="8538443" y="5202256"/>
            <a:ext cx="1123944" cy="507831"/>
          </a:xfrm>
          <a:prstGeom prst="rect">
            <a:avLst/>
          </a:prstGeom>
          <a:noFill/>
        </p:spPr>
        <p:txBody>
          <a:bodyPr wrap="square" rtlCol="0">
            <a:spAutoFit/>
          </a:bodyPr>
          <a:lstStyle/>
          <a:p>
            <a:pPr algn="ctr"/>
            <a:r>
              <a:rPr lang="en-GB" sz="900" dirty="0">
                <a:solidFill>
                  <a:srgbClr val="519680"/>
                </a:solidFill>
              </a:rPr>
              <a:t>Review period of treatment of meds supplied</a:t>
            </a:r>
          </a:p>
        </p:txBody>
      </p:sp>
      <p:sp>
        <p:nvSpPr>
          <p:cNvPr id="133" name="Rectangle: Rounded Corners 132"/>
          <p:cNvSpPr/>
          <p:nvPr/>
        </p:nvSpPr>
        <p:spPr>
          <a:xfrm>
            <a:off x="6157538" y="5169012"/>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TextBox 133"/>
          <p:cNvSpPr txBox="1"/>
          <p:nvPr/>
        </p:nvSpPr>
        <p:spPr>
          <a:xfrm>
            <a:off x="6291367" y="5173544"/>
            <a:ext cx="919660" cy="507831"/>
          </a:xfrm>
          <a:prstGeom prst="rect">
            <a:avLst/>
          </a:prstGeom>
          <a:noFill/>
        </p:spPr>
        <p:txBody>
          <a:bodyPr wrap="square" rtlCol="0">
            <a:spAutoFit/>
          </a:bodyPr>
          <a:lstStyle/>
          <a:p>
            <a:pPr algn="ctr"/>
            <a:r>
              <a:rPr lang="en-GB" sz="900" dirty="0">
                <a:solidFill>
                  <a:srgbClr val="519680"/>
                </a:solidFill>
              </a:rPr>
              <a:t>Monitor adherence and device use</a:t>
            </a:r>
          </a:p>
        </p:txBody>
      </p:sp>
      <p:sp>
        <p:nvSpPr>
          <p:cNvPr id="135" name="Rectangle: Rounded Corners 134"/>
          <p:cNvSpPr/>
          <p:nvPr/>
        </p:nvSpPr>
        <p:spPr>
          <a:xfrm>
            <a:off x="7354447" y="5161521"/>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Rectangle: Rounded Corners 136"/>
          <p:cNvSpPr/>
          <p:nvPr/>
        </p:nvSpPr>
        <p:spPr>
          <a:xfrm>
            <a:off x="4948464" y="5178442"/>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9" name="Rectangle: Rounded Corners 138"/>
          <p:cNvSpPr/>
          <p:nvPr/>
        </p:nvSpPr>
        <p:spPr>
          <a:xfrm>
            <a:off x="8578583" y="5156661"/>
            <a:ext cx="1152128"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283626" y="5911371"/>
            <a:ext cx="10924942" cy="769441"/>
          </a:xfrm>
          <a:prstGeom prst="rect">
            <a:avLst/>
          </a:prstGeom>
          <a:noFill/>
        </p:spPr>
        <p:txBody>
          <a:bodyPr wrap="square" rtlCol="0">
            <a:spAutoFit/>
          </a:bodyPr>
          <a:lstStyle/>
          <a:p>
            <a:r>
              <a:rPr lang="en-GB" sz="1100" dirty="0"/>
              <a:t>eRD – the NHS electronic Repeat Dispensing service</a:t>
            </a:r>
          </a:p>
          <a:p>
            <a:r>
              <a:rPr lang="en-GB" sz="1100" dirty="0"/>
              <a:t>* Consultations usually occur when the patient is due to collect their next set of eRD prescriptions; patient’s need for individual eRD items is checked before each supply. Domiciliary consultations would be necessary for some patients.  </a:t>
            </a:r>
          </a:p>
          <a:p>
            <a:r>
              <a:rPr lang="en-GB" sz="1100" dirty="0"/>
              <a:t>‡ e.g. STOPP/START, ACT, CAT, Frailty/Falls/Independent living assessment, Pain score</a:t>
            </a:r>
          </a:p>
        </p:txBody>
      </p:sp>
      <p:sp>
        <p:nvSpPr>
          <p:cNvPr id="140" name="TextBox 139"/>
          <p:cNvSpPr txBox="1"/>
          <p:nvPr/>
        </p:nvSpPr>
        <p:spPr>
          <a:xfrm>
            <a:off x="7368388" y="3594413"/>
            <a:ext cx="1130542" cy="507831"/>
          </a:xfrm>
          <a:prstGeom prst="rect">
            <a:avLst/>
          </a:prstGeom>
          <a:noFill/>
        </p:spPr>
        <p:txBody>
          <a:bodyPr wrap="square" rtlCol="0">
            <a:spAutoFit/>
          </a:bodyPr>
          <a:lstStyle/>
          <a:p>
            <a:pPr algn="ctr"/>
            <a:r>
              <a:rPr lang="en-GB" sz="900" dirty="0">
                <a:solidFill>
                  <a:srgbClr val="519680"/>
                </a:solidFill>
              </a:rPr>
              <a:t>Monitor/support progress with public health interventions</a:t>
            </a:r>
          </a:p>
        </p:txBody>
      </p:sp>
      <p:sp>
        <p:nvSpPr>
          <p:cNvPr id="141" name="TextBox 140"/>
          <p:cNvSpPr txBox="1"/>
          <p:nvPr/>
        </p:nvSpPr>
        <p:spPr>
          <a:xfrm>
            <a:off x="7378853" y="4379034"/>
            <a:ext cx="1130542" cy="507831"/>
          </a:xfrm>
          <a:prstGeom prst="rect">
            <a:avLst/>
          </a:prstGeom>
          <a:noFill/>
        </p:spPr>
        <p:txBody>
          <a:bodyPr wrap="square" rtlCol="0">
            <a:spAutoFit/>
          </a:bodyPr>
          <a:lstStyle/>
          <a:p>
            <a:pPr algn="ctr"/>
            <a:r>
              <a:rPr lang="en-GB" sz="900" dirty="0">
                <a:solidFill>
                  <a:srgbClr val="519680"/>
                </a:solidFill>
              </a:rPr>
              <a:t>Monitor/support progress with public health interventions</a:t>
            </a:r>
          </a:p>
        </p:txBody>
      </p:sp>
      <p:sp>
        <p:nvSpPr>
          <p:cNvPr id="142" name="TextBox 141"/>
          <p:cNvSpPr txBox="1"/>
          <p:nvPr/>
        </p:nvSpPr>
        <p:spPr>
          <a:xfrm>
            <a:off x="7368388" y="5206877"/>
            <a:ext cx="1130542" cy="507831"/>
          </a:xfrm>
          <a:prstGeom prst="rect">
            <a:avLst/>
          </a:prstGeom>
          <a:noFill/>
        </p:spPr>
        <p:txBody>
          <a:bodyPr wrap="square" rtlCol="0">
            <a:spAutoFit/>
          </a:bodyPr>
          <a:lstStyle/>
          <a:p>
            <a:pPr algn="ctr"/>
            <a:r>
              <a:rPr lang="en-GB" sz="900" dirty="0">
                <a:solidFill>
                  <a:srgbClr val="519680"/>
                </a:solidFill>
              </a:rPr>
              <a:t>Monitor/support progress with public health interventions</a:t>
            </a:r>
          </a:p>
        </p:txBody>
      </p:sp>
      <p:sp>
        <p:nvSpPr>
          <p:cNvPr id="143" name="TextBox 142"/>
          <p:cNvSpPr txBox="1"/>
          <p:nvPr/>
        </p:nvSpPr>
        <p:spPr>
          <a:xfrm>
            <a:off x="5037472" y="5207576"/>
            <a:ext cx="984338" cy="507831"/>
          </a:xfrm>
          <a:prstGeom prst="rect">
            <a:avLst/>
          </a:prstGeom>
          <a:noFill/>
        </p:spPr>
        <p:txBody>
          <a:bodyPr wrap="square" rtlCol="0">
            <a:spAutoFit/>
          </a:bodyPr>
          <a:lstStyle/>
          <a:p>
            <a:pPr algn="ctr"/>
            <a:r>
              <a:rPr lang="en-GB" sz="900" dirty="0">
                <a:solidFill>
                  <a:srgbClr val="519680"/>
                </a:solidFill>
              </a:rPr>
              <a:t>Assess progress and identify any new goals</a:t>
            </a:r>
          </a:p>
        </p:txBody>
      </p:sp>
      <p:sp>
        <p:nvSpPr>
          <p:cNvPr id="144" name="TextBox 143"/>
          <p:cNvSpPr txBox="1"/>
          <p:nvPr/>
        </p:nvSpPr>
        <p:spPr>
          <a:xfrm>
            <a:off x="10030759" y="2880602"/>
            <a:ext cx="864096" cy="2585323"/>
          </a:xfrm>
          <a:prstGeom prst="rect">
            <a:avLst/>
          </a:prstGeom>
          <a:noFill/>
        </p:spPr>
        <p:txBody>
          <a:bodyPr wrap="square" rtlCol="0">
            <a:spAutoFit/>
          </a:bodyPr>
          <a:lstStyle/>
          <a:p>
            <a:pPr algn="ctr"/>
            <a:r>
              <a:rPr lang="en-GB" sz="900" dirty="0">
                <a:solidFill>
                  <a:srgbClr val="519680"/>
                </a:solidFill>
              </a:rPr>
              <a:t>If a patient is discharged from hospital, reassess goals, ensure medication regimen is documented correctly and eRD changes are made as appropriate, and ensure patient is supported to use their new regimen effectively</a:t>
            </a:r>
          </a:p>
        </p:txBody>
      </p:sp>
      <p:sp>
        <p:nvSpPr>
          <p:cNvPr id="145" name="Rectangle: Rounded Corners 144"/>
          <p:cNvSpPr/>
          <p:nvPr/>
        </p:nvSpPr>
        <p:spPr>
          <a:xfrm>
            <a:off x="9886743" y="2744687"/>
            <a:ext cx="1152128" cy="3020002"/>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6" name="Straight Arrow Connector 145"/>
          <p:cNvCxnSpPr>
            <a:cxnSpLocks/>
          </p:cNvCxnSpPr>
          <p:nvPr/>
        </p:nvCxnSpPr>
        <p:spPr>
          <a:xfrm flipH="1">
            <a:off x="2069970" y="5517232"/>
            <a:ext cx="312837" cy="0"/>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sp>
        <p:nvSpPr>
          <p:cNvPr id="148" name="Rounded Rectangle 10"/>
          <p:cNvSpPr/>
          <p:nvPr/>
        </p:nvSpPr>
        <p:spPr>
          <a:xfrm>
            <a:off x="773826" y="5189440"/>
            <a:ext cx="1296144" cy="618695"/>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200" dirty="0"/>
              <a:t>Cycle of support continues</a:t>
            </a:r>
          </a:p>
        </p:txBody>
      </p:sp>
      <p:sp>
        <p:nvSpPr>
          <p:cNvPr id="149" name="Right Brace 148"/>
          <p:cNvSpPr/>
          <p:nvPr/>
        </p:nvSpPr>
        <p:spPr>
          <a:xfrm>
            <a:off x="9886743" y="987760"/>
            <a:ext cx="241705" cy="1570283"/>
          </a:xfrm>
          <a:prstGeom prst="rightBrace">
            <a:avLst/>
          </a:prstGeom>
          <a:ln>
            <a:solidFill>
              <a:srgbClr val="5196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0" name="Rounded Rectangle 10"/>
          <p:cNvSpPr/>
          <p:nvPr/>
        </p:nvSpPr>
        <p:spPr>
          <a:xfrm>
            <a:off x="10246783" y="1167135"/>
            <a:ext cx="1296144" cy="1245536"/>
          </a:xfrm>
          <a:prstGeom prst="roundRect">
            <a:avLst/>
          </a:prstGeom>
          <a:solidFill>
            <a:srgbClr val="519680"/>
          </a:solidFill>
          <a:ln>
            <a:solidFill>
              <a:srgbClr val="519680"/>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050" dirty="0"/>
              <a:t>May be undertaken across one or two consultations, dependent on the complexity of the patient</a:t>
            </a:r>
          </a:p>
        </p:txBody>
      </p:sp>
      <p:sp>
        <p:nvSpPr>
          <p:cNvPr id="100" name="Rounded Rectangle 3">
            <a:extLst>
              <a:ext uri="{FF2B5EF4-FFF2-40B4-BE49-F238E27FC236}">
                <a16:creationId xmlns:a16="http://schemas.microsoft.com/office/drawing/2014/main" id="{475B19F7-3D54-4311-938E-1ED37C062F20}"/>
              </a:ext>
            </a:extLst>
          </p:cNvPr>
          <p:cNvSpPr/>
          <p:nvPr/>
        </p:nvSpPr>
        <p:spPr>
          <a:xfrm>
            <a:off x="283293" y="2652673"/>
            <a:ext cx="1922248" cy="1379797"/>
          </a:xfrm>
          <a:prstGeom prst="roundRect">
            <a:avLst>
              <a:gd name="adj" fmla="val 18845"/>
            </a:avLst>
          </a:prstGeom>
          <a:noFill/>
          <a:ln>
            <a:solidFill>
              <a:srgbClr val="519680"/>
            </a:solidFill>
          </a:ln>
          <a:effectLst/>
          <a:scene3d>
            <a:camera prst="orthographicFront">
              <a:rot lat="0" lon="0" rev="0"/>
            </a:camera>
            <a:lightRig rig="balanced" dir="t">
              <a:rot lat="0" lon="0" rev="8700000"/>
            </a:lightRig>
          </a:scene3d>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1050" dirty="0">
                <a:solidFill>
                  <a:srgbClr val="519680"/>
                </a:solidFill>
              </a:rPr>
              <a:t>The elements of the agreed community pharmacy care plan form part of the </a:t>
            </a:r>
            <a:r>
              <a:rPr lang="en-GB" sz="1050">
                <a:solidFill>
                  <a:srgbClr val="519680"/>
                </a:solidFill>
              </a:rPr>
              <a:t>patient’s personalised </a:t>
            </a:r>
            <a:r>
              <a:rPr lang="en-GB" sz="1050" dirty="0">
                <a:solidFill>
                  <a:srgbClr val="519680"/>
                </a:solidFill>
              </a:rPr>
              <a:t>care and support plan, agreed with their general practice</a:t>
            </a:r>
          </a:p>
        </p:txBody>
      </p:sp>
      <p:sp>
        <p:nvSpPr>
          <p:cNvPr id="102" name="Rectangle: Rounded Corners 101">
            <a:extLst>
              <a:ext uri="{FF2B5EF4-FFF2-40B4-BE49-F238E27FC236}">
                <a16:creationId xmlns:a16="http://schemas.microsoft.com/office/drawing/2014/main" id="{9D3AA37F-155C-49E3-A951-91FAE9958EDA}"/>
              </a:ext>
            </a:extLst>
          </p:cNvPr>
          <p:cNvSpPr/>
          <p:nvPr/>
        </p:nvSpPr>
        <p:spPr>
          <a:xfrm>
            <a:off x="623392" y="4163210"/>
            <a:ext cx="1590257" cy="619073"/>
          </a:xfrm>
          <a:prstGeom prst="roundRect">
            <a:avLst/>
          </a:prstGeom>
          <a:noFill/>
          <a:ln>
            <a:solidFill>
              <a:srgbClr val="5196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3" name="Straight Arrow Connector 102">
            <a:extLst>
              <a:ext uri="{FF2B5EF4-FFF2-40B4-BE49-F238E27FC236}">
                <a16:creationId xmlns:a16="http://schemas.microsoft.com/office/drawing/2014/main" id="{F73D1905-A8BE-4BD3-B55A-138A0E06D04B}"/>
              </a:ext>
            </a:extLst>
          </p:cNvPr>
          <p:cNvCxnSpPr>
            <a:cxnSpLocks/>
          </p:cNvCxnSpPr>
          <p:nvPr/>
        </p:nvCxnSpPr>
        <p:spPr>
          <a:xfrm flipV="1">
            <a:off x="2226388" y="4284052"/>
            <a:ext cx="766266" cy="1"/>
          </a:xfrm>
          <a:prstGeom prst="straightConnector1">
            <a:avLst/>
          </a:prstGeom>
          <a:ln w="38100">
            <a:solidFill>
              <a:srgbClr val="51968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0F71CD2D-445B-4469-9FAC-729244799687}"/>
              </a:ext>
            </a:extLst>
          </p:cNvPr>
          <p:cNvSpPr txBox="1"/>
          <p:nvPr/>
        </p:nvSpPr>
        <p:spPr>
          <a:xfrm>
            <a:off x="695400" y="4172692"/>
            <a:ext cx="1419610" cy="646331"/>
          </a:xfrm>
          <a:prstGeom prst="rect">
            <a:avLst/>
          </a:prstGeom>
          <a:noFill/>
        </p:spPr>
        <p:txBody>
          <a:bodyPr wrap="square" rtlCol="0">
            <a:spAutoFit/>
          </a:bodyPr>
          <a:lstStyle/>
          <a:p>
            <a:pPr algn="ctr"/>
            <a:r>
              <a:rPr lang="en-GB" sz="900" dirty="0">
                <a:solidFill>
                  <a:srgbClr val="519680"/>
                </a:solidFill>
              </a:rPr>
              <a:t>New Medicine Service-type support provided when new medicine prescribed</a:t>
            </a:r>
          </a:p>
        </p:txBody>
      </p:sp>
      <p:sp>
        <p:nvSpPr>
          <p:cNvPr id="104" name="TextBox 103">
            <a:extLst>
              <a:ext uri="{FF2B5EF4-FFF2-40B4-BE49-F238E27FC236}">
                <a16:creationId xmlns:a16="http://schemas.microsoft.com/office/drawing/2014/main" id="{F16548C0-90DF-4A08-8D7C-9DB5649F5199}"/>
              </a:ext>
            </a:extLst>
          </p:cNvPr>
          <p:cNvSpPr txBox="1"/>
          <p:nvPr/>
        </p:nvSpPr>
        <p:spPr>
          <a:xfrm>
            <a:off x="6175281" y="2754117"/>
            <a:ext cx="1148559" cy="646331"/>
          </a:xfrm>
          <a:prstGeom prst="rect">
            <a:avLst/>
          </a:prstGeom>
          <a:noFill/>
        </p:spPr>
        <p:txBody>
          <a:bodyPr wrap="square" rtlCol="0">
            <a:spAutoFit/>
          </a:bodyPr>
          <a:lstStyle/>
          <a:p>
            <a:pPr algn="ctr"/>
            <a:r>
              <a:rPr lang="en-GB" sz="900" dirty="0">
                <a:solidFill>
                  <a:srgbClr val="519680"/>
                </a:solidFill>
              </a:rPr>
              <a:t>Appropriate health &amp; social care referrals / social prescribing</a:t>
            </a:r>
          </a:p>
        </p:txBody>
      </p:sp>
      <p:sp>
        <p:nvSpPr>
          <p:cNvPr id="105" name="TextBox 104">
            <a:extLst>
              <a:ext uri="{FF2B5EF4-FFF2-40B4-BE49-F238E27FC236}">
                <a16:creationId xmlns:a16="http://schemas.microsoft.com/office/drawing/2014/main" id="{3E75056A-731B-412B-971A-81E13615A29C}"/>
              </a:ext>
            </a:extLst>
          </p:cNvPr>
          <p:cNvSpPr txBox="1"/>
          <p:nvPr/>
        </p:nvSpPr>
        <p:spPr>
          <a:xfrm>
            <a:off x="6173578" y="4346957"/>
            <a:ext cx="1148559" cy="646331"/>
          </a:xfrm>
          <a:prstGeom prst="rect">
            <a:avLst/>
          </a:prstGeom>
          <a:noFill/>
        </p:spPr>
        <p:txBody>
          <a:bodyPr wrap="square" rtlCol="0">
            <a:spAutoFit/>
          </a:bodyPr>
          <a:lstStyle/>
          <a:p>
            <a:pPr algn="ctr"/>
            <a:r>
              <a:rPr lang="en-GB" sz="900" dirty="0">
                <a:solidFill>
                  <a:srgbClr val="519680"/>
                </a:solidFill>
              </a:rPr>
              <a:t>Appropriate health &amp; social care referrals / social prescribing</a:t>
            </a:r>
          </a:p>
        </p:txBody>
      </p:sp>
      <p:sp>
        <p:nvSpPr>
          <p:cNvPr id="106" name="TextBox 105">
            <a:extLst>
              <a:ext uri="{FF2B5EF4-FFF2-40B4-BE49-F238E27FC236}">
                <a16:creationId xmlns:a16="http://schemas.microsoft.com/office/drawing/2014/main" id="{8C9B3193-724A-45D2-B406-686FCA63A04C}"/>
              </a:ext>
            </a:extLst>
          </p:cNvPr>
          <p:cNvSpPr txBox="1"/>
          <p:nvPr/>
        </p:nvSpPr>
        <p:spPr>
          <a:xfrm>
            <a:off x="8579658" y="3544808"/>
            <a:ext cx="1148559" cy="646331"/>
          </a:xfrm>
          <a:prstGeom prst="rect">
            <a:avLst/>
          </a:prstGeom>
          <a:noFill/>
        </p:spPr>
        <p:txBody>
          <a:bodyPr wrap="square" rtlCol="0">
            <a:spAutoFit/>
          </a:bodyPr>
          <a:lstStyle/>
          <a:p>
            <a:pPr algn="ctr"/>
            <a:r>
              <a:rPr lang="en-GB" sz="900" dirty="0">
                <a:solidFill>
                  <a:srgbClr val="519680"/>
                </a:solidFill>
              </a:rPr>
              <a:t>Appropriate health &amp; social care referrals / social prescribing</a:t>
            </a:r>
          </a:p>
        </p:txBody>
      </p:sp>
      <p:sp>
        <p:nvSpPr>
          <p:cNvPr id="107" name="TextBox 106">
            <a:extLst>
              <a:ext uri="{FF2B5EF4-FFF2-40B4-BE49-F238E27FC236}">
                <a16:creationId xmlns:a16="http://schemas.microsoft.com/office/drawing/2014/main" id="{AEBD06B3-4A40-4CC5-8C91-514A15F83007}"/>
              </a:ext>
            </a:extLst>
          </p:cNvPr>
          <p:cNvSpPr txBox="1"/>
          <p:nvPr/>
        </p:nvSpPr>
        <p:spPr>
          <a:xfrm>
            <a:off x="8627160" y="2749106"/>
            <a:ext cx="1126219" cy="646331"/>
          </a:xfrm>
          <a:prstGeom prst="rect">
            <a:avLst/>
          </a:prstGeom>
          <a:noFill/>
        </p:spPr>
        <p:txBody>
          <a:bodyPr wrap="square" rtlCol="0">
            <a:spAutoFit/>
          </a:bodyPr>
          <a:lstStyle/>
          <a:p>
            <a:pPr algn="ctr"/>
            <a:r>
              <a:rPr lang="en-GB" sz="900" dirty="0">
                <a:solidFill>
                  <a:srgbClr val="519680"/>
                </a:solidFill>
              </a:rPr>
              <a:t>Appropriate seasonal advice &amp; education on condition</a:t>
            </a:r>
          </a:p>
        </p:txBody>
      </p:sp>
      <p:sp>
        <p:nvSpPr>
          <p:cNvPr id="108" name="TextBox 107">
            <a:extLst>
              <a:ext uri="{FF2B5EF4-FFF2-40B4-BE49-F238E27FC236}">
                <a16:creationId xmlns:a16="http://schemas.microsoft.com/office/drawing/2014/main" id="{566DE7DB-1DB7-4668-A3FB-EDC37F136559}"/>
              </a:ext>
            </a:extLst>
          </p:cNvPr>
          <p:cNvSpPr txBox="1"/>
          <p:nvPr/>
        </p:nvSpPr>
        <p:spPr>
          <a:xfrm>
            <a:off x="8583430" y="4309046"/>
            <a:ext cx="1126219" cy="646331"/>
          </a:xfrm>
          <a:prstGeom prst="rect">
            <a:avLst/>
          </a:prstGeom>
          <a:noFill/>
        </p:spPr>
        <p:txBody>
          <a:bodyPr wrap="square" rtlCol="0">
            <a:spAutoFit/>
          </a:bodyPr>
          <a:lstStyle/>
          <a:p>
            <a:pPr algn="ctr"/>
            <a:r>
              <a:rPr lang="en-GB" sz="900" dirty="0">
                <a:solidFill>
                  <a:srgbClr val="519680"/>
                </a:solidFill>
              </a:rPr>
              <a:t>Appropriate seasonal advice &amp; education on condition</a:t>
            </a:r>
          </a:p>
        </p:txBody>
      </p:sp>
    </p:spTree>
    <p:extLst>
      <p:ext uri="{BB962C8B-B14F-4D97-AF65-F5344CB8AC3E}">
        <p14:creationId xmlns:p14="http://schemas.microsoft.com/office/powerpoint/2010/main" val="3839165566"/>
      </p:ext>
    </p:extLst>
  </p:cSld>
  <p:clrMapOvr>
    <a:masterClrMapping/>
  </p:clrMapOvr>
</p:sld>
</file>

<file path=ppt/theme/theme1.xml><?xml version="1.0" encoding="utf-8"?>
<a:theme xmlns:a="http://schemas.openxmlformats.org/drawingml/2006/main" name="PSNC template Aug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75F0864F-22F0-4B6F-AF10-73F391F626BB}" vid="{1F148FA6-4BF3-4882-BC15-4C6CB5410C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2121</Words>
  <Application>Microsoft Office PowerPoint</Application>
  <PresentationFormat>Widescreen</PresentationFormat>
  <Paragraphs>246</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ＭＳ Ｐゴシック</vt:lpstr>
      <vt:lpstr>Arial</vt:lpstr>
      <vt:lpstr>Calibri</vt:lpstr>
      <vt:lpstr>PSNC template Aug 2013</vt:lpstr>
      <vt:lpstr>PSNC’s service development proposals</vt:lpstr>
      <vt:lpstr>Introduction: NHS Challenges and Pharmacy</vt:lpstr>
      <vt:lpstr>How could pharmacy help? Community Pharmacy Forward View (CPFV)</vt:lpstr>
      <vt:lpstr>Consideration of NHS Priorities</vt:lpstr>
      <vt:lpstr>Revising the CPCF</vt:lpstr>
      <vt:lpstr>The PSNC Proposals: the Care Plan</vt:lpstr>
      <vt:lpstr>The PSNC Proposals: the Care Framework</vt:lpstr>
      <vt:lpstr>The Community Pharmacy Care Plan</vt:lpstr>
      <vt:lpstr>Illustrative CPCP service patient pathway</vt:lpstr>
      <vt:lpstr>The Universal Community Pharmacy Care Framework</vt:lpstr>
      <vt:lpstr>Care Framework Objectives</vt:lpstr>
      <vt:lpstr>Examples of Care Framework Elements</vt:lpstr>
      <vt:lpstr>How the two service proposals fit together</vt:lpstr>
      <vt:lpstr>Negotiations and Next Steps</vt:lpstr>
      <vt:lpstr>Supplementary slides</vt:lpstr>
      <vt:lpstr>Universal Community Pharmacy Care Framework</vt:lpstr>
      <vt:lpstr>Universal Community Pharmacy Care Framework</vt:lpstr>
      <vt:lpstr>Universal Community Pharmacy Care Framework</vt:lpstr>
      <vt:lpstr>Universal Community Pharmacy Care Framework</vt:lpstr>
      <vt:lpstr>Potential phased transition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document / presentation</dc:title>
  <dc:creator>Alastair Buxton</dc:creator>
  <cp:lastModifiedBy>Melinda Mabbutt</cp:lastModifiedBy>
  <cp:revision>41</cp:revision>
  <cp:lastPrinted>2018-03-08T10:09:10Z</cp:lastPrinted>
  <dcterms:modified xsi:type="dcterms:W3CDTF">2018-04-23T13:05:12Z</dcterms:modified>
</cp:coreProperties>
</file>