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xml" ContentType="application/vnd.openxmlformats-officedocument.presentationml.tags+xml"/>
  <Override PartName="/ppt/notesSlides/notesSlide17.xml" ContentType="application/vnd.openxmlformats-officedocument.presentationml.notesSlide+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3.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71" r:id="rId3"/>
    <p:sldMasterId id="2147483677" r:id="rId4"/>
    <p:sldMasterId id="2147483682" r:id="rId5"/>
  </p:sldMasterIdLst>
  <p:notesMasterIdLst>
    <p:notesMasterId r:id="rId50"/>
  </p:notesMasterIdLst>
  <p:sldIdLst>
    <p:sldId id="551" r:id="rId6"/>
    <p:sldId id="552" r:id="rId7"/>
    <p:sldId id="288" r:id="rId8"/>
    <p:sldId id="286" r:id="rId9"/>
    <p:sldId id="532" r:id="rId10"/>
    <p:sldId id="285" r:id="rId11"/>
    <p:sldId id="527" r:id="rId12"/>
    <p:sldId id="530" r:id="rId13"/>
    <p:sldId id="598" r:id="rId14"/>
    <p:sldId id="597" r:id="rId15"/>
    <p:sldId id="583" r:id="rId16"/>
    <p:sldId id="584" r:id="rId17"/>
    <p:sldId id="260" r:id="rId18"/>
    <p:sldId id="582" r:id="rId19"/>
    <p:sldId id="261" r:id="rId20"/>
    <p:sldId id="585" r:id="rId21"/>
    <p:sldId id="586" r:id="rId22"/>
    <p:sldId id="587" r:id="rId23"/>
    <p:sldId id="589" r:id="rId24"/>
    <p:sldId id="262" r:id="rId25"/>
    <p:sldId id="588" r:id="rId26"/>
    <p:sldId id="263" r:id="rId27"/>
    <p:sldId id="266" r:id="rId28"/>
    <p:sldId id="590" r:id="rId29"/>
    <p:sldId id="576" r:id="rId30"/>
    <p:sldId id="591" r:id="rId31"/>
    <p:sldId id="594" r:id="rId32"/>
    <p:sldId id="592" r:id="rId33"/>
    <p:sldId id="593" r:id="rId34"/>
    <p:sldId id="271" r:id="rId35"/>
    <p:sldId id="595" r:id="rId36"/>
    <p:sldId id="533" r:id="rId37"/>
    <p:sldId id="534" r:id="rId38"/>
    <p:sldId id="535" r:id="rId39"/>
    <p:sldId id="536" r:id="rId40"/>
    <p:sldId id="537" r:id="rId41"/>
    <p:sldId id="538" r:id="rId42"/>
    <p:sldId id="539" r:id="rId43"/>
    <p:sldId id="540" r:id="rId44"/>
    <p:sldId id="2145707784" r:id="rId45"/>
    <p:sldId id="2145707785" r:id="rId46"/>
    <p:sldId id="2145707786" r:id="rId47"/>
    <p:sldId id="256" r:id="rId48"/>
    <p:sldId id="275"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94729"/>
  </p:normalViewPr>
  <p:slideViewPr>
    <p:cSldViewPr snapToGrid="0">
      <p:cViewPr varScale="1">
        <p:scale>
          <a:sx n="105" d="100"/>
          <a:sy n="105" d="100"/>
        </p:scale>
        <p:origin x="88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5.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C561A0-DC31-4F12-B02E-E0662023CF9C}" type="datetimeFigureOut">
              <a:rPr lang="en-GB" smtClean="0"/>
              <a:t>08/10/2021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B617F9-F909-4110-A59B-0F55A9743D9D}" type="slidenum">
              <a:rPr lang="en-GB" smtClean="0"/>
              <a:t>‹#›</a:t>
            </a:fld>
            <a:endParaRPr lang="en-GB"/>
          </a:p>
        </p:txBody>
      </p:sp>
    </p:spTree>
    <p:extLst>
      <p:ext uri="{BB962C8B-B14F-4D97-AF65-F5344CB8AC3E}">
        <p14:creationId xmlns:p14="http://schemas.microsoft.com/office/powerpoint/2010/main" val="3513313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27FF72-E60E-4F4C-9E10-77CAE52C81A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69191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27FF72-E60E-4F4C-9E10-77CAE52C81A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779676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27FF72-E60E-4F4C-9E10-77CAE52C81A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319441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GB" b="0" i="0" dirty="0">
              <a:solidFill>
                <a:srgbClr val="444444"/>
              </a:solidFill>
              <a:effectLst/>
              <a:latin typeface="Helvetica Neue"/>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27FF72-E60E-4F4C-9E10-77CAE52C81A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151166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GB" b="0" i="0" dirty="0">
              <a:solidFill>
                <a:srgbClr val="444444"/>
              </a:solidFill>
              <a:effectLst/>
              <a:latin typeface="Helvetica Neue"/>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27FF72-E60E-4F4C-9E10-77CAE52C81A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392477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27FF72-E60E-4F4C-9E10-77CAE52C81A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319871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27FF72-E60E-4F4C-9E10-77CAE52C81A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061914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27FF72-E60E-4F4C-9E10-77CAE52C81A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134096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27FF72-E60E-4F4C-9E10-77CAE52C81A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719272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27FF72-E60E-4F4C-9E10-77CAE52C81A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105000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27FF72-E60E-4F4C-9E10-77CAE52C81A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77715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27FF72-E60E-4F4C-9E10-77CAE52C81A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452426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27FF72-E60E-4F4C-9E10-77CAE52C81A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996161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27FF72-E60E-4F4C-9E10-77CAE52C81A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449646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27FF72-E60E-4F4C-9E10-77CAE52C81A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602483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27FF72-E60E-4F4C-9E10-77CAE52C81A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73303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27FF72-E60E-4F4C-9E10-77CAE52C81A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011746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27FF72-E60E-4F4C-9E10-77CAE52C81A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380386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27FF72-E60E-4F4C-9E10-77CAE52C81A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3010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27FF72-E60E-4F4C-9E10-77CAE52C81A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541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27FF72-E60E-4F4C-9E10-77CAE52C81A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45902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27FF72-E60E-4F4C-9E10-77CAE52C81A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42327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27FF72-E60E-4F4C-9E10-77CAE52C81A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7499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27FF72-E60E-4F4C-9E10-77CAE52C81A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05513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27FF72-E60E-4F4C-9E10-77CAE52C81A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420154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nSpc>
                <a:spcPct val="115000"/>
              </a:lnSpc>
              <a:spcAft>
                <a:spcPts val="300"/>
              </a:spcAft>
              <a:buSzPts val="1100"/>
              <a:buFont typeface="+mj-lt"/>
              <a:buNone/>
            </a:pPr>
            <a:endParaRPr lang="en-GB" sz="11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27FF72-E60E-4F4C-9E10-77CAE52C81A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624988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Title 9"/>
          <p:cNvSpPr>
            <a:spLocks noGrp="1"/>
          </p:cNvSpPr>
          <p:nvPr>
            <p:ph type="title" hasCustomPrompt="1"/>
          </p:nvPr>
        </p:nvSpPr>
        <p:spPr>
          <a:xfrm>
            <a:off x="599385" y="3660488"/>
            <a:ext cx="10515600" cy="689541"/>
          </a:xfrm>
          <a:prstGeom prst="rect">
            <a:avLst/>
          </a:prstGeom>
        </p:spPr>
        <p:txBody>
          <a:bodyPr/>
          <a:lstStyle>
            <a:lvl1pPr>
              <a:defRPr sz="3600" baseline="0">
                <a:solidFill>
                  <a:srgbClr val="005EB8"/>
                </a:solidFill>
                <a:latin typeface="Arial" panose="020B0604020202020204" pitchFamily="34" charset="0"/>
                <a:cs typeface="Arial" panose="020B0604020202020204" pitchFamily="34" charset="0"/>
              </a:defRPr>
            </a:lvl1pPr>
          </a:lstStyle>
          <a:p>
            <a:r>
              <a:rPr lang="en-US" dirty="0"/>
              <a:t>Presentation title</a:t>
            </a:r>
          </a:p>
        </p:txBody>
      </p:sp>
      <p:sp>
        <p:nvSpPr>
          <p:cNvPr id="11" name="Subtitle 2"/>
          <p:cNvSpPr>
            <a:spLocks noGrp="1"/>
          </p:cNvSpPr>
          <p:nvPr>
            <p:ph type="subTitle" idx="1" hasCustomPrompt="1"/>
          </p:nvPr>
        </p:nvSpPr>
        <p:spPr>
          <a:xfrm>
            <a:off x="599385" y="4364955"/>
            <a:ext cx="9144000" cy="473244"/>
          </a:xfrm>
          <a:prstGeom prst="rect">
            <a:avLst/>
          </a:prstGeom>
        </p:spPr>
        <p:txBody>
          <a:bodyPr/>
          <a:lstStyle>
            <a:lvl1pPr marL="0" indent="0" algn="l">
              <a:buNone/>
              <a:defRPr sz="1800" b="0" i="0" baseline="0">
                <a:solidFill>
                  <a:srgbClr val="005EB8"/>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Date</a:t>
            </a:r>
          </a:p>
        </p:txBody>
      </p:sp>
      <p:pic>
        <p:nvPicPr>
          <p:cNvPr id="9" name="Picture 8" descr="A picture containing clipart&#10;&#10;Description generated with very high confidence">
            <a:extLst>
              <a:ext uri="{FF2B5EF4-FFF2-40B4-BE49-F238E27FC236}">
                <a16:creationId xmlns:a16="http://schemas.microsoft.com/office/drawing/2014/main" id="{97959884-1B4F-43C5-92F7-E44DF373C9BF}"/>
              </a:ext>
            </a:extLst>
          </p:cNvPr>
          <p:cNvPicPr>
            <a:picLocks noChangeAspect="1"/>
          </p:cNvPicPr>
          <p:nvPr userDrawn="1"/>
        </p:nvPicPr>
        <p:blipFill>
          <a:blip r:embed="rId2"/>
          <a:stretch>
            <a:fillRect/>
          </a:stretch>
        </p:blipFill>
        <p:spPr>
          <a:xfrm>
            <a:off x="10261546" y="293024"/>
            <a:ext cx="1440873" cy="436418"/>
          </a:xfrm>
          <a:prstGeom prst="rect">
            <a:avLst/>
          </a:prstGeom>
        </p:spPr>
      </p:pic>
      <p:pic>
        <p:nvPicPr>
          <p:cNvPr id="5" name="Content Placeholder 16">
            <a:extLst>
              <a:ext uri="{FF2B5EF4-FFF2-40B4-BE49-F238E27FC236}">
                <a16:creationId xmlns:a16="http://schemas.microsoft.com/office/drawing/2014/main" id="{5FDDE1C8-218E-4901-92BB-E0ADB27DCE4B}"/>
              </a:ext>
            </a:extLst>
          </p:cNvPr>
          <p:cNvPicPr>
            <a:picLocks noChangeAspect="1"/>
          </p:cNvPicPr>
          <p:nvPr userDrawn="1"/>
        </p:nvPicPr>
        <p:blipFill>
          <a:blip r:embed="rId3"/>
          <a:stretch>
            <a:fillRect/>
          </a:stretch>
        </p:blipFill>
        <p:spPr>
          <a:xfrm>
            <a:off x="0" y="6345237"/>
            <a:ext cx="12192000" cy="309465"/>
          </a:xfrm>
          <a:prstGeom prst="rect">
            <a:avLst/>
          </a:prstGeom>
        </p:spPr>
      </p:pic>
      <p:sp>
        <p:nvSpPr>
          <p:cNvPr id="6" name="Text Box 4">
            <a:extLst>
              <a:ext uri="{FF2B5EF4-FFF2-40B4-BE49-F238E27FC236}">
                <a16:creationId xmlns:a16="http://schemas.microsoft.com/office/drawing/2014/main" id="{733EB1D2-9EB5-4BBA-9043-DD9322866AB7}"/>
              </a:ext>
            </a:extLst>
          </p:cNvPr>
          <p:cNvSpPr txBox="1"/>
          <p:nvPr userDrawn="1"/>
        </p:nvSpPr>
        <p:spPr>
          <a:xfrm>
            <a:off x="3434080" y="5792942"/>
            <a:ext cx="5323840" cy="4064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NHS England and NHS Improvement</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77213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7" y="310"/>
            <a:ext cx="12190867" cy="6857380"/>
          </a:xfrm>
          <a:prstGeom prst="rect">
            <a:avLst/>
          </a:prstGeom>
        </p:spPr>
      </p:pic>
      <p:sp>
        <p:nvSpPr>
          <p:cNvPr id="12" name="Title 1"/>
          <p:cNvSpPr>
            <a:spLocks noGrp="1"/>
          </p:cNvSpPr>
          <p:nvPr>
            <p:ph type="ctrTitle" hasCustomPrompt="1"/>
          </p:nvPr>
        </p:nvSpPr>
        <p:spPr>
          <a:xfrm>
            <a:off x="4673603" y="1337620"/>
            <a:ext cx="6758208" cy="982248"/>
          </a:xfrm>
        </p:spPr>
        <p:txBody>
          <a:bodyPr anchor="b" anchorCtr="0">
            <a:noAutofit/>
          </a:bodyPr>
          <a:lstStyle>
            <a:lvl1pPr>
              <a:defRPr baseline="0">
                <a:solidFill>
                  <a:srgbClr val="2C2825"/>
                </a:solidFill>
              </a:defRPr>
            </a:lvl1pPr>
          </a:lstStyle>
          <a:p>
            <a:r>
              <a:rPr lang="en-GB"/>
              <a:t>Contact</a:t>
            </a:r>
            <a:endParaRPr lang="en-US" dirty="0"/>
          </a:p>
        </p:txBody>
      </p:sp>
      <p:sp>
        <p:nvSpPr>
          <p:cNvPr id="14" name="Text Placeholder 13"/>
          <p:cNvSpPr>
            <a:spLocks noGrp="1"/>
          </p:cNvSpPr>
          <p:nvPr>
            <p:ph type="body" sz="quarter" idx="10"/>
          </p:nvPr>
        </p:nvSpPr>
        <p:spPr>
          <a:xfrm>
            <a:off x="4673601" y="2513811"/>
            <a:ext cx="6758210" cy="3136889"/>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p:txBody>
      </p:sp>
      <p:sp>
        <p:nvSpPr>
          <p:cNvPr id="3" name="Slide Number Placeholder 2"/>
          <p:cNvSpPr>
            <a:spLocks noGrp="1"/>
          </p:cNvSpPr>
          <p:nvPr>
            <p:ph type="sldNum" sz="quarter" idx="12"/>
          </p:nvPr>
        </p:nvSpPr>
        <p:spPr/>
        <p:txBody>
          <a:bodyPr/>
          <a:lstStyle/>
          <a:p>
            <a:fld id="{450B0164-1B0E-EC47-A805-AF4E4DD1E6D8}" type="slidenum">
              <a:rPr lang="en-US" smtClean="0"/>
              <a:pPr/>
              <a:t>‹#›</a:t>
            </a:fld>
            <a:endParaRPr lang="en-US"/>
          </a:p>
        </p:txBody>
      </p:sp>
    </p:spTree>
    <p:extLst>
      <p:ext uri="{BB962C8B-B14F-4D97-AF65-F5344CB8AC3E}">
        <p14:creationId xmlns:p14="http://schemas.microsoft.com/office/powerpoint/2010/main" val="3991900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77557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87021" y="1397001"/>
            <a:ext cx="10995379" cy="4318000"/>
          </a:xfrm>
        </p:spPr>
        <p:txBody>
          <a:bodyPr/>
          <a:lstStyle>
            <a:lvl1pPr>
              <a:defRPr sz="12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GB"/>
              <a:t>Click to edit Master title style</a:t>
            </a:r>
            <a:endParaRPr lang="en-US"/>
          </a:p>
        </p:txBody>
      </p:sp>
      <p:sp>
        <p:nvSpPr>
          <p:cNvPr id="4" name="Footer Placeholder 3"/>
          <p:cNvSpPr>
            <a:spLocks noGrp="1"/>
          </p:cNvSpPr>
          <p:nvPr>
            <p:ph type="ftr" sz="quarter" idx="10"/>
          </p:nvPr>
        </p:nvSpPr>
        <p:spPr/>
        <p:txBody>
          <a:bodyPr/>
          <a:lstStyle/>
          <a:p>
            <a:r>
              <a:rPr lang="en-GB"/>
              <a:t>Hypertension case finding</a:t>
            </a:r>
            <a:endParaRPr lang="en-US" dirty="0"/>
          </a:p>
        </p:txBody>
      </p:sp>
    </p:spTree>
    <p:extLst>
      <p:ext uri="{BB962C8B-B14F-4D97-AF65-F5344CB8AC3E}">
        <p14:creationId xmlns:p14="http://schemas.microsoft.com/office/powerpoint/2010/main" val="41426034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75734" y="457201"/>
            <a:ext cx="8974668" cy="509905"/>
          </a:xfrm>
        </p:spPr>
        <p:txBody>
          <a:bodyPr/>
          <a:lstStyle/>
          <a:p>
            <a:r>
              <a:rPr lang="en-US"/>
              <a:t>Click to edit Master title style</a:t>
            </a:r>
            <a:endParaRPr lang="en-GB"/>
          </a:p>
        </p:txBody>
      </p:sp>
      <p:sp>
        <p:nvSpPr>
          <p:cNvPr id="3" name="Content Placeholder 2"/>
          <p:cNvSpPr>
            <a:spLocks noGrp="1"/>
          </p:cNvSpPr>
          <p:nvPr>
            <p:ph sz="half" idx="1"/>
          </p:nvPr>
        </p:nvSpPr>
        <p:spPr>
          <a:xfrm>
            <a:off x="587020" y="1397001"/>
            <a:ext cx="5280000" cy="43180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340129" y="1397001"/>
            <a:ext cx="5280000" cy="43180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0"/>
          </p:nvPr>
        </p:nvSpPr>
        <p:spPr/>
        <p:txBody>
          <a:bodyPr/>
          <a:lstStyle/>
          <a:p>
            <a:r>
              <a:rPr lang="en-GB"/>
              <a:t>Hypertension case finding</a:t>
            </a:r>
            <a:endParaRPr lang="en-US" dirty="0"/>
          </a:p>
        </p:txBody>
      </p:sp>
    </p:spTree>
    <p:extLst>
      <p:ext uri="{BB962C8B-B14F-4D97-AF65-F5344CB8AC3E}">
        <p14:creationId xmlns:p14="http://schemas.microsoft.com/office/powerpoint/2010/main" val="15236986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GB"/>
              <a:t>Hypertension case finding</a:t>
            </a:r>
            <a:endParaRPr lang="en-US" dirty="0"/>
          </a:p>
        </p:txBody>
      </p:sp>
      <p:sp>
        <p:nvSpPr>
          <p:cNvPr id="5" name="Rectangle 4"/>
          <p:cNvSpPr/>
          <p:nvPr userDrawn="1"/>
        </p:nvSpPr>
        <p:spPr bwMode="auto">
          <a:xfrm>
            <a:off x="0" y="1"/>
            <a:ext cx="12192000" cy="276999"/>
          </a:xfrm>
          <a:prstGeom prst="rect">
            <a:avLst/>
          </a:prstGeom>
          <a:solidFill>
            <a:schemeClr val="bg1"/>
          </a:solidFill>
          <a:ln>
            <a:solidFill>
              <a:schemeClr val="bg1"/>
            </a:solidFill>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1" fontAlgn="base" latinLnBrk="0" hangingPunct="1">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544484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lgn="ctr">
              <a:defRPr/>
            </a:lvl1p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rgbClr val="5B518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13071275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194841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2333042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08824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lgn="ctr">
              <a:defRPr/>
            </a:lvl1pPr>
          </a:lstStyle>
          <a:p>
            <a:r>
              <a:rPr lang="en-US"/>
              <a:t>Click to edit Master title style</a:t>
            </a:r>
            <a:endParaRPr lang="en-GB"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rgbClr val="5B518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Tree>
    <p:extLst>
      <p:ext uri="{BB962C8B-B14F-4D97-AF65-F5344CB8AC3E}">
        <p14:creationId xmlns:p14="http://schemas.microsoft.com/office/powerpoint/2010/main" val="927002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20240" y="1649628"/>
            <a:ext cx="103168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itle 10"/>
          <p:cNvSpPr>
            <a:spLocks noGrp="1"/>
          </p:cNvSpPr>
          <p:nvPr>
            <p:ph type="title"/>
          </p:nvPr>
        </p:nvSpPr>
        <p:spPr>
          <a:xfrm>
            <a:off x="614921" y="854465"/>
            <a:ext cx="8756073"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dirty="0"/>
              <a:t>Click to edit Master title style</a:t>
            </a:r>
            <a:endParaRPr lang="en-US" sz="2800" dirty="0">
              <a:solidFill>
                <a:srgbClr val="005EB8"/>
              </a:solidFill>
              <a:latin typeface="Arial" charset="0"/>
              <a:ea typeface="Arial" charset="0"/>
              <a:cs typeface="Arial" charset="0"/>
            </a:endParaRPr>
          </a:p>
        </p:txBody>
      </p:sp>
      <p:sp>
        <p:nvSpPr>
          <p:cNvPr id="8" name="TextBox 7"/>
          <p:cNvSpPr txBox="1"/>
          <p:nvPr userDrawn="1"/>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GB"/>
              <a:t>Hypertension case finding</a:t>
            </a:r>
            <a:endParaRPr lang="en-US" dirty="0"/>
          </a:p>
        </p:txBody>
      </p:sp>
      <p:pic>
        <p:nvPicPr>
          <p:cNvPr id="12" name="Picture 11" descr="A picture containing clipart&#10;&#10;Description generated with very high confidence">
            <a:extLst>
              <a:ext uri="{FF2B5EF4-FFF2-40B4-BE49-F238E27FC236}">
                <a16:creationId xmlns:a16="http://schemas.microsoft.com/office/drawing/2014/main" id="{7ADC841C-5A22-4563-A975-9750BB6F94B4}"/>
              </a:ext>
            </a:extLst>
          </p:cNvPr>
          <p:cNvPicPr>
            <a:picLocks noChangeAspect="1"/>
          </p:cNvPicPr>
          <p:nvPr userDrawn="1"/>
        </p:nvPicPr>
        <p:blipFill>
          <a:blip r:embed="rId2"/>
          <a:stretch>
            <a:fillRect/>
          </a:stretch>
        </p:blipFill>
        <p:spPr>
          <a:xfrm>
            <a:off x="10261546" y="293024"/>
            <a:ext cx="1440873" cy="436418"/>
          </a:xfrm>
          <a:prstGeom prst="rect">
            <a:avLst/>
          </a:prstGeom>
        </p:spPr>
      </p:pic>
    </p:spTree>
    <p:extLst>
      <p:ext uri="{BB962C8B-B14F-4D97-AF65-F5344CB8AC3E}">
        <p14:creationId xmlns:p14="http://schemas.microsoft.com/office/powerpoint/2010/main" val="35041812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004390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3584345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7323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21EF0-9698-41D6-8A99-44AD66136D3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911C732-2C62-4DBC-A706-4372E9D0B893}"/>
              </a:ext>
            </a:extLst>
          </p:cNvPr>
          <p:cNvSpPr>
            <a:spLocks noGrp="1"/>
          </p:cNvSpPr>
          <p:nvPr>
            <p:ph type="dt" sz="half" idx="10"/>
          </p:nvPr>
        </p:nvSpPr>
        <p:spPr/>
        <p:txBody>
          <a:bodyPr/>
          <a:lstStyle/>
          <a:p>
            <a:fld id="{A668A1CB-1284-4BE4-84D6-31C4BCB2D612}" type="datetimeFigureOut">
              <a:rPr lang="en-GB" smtClean="0"/>
              <a:t>08/10/2021</a:t>
            </a:fld>
            <a:endParaRPr lang="en-GB"/>
          </a:p>
        </p:txBody>
      </p:sp>
      <p:sp>
        <p:nvSpPr>
          <p:cNvPr id="4" name="Footer Placeholder 3">
            <a:extLst>
              <a:ext uri="{FF2B5EF4-FFF2-40B4-BE49-F238E27FC236}">
                <a16:creationId xmlns:a16="http://schemas.microsoft.com/office/drawing/2014/main" id="{2F1732F4-E8E3-4918-A325-EF99CF3B970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FAC131E-F0CE-4C48-9967-9F033BE32A0E}"/>
              </a:ext>
            </a:extLst>
          </p:cNvPr>
          <p:cNvSpPr>
            <a:spLocks noGrp="1"/>
          </p:cNvSpPr>
          <p:nvPr>
            <p:ph type="sldNum" sz="quarter" idx="12"/>
          </p:nvPr>
        </p:nvSpPr>
        <p:spPr/>
        <p:txBody>
          <a:bodyPr/>
          <a:lstStyle/>
          <a:p>
            <a:fld id="{F556C480-3CEE-42EA-AD76-E839DAEC1271}" type="slidenum">
              <a:rPr lang="en-GB" smtClean="0"/>
              <a:t>‹#›</a:t>
            </a:fld>
            <a:endParaRPr lang="en-GB"/>
          </a:p>
        </p:txBody>
      </p:sp>
    </p:spTree>
    <p:extLst>
      <p:ext uri="{BB962C8B-B14F-4D97-AF65-F5344CB8AC3E}">
        <p14:creationId xmlns:p14="http://schemas.microsoft.com/office/powerpoint/2010/main" val="91558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6378" cy="6855413"/>
          </a:xfrm>
          <a:prstGeom prst="rect">
            <a:avLst/>
          </a:prstGeom>
        </p:spPr>
      </p:pic>
      <p:sp>
        <p:nvSpPr>
          <p:cNvPr id="7" name="Title 1"/>
          <p:cNvSpPr>
            <a:spLocks noGrp="1"/>
          </p:cNvSpPr>
          <p:nvPr>
            <p:ph type="ctrTitle" hasCustomPrompt="1"/>
          </p:nvPr>
        </p:nvSpPr>
        <p:spPr>
          <a:xfrm>
            <a:off x="759335" y="1959101"/>
            <a:ext cx="9029929" cy="2285618"/>
          </a:xfrm>
        </p:spPr>
        <p:txBody>
          <a:bodyPr anchor="b" anchorCtr="0">
            <a:noAutofit/>
          </a:bodyPr>
          <a:lstStyle>
            <a:lvl1pPr>
              <a:defRPr sz="3265" b="1">
                <a:latin typeface="Segoe UI" panose="020B0502040204020203" pitchFamily="34" charset="0"/>
                <a:cs typeface="Segoe UI" panose="020B0502040204020203" pitchFamily="34" charset="0"/>
              </a:defRPr>
            </a:lvl1pPr>
          </a:lstStyle>
          <a:p>
            <a:r>
              <a:rPr lang="en-US"/>
              <a:t>Title</a:t>
            </a:r>
            <a:endParaRPr lang="en-US" dirty="0"/>
          </a:p>
        </p:txBody>
      </p:sp>
      <p:sp>
        <p:nvSpPr>
          <p:cNvPr id="8" name="Subtitle 2"/>
          <p:cNvSpPr>
            <a:spLocks noGrp="1"/>
          </p:cNvSpPr>
          <p:nvPr>
            <p:ph type="subTitle" idx="1" hasCustomPrompt="1"/>
          </p:nvPr>
        </p:nvSpPr>
        <p:spPr>
          <a:xfrm>
            <a:off x="759335" y="4571236"/>
            <a:ext cx="9029929" cy="1306068"/>
          </a:xfrm>
        </p:spPr>
        <p:txBody>
          <a:bodyPr>
            <a:noAutofit/>
          </a:bodyPr>
          <a:lstStyle>
            <a:lvl1pPr marL="0" indent="0" algn="l">
              <a:buNone/>
              <a:defRPr sz="2177">
                <a:solidFill>
                  <a:schemeClr val="tx1"/>
                </a:solidFill>
                <a:latin typeface="Segoe UI" panose="020B0502040204020203" pitchFamily="34" charset="0"/>
                <a:cs typeface="Segoe UI" panose="020B0502040204020203" pitchFamily="34" charset="0"/>
              </a:defRPr>
            </a:lvl1pPr>
            <a:lvl2pPr marL="472943" indent="0" algn="ctr">
              <a:buNone/>
              <a:defRPr>
                <a:solidFill>
                  <a:schemeClr val="tx1">
                    <a:tint val="75000"/>
                  </a:schemeClr>
                </a:solidFill>
              </a:defRPr>
            </a:lvl2pPr>
            <a:lvl3pPr marL="945886" indent="0" algn="ctr">
              <a:buNone/>
              <a:defRPr>
                <a:solidFill>
                  <a:schemeClr val="tx1">
                    <a:tint val="75000"/>
                  </a:schemeClr>
                </a:solidFill>
              </a:defRPr>
            </a:lvl3pPr>
            <a:lvl4pPr marL="1418829" indent="0" algn="ctr">
              <a:buNone/>
              <a:defRPr>
                <a:solidFill>
                  <a:schemeClr val="tx1">
                    <a:tint val="75000"/>
                  </a:schemeClr>
                </a:solidFill>
              </a:defRPr>
            </a:lvl4pPr>
            <a:lvl5pPr marL="1891772" indent="0" algn="ctr">
              <a:buNone/>
              <a:defRPr>
                <a:solidFill>
                  <a:schemeClr val="tx1">
                    <a:tint val="75000"/>
                  </a:schemeClr>
                </a:solidFill>
              </a:defRPr>
            </a:lvl5pPr>
            <a:lvl6pPr marL="2364715" indent="0" algn="ctr">
              <a:buNone/>
              <a:defRPr>
                <a:solidFill>
                  <a:schemeClr val="tx1">
                    <a:tint val="75000"/>
                  </a:schemeClr>
                </a:solidFill>
              </a:defRPr>
            </a:lvl6pPr>
            <a:lvl7pPr marL="2837658" indent="0" algn="ctr">
              <a:buNone/>
              <a:defRPr>
                <a:solidFill>
                  <a:schemeClr val="tx1">
                    <a:tint val="75000"/>
                  </a:schemeClr>
                </a:solidFill>
              </a:defRPr>
            </a:lvl7pPr>
            <a:lvl8pPr marL="3310601" indent="0" algn="ctr">
              <a:buNone/>
              <a:defRPr>
                <a:solidFill>
                  <a:schemeClr val="tx1">
                    <a:tint val="75000"/>
                  </a:schemeClr>
                </a:solidFill>
              </a:defRPr>
            </a:lvl8pPr>
            <a:lvl9pPr marL="3783544" indent="0" algn="ctr">
              <a:buNone/>
              <a:defRPr>
                <a:solidFill>
                  <a:schemeClr val="tx1">
                    <a:tint val="75000"/>
                  </a:schemeClr>
                </a:solidFill>
              </a:defRPr>
            </a:lvl9pPr>
          </a:lstStyle>
          <a:p>
            <a:r>
              <a:rPr lang="en-US"/>
              <a:t>Subtitle</a:t>
            </a:r>
            <a:endParaRPr lang="en-US"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88187" y="326761"/>
            <a:ext cx="2472509" cy="1662192"/>
          </a:xfrm>
          <a:prstGeom prst="rect">
            <a:avLst/>
          </a:prstGeom>
        </p:spPr>
      </p:pic>
    </p:spTree>
    <p:extLst>
      <p:ext uri="{BB962C8B-B14F-4D97-AF65-F5344CB8AC3E}">
        <p14:creationId xmlns:p14="http://schemas.microsoft.com/office/powerpoint/2010/main" val="286112295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Titl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1468" cy="6855416"/>
          </a:xfrm>
          <a:prstGeom prst="rect">
            <a:avLst/>
          </a:prstGeom>
        </p:spPr>
      </p:pic>
      <p:sp>
        <p:nvSpPr>
          <p:cNvPr id="7" name="Title 1"/>
          <p:cNvSpPr>
            <a:spLocks noGrp="1"/>
          </p:cNvSpPr>
          <p:nvPr>
            <p:ph type="ctrTitle" hasCustomPrompt="1"/>
          </p:nvPr>
        </p:nvSpPr>
        <p:spPr>
          <a:xfrm>
            <a:off x="759335" y="1959101"/>
            <a:ext cx="9029929" cy="2285618"/>
          </a:xfrm>
        </p:spPr>
        <p:txBody>
          <a:bodyPr anchor="b" anchorCtr="0">
            <a:noAutofit/>
          </a:bodyPr>
          <a:lstStyle>
            <a:lvl1pPr>
              <a:defRPr sz="3265" b="1">
                <a:solidFill>
                  <a:schemeClr val="bg1"/>
                </a:solidFill>
                <a:latin typeface="Segoe UI" panose="020B0502040204020203" pitchFamily="34" charset="0"/>
                <a:cs typeface="Segoe UI" panose="020B0502040204020203" pitchFamily="34" charset="0"/>
              </a:defRPr>
            </a:lvl1pPr>
          </a:lstStyle>
          <a:p>
            <a:r>
              <a:rPr lang="en-US"/>
              <a:t>Chapter title</a:t>
            </a:r>
            <a:endParaRPr lang="en-US" dirty="0"/>
          </a:p>
        </p:txBody>
      </p:sp>
      <p:sp>
        <p:nvSpPr>
          <p:cNvPr id="8" name="Subtitle 2"/>
          <p:cNvSpPr>
            <a:spLocks noGrp="1"/>
          </p:cNvSpPr>
          <p:nvPr>
            <p:ph type="subTitle" idx="1" hasCustomPrompt="1"/>
          </p:nvPr>
        </p:nvSpPr>
        <p:spPr>
          <a:xfrm>
            <a:off x="759335" y="4571236"/>
            <a:ext cx="9029929" cy="1306068"/>
          </a:xfrm>
        </p:spPr>
        <p:txBody>
          <a:bodyPr>
            <a:noAutofit/>
          </a:bodyPr>
          <a:lstStyle>
            <a:lvl1pPr marL="0" indent="0" algn="l">
              <a:buNone/>
              <a:defRPr sz="2177">
                <a:solidFill>
                  <a:schemeClr val="bg1"/>
                </a:solidFill>
                <a:latin typeface="Segoe UI" panose="020B0502040204020203" pitchFamily="34" charset="0"/>
                <a:cs typeface="Segoe UI" panose="020B0502040204020203" pitchFamily="34" charset="0"/>
              </a:defRPr>
            </a:lvl1pPr>
            <a:lvl2pPr marL="472943" indent="0" algn="ctr">
              <a:buNone/>
              <a:defRPr>
                <a:solidFill>
                  <a:schemeClr val="tx1">
                    <a:tint val="75000"/>
                  </a:schemeClr>
                </a:solidFill>
              </a:defRPr>
            </a:lvl2pPr>
            <a:lvl3pPr marL="945886" indent="0" algn="ctr">
              <a:buNone/>
              <a:defRPr>
                <a:solidFill>
                  <a:schemeClr val="tx1">
                    <a:tint val="75000"/>
                  </a:schemeClr>
                </a:solidFill>
              </a:defRPr>
            </a:lvl3pPr>
            <a:lvl4pPr marL="1418829" indent="0" algn="ctr">
              <a:buNone/>
              <a:defRPr>
                <a:solidFill>
                  <a:schemeClr val="tx1">
                    <a:tint val="75000"/>
                  </a:schemeClr>
                </a:solidFill>
              </a:defRPr>
            </a:lvl4pPr>
            <a:lvl5pPr marL="1891772" indent="0" algn="ctr">
              <a:buNone/>
              <a:defRPr>
                <a:solidFill>
                  <a:schemeClr val="tx1">
                    <a:tint val="75000"/>
                  </a:schemeClr>
                </a:solidFill>
              </a:defRPr>
            </a:lvl5pPr>
            <a:lvl6pPr marL="2364715" indent="0" algn="ctr">
              <a:buNone/>
              <a:defRPr>
                <a:solidFill>
                  <a:schemeClr val="tx1">
                    <a:tint val="75000"/>
                  </a:schemeClr>
                </a:solidFill>
              </a:defRPr>
            </a:lvl6pPr>
            <a:lvl7pPr marL="2837658" indent="0" algn="ctr">
              <a:buNone/>
              <a:defRPr>
                <a:solidFill>
                  <a:schemeClr val="tx1">
                    <a:tint val="75000"/>
                  </a:schemeClr>
                </a:solidFill>
              </a:defRPr>
            </a:lvl7pPr>
            <a:lvl8pPr marL="3310601" indent="0" algn="ctr">
              <a:buNone/>
              <a:defRPr>
                <a:solidFill>
                  <a:schemeClr val="tx1">
                    <a:tint val="75000"/>
                  </a:schemeClr>
                </a:solidFill>
              </a:defRPr>
            </a:lvl8pPr>
            <a:lvl9pPr marL="3783544" indent="0" algn="ctr">
              <a:buNone/>
              <a:defRPr>
                <a:solidFill>
                  <a:schemeClr val="tx1">
                    <a:tint val="75000"/>
                  </a:schemeClr>
                </a:solidFill>
              </a:defRPr>
            </a:lvl9pPr>
          </a:lstStyle>
          <a:p>
            <a:r>
              <a:rPr lang="en-US"/>
              <a:t>Chapter subtitle</a:t>
            </a:r>
            <a:endParaRPr lang="en-US" dirty="0"/>
          </a:p>
        </p:txBody>
      </p:sp>
      <p:sp>
        <p:nvSpPr>
          <p:cNvPr id="4" name="Slide Number Placeholder 3"/>
          <p:cNvSpPr>
            <a:spLocks noGrp="1"/>
          </p:cNvSpPr>
          <p:nvPr>
            <p:ph type="sldNum" sz="quarter" idx="11"/>
          </p:nvPr>
        </p:nvSpPr>
        <p:spPr/>
        <p:txBody>
          <a:bodyPr/>
          <a:lstStyle/>
          <a:p>
            <a:fld id="{450B0164-1B0E-EC47-A805-AF4E4DD1E6D8}" type="slidenum">
              <a:rPr lang="en-US" smtClean="0"/>
              <a:pPr/>
              <a:t>‹#›</a:t>
            </a:fld>
            <a:endParaRPr lang="en-US"/>
          </a:p>
        </p:txBody>
      </p:sp>
    </p:spTree>
    <p:extLst>
      <p:ext uri="{BB962C8B-B14F-4D97-AF65-F5344CB8AC3E}">
        <p14:creationId xmlns:p14="http://schemas.microsoft.com/office/powerpoint/2010/main" val="1264037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0191" y="359168"/>
            <a:ext cx="10671620" cy="653034"/>
          </a:xfrm>
        </p:spPr>
        <p:txBody>
          <a:bodyPr lIns="72000" tIns="72000" rIns="72000" bIns="72000" anchor="b" anchorCtr="0"/>
          <a:lstStyle>
            <a:lvl1pPr>
              <a:defRPr sz="2540" baseline="0">
                <a:solidFill>
                  <a:srgbClr val="2C2825"/>
                </a:solidFill>
              </a:defRPr>
            </a:lvl1pPr>
          </a:lstStyle>
          <a:p>
            <a:r>
              <a:rPr lang="en-GB"/>
              <a:t>Content-A </a:t>
            </a:r>
            <a:endParaRPr lang="en-US"/>
          </a:p>
        </p:txBody>
      </p:sp>
      <p:sp>
        <p:nvSpPr>
          <p:cNvPr id="13" name="Text Placeholder 4"/>
          <p:cNvSpPr>
            <a:spLocks noGrp="1"/>
          </p:cNvSpPr>
          <p:nvPr>
            <p:ph type="body" sz="quarter" idx="16"/>
          </p:nvPr>
        </p:nvSpPr>
        <p:spPr>
          <a:xfrm>
            <a:off x="760191" y="1338719"/>
            <a:ext cx="10671620" cy="5025412"/>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p:txBody>
      </p:sp>
      <p:sp>
        <p:nvSpPr>
          <p:cNvPr id="5" name="Slide Number Placeholder 4"/>
          <p:cNvSpPr>
            <a:spLocks noGrp="1"/>
          </p:cNvSpPr>
          <p:nvPr>
            <p:ph type="sldNum" sz="quarter" idx="18"/>
          </p:nvPr>
        </p:nvSpPr>
        <p:spPr/>
        <p:txBody>
          <a:bodyPr/>
          <a:lstStyle/>
          <a:p>
            <a:fld id="{450B0164-1B0E-EC47-A805-AF4E4DD1E6D8}" type="slidenum">
              <a:rPr lang="en-US" smtClean="0"/>
              <a:pPr/>
              <a:t>‹#›</a:t>
            </a:fld>
            <a:endParaRPr lang="en-US"/>
          </a:p>
        </p:txBody>
      </p:sp>
    </p:spTree>
    <p:extLst>
      <p:ext uri="{BB962C8B-B14F-4D97-AF65-F5344CB8AC3E}">
        <p14:creationId xmlns:p14="http://schemas.microsoft.com/office/powerpoint/2010/main" val="1237778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B">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a:xfrm>
            <a:off x="6341473" y="1337620"/>
            <a:ext cx="5087843" cy="5028360"/>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p:txBody>
      </p:sp>
      <p:sp>
        <p:nvSpPr>
          <p:cNvPr id="13" name="Text Placeholder 4"/>
          <p:cNvSpPr>
            <a:spLocks noGrp="1"/>
          </p:cNvSpPr>
          <p:nvPr>
            <p:ph type="body" sz="quarter" idx="16"/>
          </p:nvPr>
        </p:nvSpPr>
        <p:spPr>
          <a:xfrm>
            <a:off x="760191" y="1337620"/>
            <a:ext cx="5089596" cy="5028360"/>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p:txBody>
      </p:sp>
      <p:sp>
        <p:nvSpPr>
          <p:cNvPr id="4" name="Slide Number Placeholder 3"/>
          <p:cNvSpPr>
            <a:spLocks noGrp="1"/>
          </p:cNvSpPr>
          <p:nvPr>
            <p:ph type="sldNum" sz="quarter" idx="18"/>
          </p:nvPr>
        </p:nvSpPr>
        <p:spPr/>
        <p:txBody>
          <a:bodyPr/>
          <a:lstStyle/>
          <a:p>
            <a:fld id="{450B0164-1B0E-EC47-A805-AF4E4DD1E6D8}" type="slidenum">
              <a:rPr lang="en-US" smtClean="0"/>
              <a:pPr/>
              <a:t>‹#›</a:t>
            </a:fld>
            <a:endParaRPr lang="en-US"/>
          </a:p>
        </p:txBody>
      </p:sp>
      <p:sp>
        <p:nvSpPr>
          <p:cNvPr id="8" name="Title 1"/>
          <p:cNvSpPr>
            <a:spLocks noGrp="1"/>
          </p:cNvSpPr>
          <p:nvPr>
            <p:ph type="ctrTitle" hasCustomPrompt="1"/>
          </p:nvPr>
        </p:nvSpPr>
        <p:spPr>
          <a:xfrm>
            <a:off x="760191" y="359168"/>
            <a:ext cx="10671620" cy="653034"/>
          </a:xfrm>
        </p:spPr>
        <p:txBody>
          <a:bodyPr lIns="72000" tIns="72000" rIns="72000" bIns="72000" anchor="b" anchorCtr="0"/>
          <a:lstStyle>
            <a:lvl1pPr>
              <a:defRPr sz="2540" baseline="0">
                <a:solidFill>
                  <a:srgbClr val="2C2825"/>
                </a:solidFill>
              </a:defRPr>
            </a:lvl1pPr>
          </a:lstStyle>
          <a:p>
            <a:r>
              <a:rPr lang="en-GB"/>
              <a:t>Content-B</a:t>
            </a:r>
            <a:endParaRPr lang="en-US"/>
          </a:p>
        </p:txBody>
      </p:sp>
    </p:spTree>
    <p:extLst>
      <p:ext uri="{BB962C8B-B14F-4D97-AF65-F5344CB8AC3E}">
        <p14:creationId xmlns:p14="http://schemas.microsoft.com/office/powerpoint/2010/main" val="2888865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YLA">
    <p:bg>
      <p:bgPr>
        <a:solidFill>
          <a:schemeClr val="bg1"/>
        </a:solid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760191" y="359168"/>
            <a:ext cx="10671620" cy="653034"/>
          </a:xfrm>
        </p:spPr>
        <p:txBody>
          <a:bodyPr lIns="72000" tIns="72000" rIns="72000" bIns="72000" anchor="b" anchorCtr="0"/>
          <a:lstStyle>
            <a:lvl1pPr>
              <a:defRPr sz="2540" baseline="0">
                <a:solidFill>
                  <a:srgbClr val="2C2825"/>
                </a:solidFill>
              </a:defRPr>
            </a:lvl1pPr>
          </a:lstStyle>
          <a:p>
            <a:r>
              <a:rPr lang="en-GB"/>
              <a:t>Content-YL-A</a:t>
            </a:r>
            <a:endParaRPr lang="en-US"/>
          </a:p>
        </p:txBody>
      </p:sp>
      <p:sp>
        <p:nvSpPr>
          <p:cNvPr id="8" name="Text Placeholder 4"/>
          <p:cNvSpPr>
            <a:spLocks noGrp="1"/>
          </p:cNvSpPr>
          <p:nvPr>
            <p:ph type="body" sz="quarter" idx="16"/>
          </p:nvPr>
        </p:nvSpPr>
        <p:spPr>
          <a:xfrm>
            <a:off x="760191" y="1338719"/>
            <a:ext cx="10671620" cy="5025412"/>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p:txBody>
      </p:sp>
      <p:sp>
        <p:nvSpPr>
          <p:cNvPr id="3" name="Slide Number Placeholder 2"/>
          <p:cNvSpPr>
            <a:spLocks noGrp="1"/>
          </p:cNvSpPr>
          <p:nvPr>
            <p:ph type="sldNum" sz="quarter" idx="18"/>
          </p:nvPr>
        </p:nvSpPr>
        <p:spPr/>
        <p:txBody>
          <a:bodyPr/>
          <a:lstStyle/>
          <a:p>
            <a:fld id="{450B0164-1B0E-EC47-A805-AF4E4DD1E6D8}" type="slidenum">
              <a:rPr lang="en-US" smtClean="0"/>
              <a:pPr/>
              <a:t>‹#›</a:t>
            </a:fld>
            <a:endParaRPr lang="en-US"/>
          </a:p>
        </p:txBody>
      </p:sp>
    </p:spTree>
    <p:extLst>
      <p:ext uri="{BB962C8B-B14F-4D97-AF65-F5344CB8AC3E}">
        <p14:creationId xmlns:p14="http://schemas.microsoft.com/office/powerpoint/2010/main" val="3034862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BKA">
    <p:bg>
      <p:bgPr>
        <a:solidFill>
          <a:schemeClr val="tx1"/>
        </a:solid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760191" y="359168"/>
            <a:ext cx="10671620" cy="653034"/>
          </a:xfrm>
        </p:spPr>
        <p:txBody>
          <a:bodyPr lIns="72000" tIns="72000" rIns="72000" bIns="72000" anchor="b" anchorCtr="0"/>
          <a:lstStyle>
            <a:lvl1pPr>
              <a:defRPr sz="2540" baseline="0">
                <a:solidFill>
                  <a:schemeClr val="bg1"/>
                </a:solidFill>
              </a:defRPr>
            </a:lvl1pPr>
          </a:lstStyle>
          <a:p>
            <a:r>
              <a:rPr lang="en-GB"/>
              <a:t>Content-BK-A</a:t>
            </a:r>
            <a:endParaRPr lang="en-US"/>
          </a:p>
        </p:txBody>
      </p:sp>
      <p:sp>
        <p:nvSpPr>
          <p:cNvPr id="8" name="Text Placeholder 4"/>
          <p:cNvSpPr>
            <a:spLocks noGrp="1"/>
          </p:cNvSpPr>
          <p:nvPr>
            <p:ph type="body" sz="quarter" idx="16"/>
          </p:nvPr>
        </p:nvSpPr>
        <p:spPr>
          <a:xfrm>
            <a:off x="760191" y="1338719"/>
            <a:ext cx="10671620" cy="5025412"/>
          </a:xfrm>
        </p:spPr>
        <p:txBody>
          <a:bodyPr/>
          <a:lstStyle>
            <a:lvl1pPr>
              <a:defRPr>
                <a:solidFill>
                  <a:schemeClr val="bg1"/>
                </a:solidFill>
                <a:latin typeface="Segoe UI" panose="020B0502040204020203" pitchFamily="34" charset="0"/>
                <a:cs typeface="Segoe UI" panose="020B0502040204020203" pitchFamily="34" charset="0"/>
              </a:defRPr>
            </a:lvl1pPr>
            <a:lvl2pPr>
              <a:defRPr>
                <a:solidFill>
                  <a:schemeClr val="bg1"/>
                </a:solidFill>
                <a:latin typeface="Segoe UI" panose="020B0502040204020203" pitchFamily="34" charset="0"/>
                <a:cs typeface="Segoe UI" panose="020B0502040204020203" pitchFamily="34" charset="0"/>
              </a:defRPr>
            </a:lvl2pPr>
            <a:lvl3pPr>
              <a:defRPr>
                <a:solidFill>
                  <a:schemeClr val="bg1"/>
                </a:solidFill>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solidFill>
                  <a:schemeClr val="bg1"/>
                </a:solidFill>
                <a:latin typeface="Segoe UI" panose="020B0502040204020203" pitchFamily="34" charset="0"/>
                <a:cs typeface="Segoe UI" panose="020B0502040204020203" pitchFamily="34" charset="0"/>
              </a:defRPr>
            </a:lvl5pPr>
          </a:lstStyle>
          <a:p>
            <a:pPr lvl="0"/>
            <a:r>
              <a:rPr lang="en-US"/>
              <a:t>Click to edit Master text styles</a:t>
            </a:r>
          </a:p>
        </p:txBody>
      </p:sp>
      <p:sp>
        <p:nvSpPr>
          <p:cNvPr id="3" name="Slide Number Placeholder 2"/>
          <p:cNvSpPr>
            <a:spLocks noGrp="1"/>
          </p:cNvSpPr>
          <p:nvPr>
            <p:ph type="sldNum" sz="quarter" idx="18"/>
          </p:nvPr>
        </p:nvSpPr>
        <p:spPr/>
        <p:txBody>
          <a:bodyPr/>
          <a:lstStyle>
            <a:lvl1pPr>
              <a:defRPr>
                <a:solidFill>
                  <a:schemeClr val="bg1"/>
                </a:solidFill>
              </a:defRPr>
            </a:lvl1pPr>
          </a:lstStyle>
          <a:p>
            <a:fld id="{450B0164-1B0E-EC47-A805-AF4E4DD1E6D8}" type="slidenum">
              <a:rPr lang="en-US" smtClean="0"/>
              <a:pPr/>
              <a:t>‹#›</a:t>
            </a:fld>
            <a:endParaRPr lang="en-US"/>
          </a:p>
        </p:txBody>
      </p:sp>
    </p:spTree>
    <p:extLst>
      <p:ext uri="{BB962C8B-B14F-4D97-AF65-F5344CB8AC3E}">
        <p14:creationId xmlns:p14="http://schemas.microsoft.com/office/powerpoint/2010/main" val="2255283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7.jpg"/><Relationship Id="rId5" Type="http://schemas.openxmlformats.org/officeDocument/2006/relationships/theme" Target="../theme/theme3.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slideLayout" Target="../slideLayouts/slideLayout17.xml"/><Relationship Id="rId7" Type="http://schemas.openxmlformats.org/officeDocument/2006/relationships/image" Target="../media/image9.jpe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8.jpeg"/><Relationship Id="rId5" Type="http://schemas.openxmlformats.org/officeDocument/2006/relationships/theme" Target="../theme/theme4.xml"/><Relationship Id="rId4"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slideLayout" Target="../slideLayouts/slideLayout21.xml"/><Relationship Id="rId7" Type="http://schemas.openxmlformats.org/officeDocument/2006/relationships/image" Target="../media/image9.jpe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8.jpeg"/><Relationship Id="rId5" Type="http://schemas.openxmlformats.org/officeDocument/2006/relationships/theme" Target="../theme/theme5.xml"/><Relationship Id="rId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extBox 8"/>
          <p:cNvSpPr txBox="1"/>
          <p:nvPr userDrawn="1"/>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 |</a:t>
            </a:r>
          </a:p>
        </p:txBody>
      </p:sp>
      <p:sp>
        <p:nvSpPr>
          <p:cNvPr id="10"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GB"/>
              <a:t>Hypertension case finding</a:t>
            </a:r>
            <a:endParaRPr lang="en-US" dirty="0"/>
          </a:p>
        </p:txBody>
      </p:sp>
    </p:spTree>
    <p:extLst>
      <p:ext uri="{BB962C8B-B14F-4D97-AF65-F5344CB8AC3E}">
        <p14:creationId xmlns:p14="http://schemas.microsoft.com/office/powerpoint/2010/main" val="10005478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6" r:id="rId3"/>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0191" y="359168"/>
            <a:ext cx="10671620" cy="653034"/>
          </a:xfrm>
          <a:prstGeom prst="rect">
            <a:avLst/>
          </a:prstGeom>
        </p:spPr>
        <p:txBody>
          <a:bodyPr vert="horz" lIns="72000" tIns="72000" rIns="72000" bIns="7200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760190" y="1337620"/>
            <a:ext cx="10671620" cy="5028360"/>
          </a:xfrm>
          <a:prstGeom prst="rect">
            <a:avLst/>
          </a:prstGeom>
        </p:spPr>
        <p:txBody>
          <a:bodyPr vert="horz" lIns="72000" tIns="72000" rIns="72000" bIns="72000" rtlCol="0">
            <a:noAutofit/>
          </a:bodyPr>
          <a:lstStyle/>
          <a:p>
            <a:pPr lvl="0"/>
            <a:r>
              <a:rPr lang="en-US" dirty="0"/>
              <a:t>Click to edit Master </a:t>
            </a:r>
            <a:r>
              <a:rPr lang="en-US"/>
              <a:t>text styles</a:t>
            </a:r>
          </a:p>
        </p:txBody>
      </p:sp>
      <p:sp>
        <p:nvSpPr>
          <p:cNvPr id="8" name="Footer Placeholder 4"/>
          <p:cNvSpPr>
            <a:spLocks noGrp="1"/>
          </p:cNvSpPr>
          <p:nvPr>
            <p:ph type="ftr" sz="quarter" idx="3"/>
          </p:nvPr>
        </p:nvSpPr>
        <p:spPr>
          <a:xfrm>
            <a:off x="760191" y="6367079"/>
            <a:ext cx="9029929" cy="327730"/>
          </a:xfrm>
          <a:prstGeom prst="rect">
            <a:avLst/>
          </a:prstGeom>
        </p:spPr>
        <p:txBody>
          <a:bodyPr lIns="72000" tIns="72000" rIns="72000" bIns="72000"/>
          <a:lstStyle>
            <a:lvl1pPr algn="l">
              <a:defRPr sz="907">
                <a:solidFill>
                  <a:srgbClr val="2C2825"/>
                </a:solidFill>
                <a:latin typeface="Segoe UI" panose="020B0502040204020203" pitchFamily="34" charset="0"/>
                <a:ea typeface="Segoe UI" panose="020B0502040204020203" pitchFamily="34" charset="0"/>
                <a:cs typeface="Segoe UI" panose="020B0502040204020203" pitchFamily="34" charset="0"/>
              </a:defRPr>
            </a:lvl1pPr>
          </a:lstStyle>
          <a:p>
            <a:r>
              <a:rPr lang="en-GB"/>
              <a:t>Hypertension case finding</a:t>
            </a:r>
            <a:endParaRPr lang="en-US" dirty="0"/>
          </a:p>
        </p:txBody>
      </p:sp>
      <p:sp>
        <p:nvSpPr>
          <p:cNvPr id="9" name="Slide Number Placeholder 5"/>
          <p:cNvSpPr>
            <a:spLocks noGrp="1"/>
          </p:cNvSpPr>
          <p:nvPr>
            <p:ph type="sldNum" sz="quarter" idx="4"/>
          </p:nvPr>
        </p:nvSpPr>
        <p:spPr>
          <a:xfrm>
            <a:off x="10610166" y="6367567"/>
            <a:ext cx="820903" cy="327730"/>
          </a:xfrm>
          <a:prstGeom prst="rect">
            <a:avLst/>
          </a:prstGeom>
        </p:spPr>
        <p:txBody>
          <a:bodyPr lIns="72000" tIns="72000" rIns="72000" bIns="72000"/>
          <a:lstStyle>
            <a:lvl1pPr algn="r">
              <a:defRPr sz="907">
                <a:solidFill>
                  <a:srgbClr val="2C2825"/>
                </a:solidFill>
                <a:latin typeface="Segoe UI" panose="020B0502040204020203" pitchFamily="34" charset="0"/>
                <a:cs typeface="Segoe UI" panose="020B0502040204020203" pitchFamily="34" charset="0"/>
              </a:defRPr>
            </a:lvl1pPr>
          </a:lstStyle>
          <a:p>
            <a:fld id="{450B0164-1B0E-EC47-A805-AF4E4DD1E6D8}" type="slidenum">
              <a:rPr lang="en-US" smtClean="0"/>
              <a:pPr/>
              <a:t>‹#›</a:t>
            </a:fld>
            <a:endParaRPr lang="en-US"/>
          </a:p>
        </p:txBody>
      </p:sp>
    </p:spTree>
    <p:extLst>
      <p:ext uri="{BB962C8B-B14F-4D97-AF65-F5344CB8AC3E}">
        <p14:creationId xmlns:p14="http://schemas.microsoft.com/office/powerpoint/2010/main" val="1953872198"/>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Lst>
  <p:hf sldNum="0" hdr="0" dt="0"/>
  <p:txStyles>
    <p:titleStyle>
      <a:lvl1pPr algn="l" defTabSz="472943" rtl="0" eaLnBrk="1" latinLnBrk="0" hangingPunct="1">
        <a:spcBef>
          <a:spcPct val="0"/>
        </a:spcBef>
        <a:buNone/>
        <a:defRPr sz="2540" b="1" i="0" kern="1200">
          <a:solidFill>
            <a:schemeClr val="tx1"/>
          </a:solidFill>
          <a:latin typeface="Segoe UI" panose="020B0502040204020203" pitchFamily="34" charset="0"/>
          <a:ea typeface="+mj-ea"/>
          <a:cs typeface="Segoe UI" panose="020B0502040204020203" pitchFamily="34" charset="0"/>
        </a:defRPr>
      </a:lvl1pPr>
    </p:titleStyle>
    <p:bodyStyle>
      <a:lvl1pPr marL="0" indent="0" algn="l" defTabSz="472943" rtl="0" eaLnBrk="1" latinLnBrk="0" hangingPunct="1">
        <a:lnSpc>
          <a:spcPct val="120000"/>
        </a:lnSpc>
        <a:spcBef>
          <a:spcPts val="0"/>
        </a:spcBef>
        <a:spcAft>
          <a:spcPts val="907"/>
        </a:spcAft>
        <a:buFont typeface="Arial" panose="020B0604020202020204" pitchFamily="34" charset="0"/>
        <a:buNone/>
        <a:defRPr sz="1814" kern="1200">
          <a:solidFill>
            <a:schemeClr val="tx1"/>
          </a:solidFill>
          <a:latin typeface="Segoe UI" panose="020B0502040204020203" pitchFamily="34" charset="0"/>
          <a:ea typeface="+mn-ea"/>
          <a:cs typeface="Segoe UI" panose="020B0502040204020203" pitchFamily="34" charset="0"/>
        </a:defRPr>
      </a:lvl1pPr>
      <a:lvl2pPr marL="326849" indent="-326849" algn="l" defTabSz="472943" rtl="0" eaLnBrk="1" latinLnBrk="0" hangingPunct="1">
        <a:lnSpc>
          <a:spcPct val="120000"/>
        </a:lnSpc>
        <a:spcBef>
          <a:spcPts val="0"/>
        </a:spcBef>
        <a:spcAft>
          <a:spcPts val="907"/>
        </a:spcAft>
        <a:buFont typeface="Arial" panose="020B0604020202020204" pitchFamily="34" charset="0"/>
        <a:buChar char="•"/>
        <a:defRPr sz="1814" b="0" kern="1200">
          <a:solidFill>
            <a:schemeClr val="tx1"/>
          </a:solidFill>
          <a:latin typeface="Segoe UI" panose="020B0502040204020203" pitchFamily="34" charset="0"/>
          <a:ea typeface="+mn-ea"/>
          <a:cs typeface="Segoe UI" panose="020B0502040204020203" pitchFamily="34" charset="0"/>
        </a:defRPr>
      </a:lvl2pPr>
      <a:lvl3pPr marL="326849" indent="-326849" algn="l" defTabSz="472943" rtl="0" eaLnBrk="1" latinLnBrk="0" hangingPunct="1">
        <a:lnSpc>
          <a:spcPct val="120000"/>
        </a:lnSpc>
        <a:spcBef>
          <a:spcPts val="0"/>
        </a:spcBef>
        <a:spcAft>
          <a:spcPts val="907"/>
        </a:spcAft>
        <a:buFont typeface="Arial" panose="020B0604020202020204" pitchFamily="34" charset="0"/>
        <a:buChar char="•"/>
        <a:defRPr sz="1814" kern="1200">
          <a:solidFill>
            <a:schemeClr val="tx1"/>
          </a:solidFill>
          <a:latin typeface="Segoe UI" panose="020B0502040204020203" pitchFamily="34" charset="0"/>
          <a:ea typeface="+mn-ea"/>
          <a:cs typeface="Segoe UI" panose="020B0502040204020203" pitchFamily="34" charset="0"/>
        </a:defRPr>
      </a:lvl3pPr>
      <a:lvl4pPr marL="326849" indent="-326849" algn="l" defTabSz="472943" rtl="0" eaLnBrk="1" latinLnBrk="0" hangingPunct="1">
        <a:lnSpc>
          <a:spcPct val="120000"/>
        </a:lnSpc>
        <a:spcBef>
          <a:spcPts val="0"/>
        </a:spcBef>
        <a:spcAft>
          <a:spcPts val="907"/>
        </a:spcAft>
        <a:buFont typeface="Arial" panose="020B0604020202020204" pitchFamily="34" charset="0"/>
        <a:buChar char="•"/>
        <a:defRPr sz="1814" kern="1200">
          <a:solidFill>
            <a:schemeClr val="tx1"/>
          </a:solidFill>
          <a:latin typeface="Segoe UI" panose="020B0502040204020203" pitchFamily="34" charset="0"/>
          <a:ea typeface="+mn-ea"/>
          <a:cs typeface="Segoe UI" panose="020B0502040204020203" pitchFamily="34" charset="0"/>
        </a:defRPr>
      </a:lvl4pPr>
      <a:lvl5pPr marL="326849" marR="0" indent="-326849" algn="l" defTabSz="472943" rtl="0" eaLnBrk="1" fontAlgn="auto" latinLnBrk="0" hangingPunct="1">
        <a:lnSpc>
          <a:spcPct val="120000"/>
        </a:lnSpc>
        <a:spcBef>
          <a:spcPts val="0"/>
        </a:spcBef>
        <a:spcAft>
          <a:spcPts val="907"/>
        </a:spcAft>
        <a:buClrTx/>
        <a:buSzTx/>
        <a:buFont typeface="Arial" panose="020B0604020202020204" pitchFamily="34" charset="0"/>
        <a:buChar char="•"/>
        <a:tabLst/>
        <a:defRPr sz="1814" kern="1200">
          <a:solidFill>
            <a:schemeClr val="tx1"/>
          </a:solidFill>
          <a:latin typeface="Segoe UI" panose="020B0502040204020203" pitchFamily="34" charset="0"/>
          <a:ea typeface="+mn-ea"/>
          <a:cs typeface="Segoe UI" panose="020B0502040204020203" pitchFamily="34" charset="0"/>
        </a:defRPr>
      </a:lvl5pPr>
      <a:lvl6pPr marL="326849" indent="-326849" algn="l" defTabSz="472943" rtl="0" eaLnBrk="1" latinLnBrk="0" hangingPunct="1">
        <a:lnSpc>
          <a:spcPct val="120000"/>
        </a:lnSpc>
        <a:spcBef>
          <a:spcPts val="0"/>
        </a:spcBef>
        <a:spcAft>
          <a:spcPts val="907"/>
        </a:spcAft>
        <a:buFont typeface="Arial" panose="020B0604020202020204" pitchFamily="34" charset="0"/>
        <a:buChar char="•"/>
        <a:defRPr sz="1814" kern="1200" baseline="0">
          <a:solidFill>
            <a:schemeClr val="tx1"/>
          </a:solidFill>
          <a:latin typeface="Segoe UI" panose="020B0502040204020203" pitchFamily="34" charset="0"/>
          <a:ea typeface="Segoe UI" panose="020B0502040204020203" pitchFamily="34" charset="0"/>
          <a:cs typeface="Segoe UI" panose="020B0502040204020203" pitchFamily="34" charset="0"/>
        </a:defRPr>
      </a:lvl6pPr>
      <a:lvl7pPr marL="326849" indent="-326849" algn="l" defTabSz="472943" rtl="0" eaLnBrk="1" latinLnBrk="0" hangingPunct="1">
        <a:lnSpc>
          <a:spcPct val="120000"/>
        </a:lnSpc>
        <a:spcBef>
          <a:spcPts val="0"/>
        </a:spcBef>
        <a:spcAft>
          <a:spcPts val="907"/>
        </a:spcAft>
        <a:buFont typeface="Arial"/>
        <a:buChar char="•"/>
        <a:defRPr sz="1814" kern="1200">
          <a:solidFill>
            <a:schemeClr val="tx1"/>
          </a:solidFill>
          <a:latin typeface="Segoe UI" panose="020B0502040204020203" pitchFamily="34" charset="0"/>
          <a:ea typeface="Segoe UI" panose="020B0502040204020203" pitchFamily="34" charset="0"/>
          <a:cs typeface="Segoe UI" panose="020B0502040204020203" pitchFamily="34" charset="0"/>
        </a:defRPr>
      </a:lvl7pPr>
      <a:lvl8pPr marL="326849" indent="-326849" algn="l" defTabSz="472943" rtl="0" eaLnBrk="1" latinLnBrk="0" hangingPunct="1">
        <a:lnSpc>
          <a:spcPct val="120000"/>
        </a:lnSpc>
        <a:spcBef>
          <a:spcPts val="0"/>
        </a:spcBef>
        <a:spcAft>
          <a:spcPts val="907"/>
        </a:spcAft>
        <a:buFont typeface="Arial"/>
        <a:buChar char="•"/>
        <a:defRPr sz="1814" kern="1200">
          <a:solidFill>
            <a:schemeClr val="tx1"/>
          </a:solidFill>
          <a:latin typeface="+mn-lt"/>
          <a:ea typeface="+mn-ea"/>
          <a:cs typeface="+mn-cs"/>
        </a:defRPr>
      </a:lvl8pPr>
      <a:lvl9pPr marL="326849" indent="-326849" algn="l" defTabSz="472943" rtl="0" eaLnBrk="1" latinLnBrk="0" hangingPunct="1">
        <a:lnSpc>
          <a:spcPct val="120000"/>
        </a:lnSpc>
        <a:spcBef>
          <a:spcPts val="0"/>
        </a:spcBef>
        <a:spcAft>
          <a:spcPts val="907"/>
        </a:spcAft>
        <a:buFont typeface="Arial"/>
        <a:buChar char="•"/>
        <a:defRPr sz="1814" kern="1200">
          <a:solidFill>
            <a:schemeClr val="tx1"/>
          </a:solidFill>
          <a:latin typeface="+mn-lt"/>
          <a:ea typeface="+mn-ea"/>
          <a:cs typeface="+mn-cs"/>
        </a:defRPr>
      </a:lvl9pPr>
    </p:bodyStyle>
    <p:otherStyle>
      <a:defPPr>
        <a:defRPr lang="en-US"/>
      </a:defPPr>
      <a:lvl1pPr marL="0" algn="l" defTabSz="472943" rtl="0" eaLnBrk="1" latinLnBrk="0" hangingPunct="1">
        <a:defRPr sz="1905" kern="1200">
          <a:solidFill>
            <a:schemeClr val="tx1"/>
          </a:solidFill>
          <a:latin typeface="+mn-lt"/>
          <a:ea typeface="+mn-ea"/>
          <a:cs typeface="+mn-cs"/>
        </a:defRPr>
      </a:lvl1pPr>
      <a:lvl2pPr marL="472943" algn="l" defTabSz="472943" rtl="0" eaLnBrk="1" latinLnBrk="0" hangingPunct="1">
        <a:defRPr sz="1905" kern="1200">
          <a:solidFill>
            <a:schemeClr val="tx1"/>
          </a:solidFill>
          <a:latin typeface="+mn-lt"/>
          <a:ea typeface="+mn-ea"/>
          <a:cs typeface="+mn-cs"/>
        </a:defRPr>
      </a:lvl2pPr>
      <a:lvl3pPr marL="945886" algn="l" defTabSz="472943" rtl="0" eaLnBrk="1" latinLnBrk="0" hangingPunct="1">
        <a:defRPr sz="1905" kern="1200">
          <a:solidFill>
            <a:schemeClr val="tx1"/>
          </a:solidFill>
          <a:latin typeface="+mn-lt"/>
          <a:ea typeface="+mn-ea"/>
          <a:cs typeface="+mn-cs"/>
        </a:defRPr>
      </a:lvl3pPr>
      <a:lvl4pPr marL="1418829" algn="l" defTabSz="472943" rtl="0" eaLnBrk="1" latinLnBrk="0" hangingPunct="1">
        <a:defRPr sz="1905" kern="1200">
          <a:solidFill>
            <a:schemeClr val="tx1"/>
          </a:solidFill>
          <a:latin typeface="+mn-lt"/>
          <a:ea typeface="+mn-ea"/>
          <a:cs typeface="+mn-cs"/>
        </a:defRPr>
      </a:lvl4pPr>
      <a:lvl5pPr marL="1891772" algn="l" defTabSz="472943" rtl="0" eaLnBrk="1" latinLnBrk="0" hangingPunct="1">
        <a:defRPr sz="1905" kern="1200">
          <a:solidFill>
            <a:schemeClr val="tx1"/>
          </a:solidFill>
          <a:latin typeface="+mn-lt"/>
          <a:ea typeface="+mn-ea"/>
          <a:cs typeface="+mn-cs"/>
        </a:defRPr>
      </a:lvl5pPr>
      <a:lvl6pPr marL="2364715" algn="l" defTabSz="472943" rtl="0" eaLnBrk="1" latinLnBrk="0" hangingPunct="1">
        <a:defRPr sz="1905" kern="1200">
          <a:solidFill>
            <a:schemeClr val="tx1"/>
          </a:solidFill>
          <a:latin typeface="+mn-lt"/>
          <a:ea typeface="+mn-ea"/>
          <a:cs typeface="+mn-cs"/>
        </a:defRPr>
      </a:lvl6pPr>
      <a:lvl7pPr marL="2837658" algn="l" defTabSz="472943" rtl="0" eaLnBrk="1" latinLnBrk="0" hangingPunct="1">
        <a:defRPr sz="1905" kern="1200">
          <a:solidFill>
            <a:schemeClr val="tx1"/>
          </a:solidFill>
          <a:latin typeface="+mn-lt"/>
          <a:ea typeface="+mn-ea"/>
          <a:cs typeface="+mn-cs"/>
        </a:defRPr>
      </a:lvl7pPr>
      <a:lvl8pPr marL="3310601" algn="l" defTabSz="472943" rtl="0" eaLnBrk="1" latinLnBrk="0" hangingPunct="1">
        <a:defRPr sz="1905" kern="1200">
          <a:solidFill>
            <a:schemeClr val="tx1"/>
          </a:solidFill>
          <a:latin typeface="+mn-lt"/>
          <a:ea typeface="+mn-ea"/>
          <a:cs typeface="+mn-cs"/>
        </a:defRPr>
      </a:lvl8pPr>
      <a:lvl9pPr marL="3783544" algn="l" defTabSz="472943" rtl="0" eaLnBrk="1" latinLnBrk="0" hangingPunct="1">
        <a:defRPr sz="190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6"/>
          <a:stretch>
            <a:fillRect/>
          </a:stretch>
        </a:blipFill>
        <a:effectLst/>
      </p:bgPr>
    </p:bg>
    <p:spTree>
      <p:nvGrpSpPr>
        <p:cNvPr id="1" name=""/>
        <p:cNvGrpSpPr/>
        <p:nvPr/>
      </p:nvGrpSpPr>
      <p:grpSpPr>
        <a:xfrm>
          <a:off x="0" y="0"/>
          <a:ext cx="0" cy="0"/>
          <a:chOff x="0" y="0"/>
          <a:chExt cx="0" cy="0"/>
        </a:xfrm>
      </p:grpSpPr>
      <p:sp>
        <p:nvSpPr>
          <p:cNvPr id="1026" name="Rectangle 9"/>
          <p:cNvSpPr>
            <a:spLocks noGrp="1" noChangeArrowheads="1"/>
          </p:cNvSpPr>
          <p:nvPr>
            <p:ph type="body" idx="1"/>
          </p:nvPr>
        </p:nvSpPr>
        <p:spPr bwMode="auto">
          <a:xfrm>
            <a:off x="587022" y="1407160"/>
            <a:ext cx="11006668"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1027" name="Rectangle 10"/>
          <p:cNvSpPr>
            <a:spLocks noGrp="1" noChangeArrowheads="1"/>
          </p:cNvSpPr>
          <p:nvPr>
            <p:ph type="title"/>
          </p:nvPr>
        </p:nvSpPr>
        <p:spPr bwMode="auto">
          <a:xfrm>
            <a:off x="575734" y="457201"/>
            <a:ext cx="8974668" cy="509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bodyPr>
          <a:lstStyle/>
          <a:p>
            <a:pPr lvl="0"/>
            <a:r>
              <a:rPr lang="en-US" altLang="en-US" dirty="0"/>
              <a:t>Click to edit Master title style</a:t>
            </a:r>
            <a:endParaRPr lang="en-GB" altLang="en-US" dirty="0"/>
          </a:p>
        </p:txBody>
      </p:sp>
      <p:sp>
        <p:nvSpPr>
          <p:cNvPr id="1029" name="Text Box 15"/>
          <p:cNvSpPr txBox="1">
            <a:spLocks noChangeArrowheads="1"/>
          </p:cNvSpPr>
          <p:nvPr/>
        </p:nvSpPr>
        <p:spPr bwMode="auto">
          <a:xfrm>
            <a:off x="336549" y="6248401"/>
            <a:ext cx="719667" cy="504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0" tIns="0" rIns="0" bIns="0" anchor="ct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eaLnBrk="1" hangingPunct="1">
              <a:spcBef>
                <a:spcPct val="50000"/>
              </a:spcBef>
            </a:pPr>
            <a:fld id="{D51F534E-3A19-43F7-A182-097320033CA7}" type="slidenum">
              <a:rPr lang="en-GB" altLang="en-US" sz="900">
                <a:solidFill>
                  <a:srgbClr val="FFFFFF"/>
                </a:solidFill>
              </a:rPr>
              <a:pPr eaLnBrk="1" hangingPunct="1">
                <a:spcBef>
                  <a:spcPct val="50000"/>
                </a:spcBef>
              </a:pPr>
              <a:t>‹#›</a:t>
            </a:fld>
            <a:endParaRPr lang="en-GB" altLang="en-US" sz="900" dirty="0">
              <a:solidFill>
                <a:srgbClr val="FFFFFF"/>
              </a:solidFill>
            </a:endParaRPr>
          </a:p>
        </p:txBody>
      </p:sp>
      <p:sp>
        <p:nvSpPr>
          <p:cNvPr id="4" name="Footer Placeholder 3"/>
          <p:cNvSpPr>
            <a:spLocks noGrp="1"/>
          </p:cNvSpPr>
          <p:nvPr>
            <p:ph type="ftr" sz="quarter" idx="3"/>
          </p:nvPr>
        </p:nvSpPr>
        <p:spPr>
          <a:xfrm>
            <a:off x="778933" y="6250170"/>
            <a:ext cx="8568267" cy="501014"/>
          </a:xfrm>
          <a:prstGeom prst="rect">
            <a:avLst/>
          </a:prstGeom>
        </p:spPr>
        <p:txBody>
          <a:bodyPr vert="horz" lIns="91440" tIns="45720" rIns="91440" bIns="45720" rtlCol="0" anchor="ctr"/>
          <a:lstStyle>
            <a:lvl1pPr algn="l">
              <a:defRPr sz="900">
                <a:solidFill>
                  <a:srgbClr val="FFFFFF"/>
                </a:solidFill>
              </a:defRPr>
            </a:lvl1pPr>
          </a:lstStyle>
          <a:p>
            <a:r>
              <a:rPr lang="en-GB"/>
              <a:t>Hypertension case finding</a:t>
            </a:r>
            <a:endParaRPr lang="en-US" dirty="0"/>
          </a:p>
        </p:txBody>
      </p:sp>
      <p:sp>
        <p:nvSpPr>
          <p:cNvPr id="6" name="Content Placeholder 5"/>
          <p:cNvSpPr txBox="1">
            <a:spLocks/>
          </p:cNvSpPr>
          <p:nvPr userDrawn="1"/>
        </p:nvSpPr>
        <p:spPr>
          <a:xfrm>
            <a:off x="787026" y="6446521"/>
            <a:ext cx="8661775" cy="318114"/>
          </a:xfrm>
          <a:prstGeom prst="rect">
            <a:avLst/>
          </a:prstGeom>
        </p:spPr>
        <p:txBody>
          <a:bodyPr anchor="b"/>
          <a:lstStyle>
            <a:lvl1pPr marL="342900" indent="-342900" algn="l" rtl="0" eaLnBrk="1" fontAlgn="base" hangingPunct="1">
              <a:spcBef>
                <a:spcPct val="20000"/>
              </a:spcBef>
              <a:spcAft>
                <a:spcPct val="0"/>
              </a:spcAft>
              <a:buClr>
                <a:schemeClr val="tx2"/>
              </a:buClr>
              <a:buChar char="•"/>
              <a:defRPr sz="1200">
                <a:solidFill>
                  <a:srgbClr val="000000"/>
                </a:solidFill>
                <a:latin typeface="+mn-lt"/>
                <a:ea typeface="+mn-ea"/>
                <a:cs typeface="+mn-cs"/>
              </a:defRPr>
            </a:lvl1pPr>
            <a:lvl2pPr marL="358775" indent="-357188" algn="l" rtl="0" eaLnBrk="1" fontAlgn="base" hangingPunct="1">
              <a:spcBef>
                <a:spcPct val="20000"/>
              </a:spcBef>
              <a:spcAft>
                <a:spcPct val="0"/>
              </a:spcAft>
              <a:buClr>
                <a:schemeClr val="tx2"/>
              </a:buClr>
              <a:buAutoNum type="arabicPeriod"/>
              <a:defRPr sz="1200">
                <a:solidFill>
                  <a:srgbClr val="000000"/>
                </a:solidFill>
                <a:latin typeface="+mn-lt"/>
              </a:defRPr>
            </a:lvl2pPr>
            <a:lvl3pPr marL="620713" indent="-260350" algn="l" rtl="0" eaLnBrk="1" fontAlgn="base" hangingPunct="1">
              <a:spcBef>
                <a:spcPct val="20000"/>
              </a:spcBef>
              <a:spcAft>
                <a:spcPct val="0"/>
              </a:spcAft>
              <a:buClr>
                <a:schemeClr val="tx2"/>
              </a:buClr>
              <a:buFont typeface="Arial" charset="0"/>
              <a:buChar char="–"/>
              <a:defRPr sz="1200">
                <a:solidFill>
                  <a:srgbClr val="000000"/>
                </a:solidFill>
                <a:latin typeface="+mn-lt"/>
              </a:defRPr>
            </a:lvl3pPr>
            <a:lvl4pPr marL="881063" indent="-258763" algn="l" rtl="0" eaLnBrk="1" fontAlgn="base" hangingPunct="1">
              <a:spcBef>
                <a:spcPct val="20000"/>
              </a:spcBef>
              <a:spcAft>
                <a:spcPct val="0"/>
              </a:spcAft>
              <a:buClr>
                <a:schemeClr val="tx2"/>
              </a:buClr>
              <a:buFont typeface="Arial" charset="0"/>
              <a:buChar char="–"/>
              <a:defRPr sz="1200">
                <a:solidFill>
                  <a:srgbClr val="000000"/>
                </a:solidFill>
                <a:latin typeface="+mn-lt"/>
              </a:defRPr>
            </a:lvl4pPr>
            <a:lvl5pPr marL="1120775" indent="-238125" algn="l" rtl="0" eaLnBrk="1" fontAlgn="base" hangingPunct="1">
              <a:spcBef>
                <a:spcPct val="20000"/>
              </a:spcBef>
              <a:spcAft>
                <a:spcPct val="0"/>
              </a:spcAft>
              <a:buClr>
                <a:schemeClr val="tx2"/>
              </a:buClr>
              <a:buFont typeface="Arial" charset="0"/>
              <a:buChar char="–"/>
              <a:defRPr sz="1200">
                <a:solidFill>
                  <a:srgbClr val="000000"/>
                </a:solidFill>
                <a:latin typeface="+mn-lt"/>
              </a:defRPr>
            </a:lvl5pPr>
            <a:lvl6pPr marL="1577975" indent="-238125" algn="l" rtl="0" eaLnBrk="1" fontAlgn="base" hangingPunct="1">
              <a:spcBef>
                <a:spcPct val="20000"/>
              </a:spcBef>
              <a:spcAft>
                <a:spcPct val="0"/>
              </a:spcAft>
              <a:buFont typeface="Arial" charset="0"/>
              <a:buChar char="–"/>
              <a:defRPr sz="1600">
                <a:solidFill>
                  <a:schemeClr val="tx1"/>
                </a:solidFill>
                <a:latin typeface="+mn-lt"/>
              </a:defRPr>
            </a:lvl6pPr>
            <a:lvl7pPr marL="2035175" indent="-238125" algn="l" rtl="0" eaLnBrk="1" fontAlgn="base" hangingPunct="1">
              <a:spcBef>
                <a:spcPct val="20000"/>
              </a:spcBef>
              <a:spcAft>
                <a:spcPct val="0"/>
              </a:spcAft>
              <a:buFont typeface="Arial" charset="0"/>
              <a:buChar char="–"/>
              <a:defRPr sz="1600">
                <a:solidFill>
                  <a:schemeClr val="tx1"/>
                </a:solidFill>
                <a:latin typeface="+mn-lt"/>
              </a:defRPr>
            </a:lvl7pPr>
            <a:lvl8pPr marL="2492375" indent="-238125" algn="l" rtl="0" eaLnBrk="1" fontAlgn="base" hangingPunct="1">
              <a:spcBef>
                <a:spcPct val="20000"/>
              </a:spcBef>
              <a:spcAft>
                <a:spcPct val="0"/>
              </a:spcAft>
              <a:buFont typeface="Arial" charset="0"/>
              <a:buChar char="–"/>
              <a:defRPr sz="1600">
                <a:solidFill>
                  <a:schemeClr val="tx1"/>
                </a:solidFill>
                <a:latin typeface="+mn-lt"/>
              </a:defRPr>
            </a:lvl8pPr>
            <a:lvl9pPr marL="2949575" indent="-238125" algn="l" rtl="0" eaLnBrk="1" fontAlgn="base" hangingPunct="1">
              <a:spcBef>
                <a:spcPct val="20000"/>
              </a:spcBef>
              <a:spcAft>
                <a:spcPct val="0"/>
              </a:spcAft>
              <a:buFont typeface="Arial" charset="0"/>
              <a:buChar char="–"/>
              <a:defRPr sz="1600">
                <a:solidFill>
                  <a:schemeClr val="tx1"/>
                </a:solidFill>
                <a:latin typeface="+mn-lt"/>
              </a:defRPr>
            </a:lvl9pPr>
          </a:lstStyle>
          <a:p>
            <a:pPr marL="0" indent="0" algn="l">
              <a:buNone/>
            </a:pPr>
            <a:r>
              <a:rPr lang="en-GB" sz="700" dirty="0">
                <a:solidFill>
                  <a:srgbClr val="FFFFFF"/>
                </a:solidFill>
              </a:rPr>
              <a:t>NHS Supply Chain: Diagnostic, Pathology and Therapy Technologies, and Services is provided by </a:t>
            </a:r>
            <a:r>
              <a:rPr lang="en-GB" sz="700" dirty="0" err="1">
                <a:solidFill>
                  <a:srgbClr val="FFFFFF"/>
                </a:solidFill>
              </a:rPr>
              <a:t>Akeso</a:t>
            </a:r>
            <a:r>
              <a:rPr lang="en-GB" sz="700" dirty="0">
                <a:solidFill>
                  <a:srgbClr val="FFFFFF"/>
                </a:solidFill>
              </a:rPr>
              <a:t> &amp; Company</a:t>
            </a:r>
            <a:endParaRPr lang="en-US" sz="700" dirty="0">
              <a:solidFill>
                <a:srgbClr val="FFFFFF"/>
              </a:solidFill>
            </a:endParaRPr>
          </a:p>
        </p:txBody>
      </p:sp>
    </p:spTree>
    <p:extLst>
      <p:ext uri="{BB962C8B-B14F-4D97-AF65-F5344CB8AC3E}">
        <p14:creationId xmlns:p14="http://schemas.microsoft.com/office/powerpoint/2010/main" val="2938045677"/>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Lst>
  <p:hf sldNum="0" hdr="0" dt="0"/>
  <p:txStyles>
    <p:titleStyle>
      <a:lvl1pPr algn="l" rtl="0" eaLnBrk="1" fontAlgn="base" hangingPunct="1">
        <a:spcBef>
          <a:spcPct val="0"/>
        </a:spcBef>
        <a:spcAft>
          <a:spcPct val="0"/>
        </a:spcAft>
        <a:defRPr sz="2000" b="1">
          <a:solidFill>
            <a:schemeClr val="tx1"/>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marL="342900" indent="-342900" algn="l" rtl="0" eaLnBrk="1" fontAlgn="base" hangingPunct="1">
        <a:spcBef>
          <a:spcPct val="20000"/>
        </a:spcBef>
        <a:spcAft>
          <a:spcPct val="0"/>
        </a:spcAft>
        <a:buClr>
          <a:schemeClr val="tx1"/>
        </a:buClr>
        <a:buChar char="•"/>
        <a:defRPr sz="1200">
          <a:solidFill>
            <a:srgbClr val="000000"/>
          </a:solidFill>
          <a:latin typeface="+mn-lt"/>
          <a:ea typeface="+mn-ea"/>
          <a:cs typeface="+mn-cs"/>
        </a:defRPr>
      </a:lvl1pPr>
      <a:lvl2pPr marL="358775" indent="-357188" algn="l" rtl="0" eaLnBrk="1" fontAlgn="base" hangingPunct="1">
        <a:spcBef>
          <a:spcPct val="20000"/>
        </a:spcBef>
        <a:spcAft>
          <a:spcPct val="0"/>
        </a:spcAft>
        <a:buClr>
          <a:schemeClr val="tx2"/>
        </a:buClr>
        <a:buAutoNum type="arabicPeriod"/>
        <a:defRPr sz="1200">
          <a:solidFill>
            <a:srgbClr val="000000"/>
          </a:solidFill>
          <a:latin typeface="+mn-lt"/>
        </a:defRPr>
      </a:lvl2pPr>
      <a:lvl3pPr marL="620713" indent="-260350" algn="l" rtl="0" eaLnBrk="1" fontAlgn="base" hangingPunct="1">
        <a:spcBef>
          <a:spcPct val="20000"/>
        </a:spcBef>
        <a:spcAft>
          <a:spcPct val="0"/>
        </a:spcAft>
        <a:buClr>
          <a:schemeClr val="tx2"/>
        </a:buClr>
        <a:buFont typeface="Arial" charset="0"/>
        <a:buChar char="–"/>
        <a:defRPr sz="1200">
          <a:solidFill>
            <a:srgbClr val="000000"/>
          </a:solidFill>
          <a:latin typeface="+mn-lt"/>
        </a:defRPr>
      </a:lvl3pPr>
      <a:lvl4pPr marL="881063" indent="-258763" algn="l" rtl="0" eaLnBrk="1" fontAlgn="base" hangingPunct="1">
        <a:spcBef>
          <a:spcPct val="20000"/>
        </a:spcBef>
        <a:spcAft>
          <a:spcPct val="0"/>
        </a:spcAft>
        <a:buClr>
          <a:schemeClr val="tx2"/>
        </a:buClr>
        <a:buFont typeface="Arial" charset="0"/>
        <a:buChar char="–"/>
        <a:defRPr sz="1200">
          <a:solidFill>
            <a:srgbClr val="000000"/>
          </a:solidFill>
          <a:latin typeface="+mn-lt"/>
        </a:defRPr>
      </a:lvl4pPr>
      <a:lvl5pPr marL="1120775" indent="-238125" algn="l" rtl="0" eaLnBrk="1" fontAlgn="base" hangingPunct="1">
        <a:spcBef>
          <a:spcPct val="20000"/>
        </a:spcBef>
        <a:spcAft>
          <a:spcPct val="0"/>
        </a:spcAft>
        <a:buClr>
          <a:schemeClr val="tx2"/>
        </a:buClr>
        <a:buFont typeface="Arial" charset="0"/>
        <a:buChar char="–"/>
        <a:defRPr sz="1200">
          <a:solidFill>
            <a:srgbClr val="000000"/>
          </a:solidFill>
          <a:latin typeface="+mn-lt"/>
        </a:defRPr>
      </a:lvl5pPr>
      <a:lvl6pPr marL="1577975" indent="-238125" algn="l" rtl="0" eaLnBrk="1" fontAlgn="base" hangingPunct="1">
        <a:spcBef>
          <a:spcPct val="20000"/>
        </a:spcBef>
        <a:spcAft>
          <a:spcPct val="0"/>
        </a:spcAft>
        <a:buFont typeface="Arial" charset="0"/>
        <a:buChar char="–"/>
        <a:defRPr sz="1600">
          <a:solidFill>
            <a:schemeClr val="tx1"/>
          </a:solidFill>
          <a:latin typeface="+mn-lt"/>
        </a:defRPr>
      </a:lvl6pPr>
      <a:lvl7pPr marL="2035175" indent="-238125" algn="l" rtl="0" eaLnBrk="1" fontAlgn="base" hangingPunct="1">
        <a:spcBef>
          <a:spcPct val="20000"/>
        </a:spcBef>
        <a:spcAft>
          <a:spcPct val="0"/>
        </a:spcAft>
        <a:buFont typeface="Arial" charset="0"/>
        <a:buChar char="–"/>
        <a:defRPr sz="1600">
          <a:solidFill>
            <a:schemeClr val="tx1"/>
          </a:solidFill>
          <a:latin typeface="+mn-lt"/>
        </a:defRPr>
      </a:lvl7pPr>
      <a:lvl8pPr marL="2492375" indent="-238125" algn="l" rtl="0" eaLnBrk="1" fontAlgn="base" hangingPunct="1">
        <a:spcBef>
          <a:spcPct val="20000"/>
        </a:spcBef>
        <a:spcAft>
          <a:spcPct val="0"/>
        </a:spcAft>
        <a:buFont typeface="Arial" charset="0"/>
        <a:buChar char="–"/>
        <a:defRPr sz="1600">
          <a:solidFill>
            <a:schemeClr val="tx1"/>
          </a:solidFill>
          <a:latin typeface="+mn-lt"/>
        </a:defRPr>
      </a:lvl8pPr>
      <a:lvl9pPr marL="2949575" indent="-238125" algn="l" rtl="0" eaLnBrk="1" fontAlgn="base" hangingPunct="1">
        <a:spcBef>
          <a:spcPct val="20000"/>
        </a:spcBef>
        <a:spcAft>
          <a:spcPct val="0"/>
        </a:spcAft>
        <a:buFont typeface="Arial" charset="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3392" y="265772"/>
            <a:ext cx="9865096" cy="1426170"/>
          </a:xfrm>
          <a:prstGeom prst="rect">
            <a:avLst/>
          </a:prstGeom>
        </p:spPr>
        <p:txBody>
          <a:bodyPr vert="horz" lIns="91440" tIns="45720" rIns="91440" bIns="45720" rtlCol="0" anchor="ctr">
            <a:noAutofit/>
          </a:bodyPr>
          <a:lstStyle/>
          <a:p>
            <a:r>
              <a:rPr lang="en-US"/>
              <a:t>Click to edit Master title style</a:t>
            </a:r>
            <a:endParaRPr lang="en-GB"/>
          </a:p>
        </p:txBody>
      </p:sp>
      <p:sp>
        <p:nvSpPr>
          <p:cNvPr id="3" name="Text Placeholder 2"/>
          <p:cNvSpPr>
            <a:spLocks noGrp="1"/>
          </p:cNvSpPr>
          <p:nvPr>
            <p:ph type="body" idx="1"/>
          </p:nvPr>
        </p:nvSpPr>
        <p:spPr>
          <a:xfrm>
            <a:off x="623392" y="1844824"/>
            <a:ext cx="11017224" cy="410445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6533258"/>
            <a:ext cx="12192000" cy="311112"/>
          </a:xfrm>
          <a:prstGeom prst="rect">
            <a:avLst/>
          </a:prstGeom>
        </p:spPr>
      </p:pic>
      <p:pic>
        <p:nvPicPr>
          <p:cNvPr id="11" name="Picture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704512" y="239201"/>
            <a:ext cx="1122602" cy="802372"/>
          </a:xfrm>
          <a:prstGeom prst="rect">
            <a:avLst/>
          </a:prstGeom>
        </p:spPr>
      </p:pic>
      <p:pic>
        <p:nvPicPr>
          <p:cNvPr id="12" name="Picture 11"/>
          <p:cNvPicPr>
            <a:picLocks noChangeAspect="1"/>
          </p:cNvPicPr>
          <p:nvPr userDrawn="1"/>
        </p:nvPicPr>
        <p:blipFill rotWithShape="1">
          <a:blip r:embed="rId8" cstate="print">
            <a:extLst>
              <a:ext uri="{28A0092B-C50C-407E-A947-70E740481C1C}">
                <a14:useLocalDpi xmlns:a14="http://schemas.microsoft.com/office/drawing/2010/main" val="0"/>
              </a:ext>
            </a:extLst>
          </a:blip>
          <a:srcRect t="1" b="8936"/>
          <a:stretch/>
        </p:blipFill>
        <p:spPr>
          <a:xfrm>
            <a:off x="10624727" y="1041573"/>
            <a:ext cx="1282172" cy="720068"/>
          </a:xfrm>
          <a:prstGeom prst="rect">
            <a:avLst/>
          </a:prstGeom>
        </p:spPr>
      </p:pic>
    </p:spTree>
    <p:extLst>
      <p:ext uri="{BB962C8B-B14F-4D97-AF65-F5344CB8AC3E}">
        <p14:creationId xmlns:p14="http://schemas.microsoft.com/office/powerpoint/2010/main" val="244571342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Lst>
  <p:hf sldNum="0" hdr="0" dt="0"/>
  <p:txStyles>
    <p:titleStyle>
      <a:lvl1pPr algn="l" defTabSz="914400" rtl="0" eaLnBrk="1" latinLnBrk="0" hangingPunct="1">
        <a:spcBef>
          <a:spcPct val="0"/>
        </a:spcBef>
        <a:buNone/>
        <a:defRPr sz="4000" kern="1200">
          <a:solidFill>
            <a:schemeClr val="tx1">
              <a:lumMod val="65000"/>
              <a:lumOff val="35000"/>
            </a:schemeClr>
          </a:solidFill>
          <a:latin typeface="+mj-lt"/>
          <a:ea typeface="+mj-ea"/>
          <a:cs typeface="+mj-cs"/>
        </a:defRPr>
      </a:lvl1pPr>
    </p:titleStyle>
    <p:bodyStyle>
      <a:lvl1pPr marL="342900" indent="-342900" algn="l" defTabSz="914400" rtl="0" eaLnBrk="1" latinLnBrk="0" hangingPunct="1">
        <a:spcBef>
          <a:spcPct val="20000"/>
        </a:spcBef>
        <a:buClr>
          <a:srgbClr val="5B518E"/>
        </a:buClr>
        <a:buFont typeface="Arial"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Clr>
          <a:srgbClr val="5B518E"/>
        </a:buClr>
        <a:buFont typeface="Arial"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Clr>
          <a:srgbClr val="5B518E"/>
        </a:buClr>
        <a:buFont typeface="Arial"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Clr>
          <a:srgbClr val="5B518E"/>
        </a:buClr>
        <a:buFont typeface="Arial"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Clr>
          <a:srgbClr val="5B518E"/>
        </a:buClr>
        <a:buFont typeface="Arial"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3392" y="265772"/>
            <a:ext cx="9865096" cy="1426170"/>
          </a:xfrm>
          <a:prstGeom prst="rect">
            <a:avLst/>
          </a:prstGeom>
        </p:spPr>
        <p:txBody>
          <a:bodyPr vert="horz" lIns="91440" tIns="45720" rIns="91440" bIns="45720" rtlCol="0" anchor="ctr">
            <a:noAutofit/>
          </a:bodyPr>
          <a:lstStyle/>
          <a:p>
            <a:r>
              <a:rPr lang="en-US"/>
              <a:t>Click to edit Master title style</a:t>
            </a:r>
            <a:endParaRPr lang="en-GB" dirty="0"/>
          </a:p>
        </p:txBody>
      </p:sp>
      <p:sp>
        <p:nvSpPr>
          <p:cNvPr id="3" name="Text Placeholder 2"/>
          <p:cNvSpPr>
            <a:spLocks noGrp="1"/>
          </p:cNvSpPr>
          <p:nvPr>
            <p:ph type="body" idx="1"/>
          </p:nvPr>
        </p:nvSpPr>
        <p:spPr>
          <a:xfrm>
            <a:off x="623392" y="1844824"/>
            <a:ext cx="11017224" cy="410445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6533258"/>
            <a:ext cx="12192000" cy="311112"/>
          </a:xfrm>
          <a:prstGeom prst="rect">
            <a:avLst/>
          </a:prstGeom>
        </p:spPr>
      </p:pic>
      <p:pic>
        <p:nvPicPr>
          <p:cNvPr id="11" name="Picture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704512" y="239201"/>
            <a:ext cx="1122602" cy="802372"/>
          </a:xfrm>
          <a:prstGeom prst="rect">
            <a:avLst/>
          </a:prstGeom>
        </p:spPr>
      </p:pic>
      <p:pic>
        <p:nvPicPr>
          <p:cNvPr id="12" name="Picture 11"/>
          <p:cNvPicPr>
            <a:picLocks noChangeAspect="1"/>
          </p:cNvPicPr>
          <p:nvPr userDrawn="1"/>
        </p:nvPicPr>
        <p:blipFill rotWithShape="1">
          <a:blip r:embed="rId8" cstate="print">
            <a:extLst>
              <a:ext uri="{28A0092B-C50C-407E-A947-70E740481C1C}">
                <a14:useLocalDpi xmlns:a14="http://schemas.microsoft.com/office/drawing/2010/main" val="0"/>
              </a:ext>
            </a:extLst>
          </a:blip>
          <a:srcRect t="1" b="8936"/>
          <a:stretch/>
        </p:blipFill>
        <p:spPr>
          <a:xfrm>
            <a:off x="10624727" y="1041573"/>
            <a:ext cx="1282172" cy="720068"/>
          </a:xfrm>
          <a:prstGeom prst="rect">
            <a:avLst/>
          </a:prstGeom>
        </p:spPr>
      </p:pic>
    </p:spTree>
    <p:extLst>
      <p:ext uri="{BB962C8B-B14F-4D97-AF65-F5344CB8AC3E}">
        <p14:creationId xmlns:p14="http://schemas.microsoft.com/office/powerpoint/2010/main" val="3851985298"/>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Lst>
  <p:hf sldNum="0" hdr="0" dt="0"/>
  <p:txStyles>
    <p:titleStyle>
      <a:lvl1pPr algn="l" defTabSz="914400" rtl="0" eaLnBrk="1" latinLnBrk="0" hangingPunct="1">
        <a:spcBef>
          <a:spcPct val="0"/>
        </a:spcBef>
        <a:buNone/>
        <a:defRPr sz="4000" kern="1200">
          <a:solidFill>
            <a:schemeClr val="tx1">
              <a:lumMod val="65000"/>
              <a:lumOff val="35000"/>
            </a:schemeClr>
          </a:solidFill>
          <a:latin typeface="+mj-lt"/>
          <a:ea typeface="+mj-ea"/>
          <a:cs typeface="+mj-cs"/>
        </a:defRPr>
      </a:lvl1pPr>
    </p:titleStyle>
    <p:bodyStyle>
      <a:lvl1pPr marL="342900" indent="-342900" algn="l" defTabSz="914400" rtl="0" eaLnBrk="1" latinLnBrk="0" hangingPunct="1">
        <a:spcBef>
          <a:spcPct val="20000"/>
        </a:spcBef>
        <a:buClr>
          <a:srgbClr val="5B518E"/>
        </a:buClr>
        <a:buFont typeface="Arial"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Clr>
          <a:srgbClr val="5B518E"/>
        </a:buClr>
        <a:buFont typeface="Arial"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Clr>
          <a:srgbClr val="5B518E"/>
        </a:buClr>
        <a:buFont typeface="Arial"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Clr>
          <a:srgbClr val="5B518E"/>
        </a:buClr>
        <a:buFont typeface="Arial"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Clr>
          <a:srgbClr val="5B518E"/>
        </a:buClr>
        <a:buFont typeface="Arial"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0.xml"/><Relationship Id="rId4" Type="http://schemas.openxmlformats.org/officeDocument/2006/relationships/image" Target="../media/image15.sv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0.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0.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0.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20.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0.xml"/><Relationship Id="rId1" Type="http://schemas.openxmlformats.org/officeDocument/2006/relationships/tags" Target="../tags/tag1.xml"/><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0.xml"/><Relationship Id="rId1" Type="http://schemas.openxmlformats.org/officeDocument/2006/relationships/tags" Target="../tags/tag2.xml"/></Relationships>
</file>

<file path=ppt/slides/_rels/slide25.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14.png"/><Relationship Id="rId7"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20.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15.sv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0.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15.sv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0.xml"/><Relationship Id="rId1" Type="http://schemas.openxmlformats.org/officeDocument/2006/relationships/tags" Target="../tags/tag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20.xml"/><Relationship Id="rId5" Type="http://schemas.openxmlformats.org/officeDocument/2006/relationships/image" Target="../media/image44.png"/><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5.xml"/><Relationship Id="rId1" Type="http://schemas.openxmlformats.org/officeDocument/2006/relationships/slideLayout" Target="../slideLayouts/slideLayout20.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46.sv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14400" y="2204864"/>
            <a:ext cx="10363200" cy="1800200"/>
          </a:xfrm>
        </p:spPr>
        <p:txBody>
          <a:bodyPr/>
          <a:lstStyle/>
          <a:p>
            <a:r>
              <a:rPr lang="en-GB" sz="4800" dirty="0"/>
              <a:t>The Community Pharmacy Hypertension Case-Finding Advanced Service</a:t>
            </a:r>
          </a:p>
        </p:txBody>
      </p:sp>
      <p:sp>
        <p:nvSpPr>
          <p:cNvPr id="5" name="Subtitle 4"/>
          <p:cNvSpPr>
            <a:spLocks noGrp="1"/>
          </p:cNvSpPr>
          <p:nvPr>
            <p:ph type="subTitle" idx="1"/>
          </p:nvPr>
        </p:nvSpPr>
        <p:spPr>
          <a:xfrm>
            <a:off x="880212" y="4437112"/>
            <a:ext cx="10397387" cy="1718900"/>
          </a:xfrm>
        </p:spPr>
        <p:txBody>
          <a:bodyPr numCol="3">
            <a:normAutofit lnSpcReduction="10000"/>
          </a:bodyPr>
          <a:lstStyle/>
          <a:p>
            <a:r>
              <a:rPr lang="en-GB" sz="1600" b="1" dirty="0">
                <a:effectLst/>
                <a:ea typeface="Calibri" panose="020F0502020204030204" pitchFamily="34" charset="0"/>
              </a:rPr>
              <a:t>Anne Joshua</a:t>
            </a:r>
            <a:endParaRPr lang="en-GB" sz="1600" dirty="0">
              <a:effectLst/>
              <a:ea typeface="Calibri" panose="020F0502020204030204" pitchFamily="34" charset="0"/>
            </a:endParaRPr>
          </a:p>
          <a:p>
            <a:r>
              <a:rPr lang="en-GB" sz="1600" b="1" dirty="0">
                <a:effectLst/>
                <a:ea typeface="Calibri" panose="020F0502020204030204" pitchFamily="34" charset="0"/>
              </a:rPr>
              <a:t>Head of Pharmacy Integration</a:t>
            </a:r>
            <a:endParaRPr lang="en-GB" sz="1600" dirty="0">
              <a:effectLst/>
              <a:ea typeface="Calibri" panose="020F0502020204030204" pitchFamily="34" charset="0"/>
            </a:endParaRPr>
          </a:p>
          <a:p>
            <a:r>
              <a:rPr lang="en-GB" sz="1600" b="1" dirty="0">
                <a:effectLst/>
                <a:ea typeface="Calibri" panose="020F0502020204030204" pitchFamily="34" charset="0"/>
              </a:rPr>
              <a:t>Primary Care, Community Services and Strategy Directorate</a:t>
            </a:r>
          </a:p>
          <a:p>
            <a:r>
              <a:rPr lang="en-GB" sz="1600" b="1" dirty="0">
                <a:effectLst/>
                <a:ea typeface="Calibri" panose="020F0502020204030204" pitchFamily="34" charset="0"/>
              </a:rPr>
              <a:t>NHS England and NHS Improvement</a:t>
            </a:r>
          </a:p>
          <a:p>
            <a:endParaRPr lang="en-GB" sz="1600" b="1" dirty="0">
              <a:cs typeface="Calibri"/>
            </a:endParaRPr>
          </a:p>
          <a:p>
            <a:r>
              <a:rPr lang="en-GB" sz="1600" b="1" dirty="0">
                <a:cs typeface="Calibri"/>
              </a:rPr>
              <a:t>David Onuoha</a:t>
            </a:r>
          </a:p>
          <a:p>
            <a:r>
              <a:rPr lang="en-GB" sz="1600" b="1" dirty="0">
                <a:cs typeface="Calibri"/>
              </a:rPr>
              <a:t>Service Development Manager</a:t>
            </a:r>
          </a:p>
          <a:p>
            <a:r>
              <a:rPr lang="en-GB" sz="1600" b="1" dirty="0">
                <a:cs typeface="Calibri"/>
              </a:rPr>
              <a:t>Pharmaceutical Services Negotiating Committee</a:t>
            </a:r>
          </a:p>
          <a:p>
            <a:endParaRPr lang="en-GB" sz="1600" b="1" dirty="0">
              <a:effectLst/>
              <a:latin typeface="Calibri" panose="020F0502020204030204" pitchFamily="34" charset="0"/>
              <a:ea typeface="Calibri" panose="020F0502020204030204" pitchFamily="34" charset="0"/>
            </a:endParaRPr>
          </a:p>
          <a:p>
            <a:endParaRPr lang="en-GB" sz="1600" b="1" dirty="0">
              <a:effectLst/>
              <a:latin typeface="Calibri" panose="020F0502020204030204" pitchFamily="34" charset="0"/>
              <a:ea typeface="Calibri" panose="020F0502020204030204" pitchFamily="34" charset="0"/>
            </a:endParaRPr>
          </a:p>
          <a:p>
            <a:r>
              <a:rPr lang="en-GB" sz="1600" b="1" dirty="0">
                <a:effectLst/>
                <a:latin typeface="Calibri" panose="020F0502020204030204" pitchFamily="34" charset="0"/>
                <a:ea typeface="Calibri" panose="020F0502020204030204" pitchFamily="34" charset="0"/>
              </a:rPr>
              <a:t>Jackie Buxton</a:t>
            </a:r>
          </a:p>
          <a:p>
            <a:r>
              <a:rPr lang="en-GB" sz="1600" b="1" dirty="0">
                <a:effectLst/>
                <a:latin typeface="Calibri" panose="020F0502020204030204" pitchFamily="34" charset="0"/>
                <a:ea typeface="Calibri" panose="020F0502020204030204" pitchFamily="34" charset="0"/>
              </a:rPr>
              <a:t>Pharmacy Integration Lead – Midlands &amp;</a:t>
            </a:r>
            <a:r>
              <a:rPr lang="en-US" sz="1600" b="1" dirty="0">
                <a:effectLst/>
                <a:latin typeface="Calibri" panose="020F0502020204030204" pitchFamily="34" charset="0"/>
                <a:ea typeface="Calibri" panose="020F0502020204030204" pitchFamily="34" charset="0"/>
              </a:rPr>
              <a:t> Hypertension Pilot </a:t>
            </a:r>
            <a:r>
              <a:rPr lang="en-US" sz="1600" b="1" dirty="0">
                <a:latin typeface="Calibri" panose="020F0502020204030204" pitchFamily="34" charset="0"/>
                <a:ea typeface="Calibri" panose="020F0502020204030204" pitchFamily="34" charset="0"/>
              </a:rPr>
              <a:t>P</a:t>
            </a:r>
            <a:r>
              <a:rPr lang="en-US" sz="1600" b="1" dirty="0">
                <a:effectLst/>
                <a:latin typeface="Calibri" panose="020F0502020204030204" pitchFamily="34" charset="0"/>
                <a:ea typeface="Calibri" panose="020F0502020204030204" pitchFamily="34" charset="0"/>
              </a:rPr>
              <a:t>roject </a:t>
            </a:r>
            <a:r>
              <a:rPr lang="en-US" sz="1600" b="1" dirty="0">
                <a:latin typeface="Calibri" panose="020F0502020204030204" pitchFamily="34" charset="0"/>
                <a:ea typeface="Calibri" panose="020F0502020204030204" pitchFamily="34" charset="0"/>
              </a:rPr>
              <a:t>L</a:t>
            </a:r>
            <a:r>
              <a:rPr lang="en-US" sz="1600" b="1" dirty="0">
                <a:effectLst/>
                <a:latin typeface="Calibri" panose="020F0502020204030204" pitchFamily="34" charset="0"/>
                <a:ea typeface="Calibri" panose="020F0502020204030204" pitchFamily="34" charset="0"/>
              </a:rPr>
              <a:t>ead</a:t>
            </a:r>
            <a:endParaRPr lang="en-GB" sz="1600" b="1" dirty="0">
              <a:effectLst/>
              <a:latin typeface="Calibri" panose="020F0502020204030204" pitchFamily="34" charset="0"/>
              <a:ea typeface="Calibri" panose="020F0502020204030204" pitchFamily="34" charset="0"/>
            </a:endParaRPr>
          </a:p>
          <a:p>
            <a:r>
              <a:rPr lang="en-US" sz="1600" b="1" dirty="0"/>
              <a:t>NHS England and NHS Improvement</a:t>
            </a:r>
          </a:p>
          <a:p>
            <a:pPr algn="l"/>
            <a:endParaRPr lang="en-GB" sz="1800" dirty="0"/>
          </a:p>
        </p:txBody>
      </p:sp>
    </p:spTree>
    <p:extLst>
      <p:ext uri="{BB962C8B-B14F-4D97-AF65-F5344CB8AC3E}">
        <p14:creationId xmlns:p14="http://schemas.microsoft.com/office/powerpoint/2010/main" val="2120810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B20D9-F1EE-4F60-B984-3E29682EFB81}"/>
              </a:ext>
            </a:extLst>
          </p:cNvPr>
          <p:cNvSpPr>
            <a:spLocks noGrp="1"/>
          </p:cNvSpPr>
          <p:nvPr>
            <p:ph type="title"/>
          </p:nvPr>
        </p:nvSpPr>
        <p:spPr/>
        <p:txBody>
          <a:bodyPr/>
          <a:lstStyle/>
          <a:p>
            <a:r>
              <a:rPr lang="en-GB" dirty="0"/>
              <a:t>Overview</a:t>
            </a:r>
          </a:p>
        </p:txBody>
      </p:sp>
      <p:sp>
        <p:nvSpPr>
          <p:cNvPr id="3" name="Content Placeholder 2">
            <a:extLst>
              <a:ext uri="{FF2B5EF4-FFF2-40B4-BE49-F238E27FC236}">
                <a16:creationId xmlns:a16="http://schemas.microsoft.com/office/drawing/2014/main" id="{0A4A2F31-4ED8-4453-9C60-DA498A5E5DDA}"/>
              </a:ext>
            </a:extLst>
          </p:cNvPr>
          <p:cNvSpPr>
            <a:spLocks noGrp="1"/>
          </p:cNvSpPr>
          <p:nvPr>
            <p:ph idx="1"/>
          </p:nvPr>
        </p:nvSpPr>
        <p:spPr>
          <a:xfrm>
            <a:off x="623392" y="1844824"/>
            <a:ext cx="11017224" cy="4536504"/>
          </a:xfrm>
        </p:spPr>
        <p:txBody>
          <a:bodyPr>
            <a:normAutofit/>
          </a:bodyPr>
          <a:lstStyle/>
          <a:p>
            <a:r>
              <a:rPr lang="en-GB" dirty="0">
                <a:solidFill>
                  <a:srgbClr val="444444"/>
                </a:solidFill>
                <a:effectLst/>
                <a:latin typeface="+mj-lt"/>
              </a:rPr>
              <a:t>Service description and documentation</a:t>
            </a:r>
          </a:p>
          <a:p>
            <a:pPr algn="l"/>
            <a:r>
              <a:rPr lang="en-GB" dirty="0">
                <a:solidFill>
                  <a:srgbClr val="444444"/>
                </a:solidFill>
                <a:effectLst/>
                <a:latin typeface="+mj-lt"/>
              </a:rPr>
              <a:t>BP meters to be used in the service</a:t>
            </a:r>
          </a:p>
          <a:p>
            <a:pPr algn="l"/>
            <a:r>
              <a:rPr lang="en-GB" dirty="0">
                <a:solidFill>
                  <a:srgbClr val="444444"/>
                </a:solidFill>
                <a:latin typeface="+mj-lt"/>
              </a:rPr>
              <a:t>Pre-commencement activity</a:t>
            </a:r>
            <a:endParaRPr lang="en-GB" dirty="0">
              <a:solidFill>
                <a:srgbClr val="444444"/>
              </a:solidFill>
              <a:effectLst/>
              <a:latin typeface="+mj-lt"/>
            </a:endParaRPr>
          </a:p>
          <a:p>
            <a:pPr algn="l"/>
            <a:r>
              <a:rPr lang="en-GB" dirty="0">
                <a:solidFill>
                  <a:srgbClr val="444444"/>
                </a:solidFill>
                <a:effectLst/>
                <a:latin typeface="+mj-lt"/>
              </a:rPr>
              <a:t>Patient eligibility</a:t>
            </a:r>
          </a:p>
          <a:p>
            <a:pPr algn="l"/>
            <a:r>
              <a:rPr lang="en-GB" dirty="0">
                <a:solidFill>
                  <a:srgbClr val="444444"/>
                </a:solidFill>
                <a:effectLst/>
                <a:latin typeface="+mj-lt"/>
              </a:rPr>
              <a:t>Providing the service</a:t>
            </a:r>
          </a:p>
          <a:p>
            <a:pPr algn="l"/>
            <a:r>
              <a:rPr lang="en-GB" dirty="0">
                <a:solidFill>
                  <a:srgbClr val="444444"/>
                </a:solidFill>
                <a:effectLst/>
                <a:latin typeface="+mj-lt"/>
              </a:rPr>
              <a:t>Funding and claiming payment</a:t>
            </a:r>
          </a:p>
        </p:txBody>
      </p:sp>
      <p:pic>
        <p:nvPicPr>
          <p:cNvPr id="4" name="Picture 3">
            <a:extLst>
              <a:ext uri="{FF2B5EF4-FFF2-40B4-BE49-F238E27FC236}">
                <a16:creationId xmlns:a16="http://schemas.microsoft.com/office/drawing/2014/main" id="{62832D20-B9CB-4C96-B728-5E36B5B3AE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0216" y="2564904"/>
            <a:ext cx="3841823" cy="2572238"/>
          </a:xfrm>
          <a:prstGeom prst="rect">
            <a:avLst/>
          </a:prstGeom>
          <a:ln>
            <a:solidFill>
              <a:srgbClr val="595959"/>
            </a:solidFill>
          </a:ln>
        </p:spPr>
      </p:pic>
    </p:spTree>
    <p:extLst>
      <p:ext uri="{BB962C8B-B14F-4D97-AF65-F5344CB8AC3E}">
        <p14:creationId xmlns:p14="http://schemas.microsoft.com/office/powerpoint/2010/main" val="1528445051"/>
      </p:ext>
    </p:extLst>
  </p:cSld>
  <p:clrMapOvr>
    <a:masterClrMapping/>
  </p:clrMapOvr>
  <mc:AlternateContent xmlns:mc="http://schemas.openxmlformats.org/markup-compatibility/2006" xmlns:p14="http://schemas.microsoft.com/office/powerpoint/2010/main">
    <mc:Choice Requires="p14">
      <p:transition spd="slow" p14:dur="2000" advTm="55862"/>
    </mc:Choice>
    <mc:Fallback xmlns="">
      <p:transition spd="slow" advTm="55862"/>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286D3-0F4C-40C5-BE29-0CC6ED553456}"/>
              </a:ext>
            </a:extLst>
          </p:cNvPr>
          <p:cNvSpPr>
            <a:spLocks noGrp="1"/>
          </p:cNvSpPr>
          <p:nvPr>
            <p:ph type="title"/>
          </p:nvPr>
        </p:nvSpPr>
        <p:spPr/>
        <p:txBody>
          <a:bodyPr/>
          <a:lstStyle/>
          <a:p>
            <a:r>
              <a:rPr lang="en-GB" dirty="0"/>
              <a:t>Service Description</a:t>
            </a:r>
          </a:p>
        </p:txBody>
      </p:sp>
      <p:sp>
        <p:nvSpPr>
          <p:cNvPr id="3" name="Content Placeholder 2">
            <a:extLst>
              <a:ext uri="{FF2B5EF4-FFF2-40B4-BE49-F238E27FC236}">
                <a16:creationId xmlns:a16="http://schemas.microsoft.com/office/drawing/2014/main" id="{FF0E8D17-75EE-4857-B790-205E2C9F3E6E}"/>
              </a:ext>
            </a:extLst>
          </p:cNvPr>
          <p:cNvSpPr>
            <a:spLocks noGrp="1"/>
          </p:cNvSpPr>
          <p:nvPr>
            <p:ph idx="1"/>
          </p:nvPr>
        </p:nvSpPr>
        <p:spPr/>
        <p:txBody>
          <a:bodyPr/>
          <a:lstStyle/>
          <a:p>
            <a:r>
              <a:rPr lang="en-GB" dirty="0"/>
              <a:t>The service is an Advanced service</a:t>
            </a:r>
          </a:p>
          <a:p>
            <a:r>
              <a:rPr lang="en-GB" dirty="0"/>
              <a:t>It commenced on 1st October 2021</a:t>
            </a:r>
          </a:p>
          <a:p>
            <a:r>
              <a:rPr lang="en-GB" dirty="0"/>
              <a:t>Two stages:</a:t>
            </a:r>
          </a:p>
          <a:p>
            <a:pPr lvl="1"/>
            <a:r>
              <a:rPr lang="en-GB" b="1" dirty="0">
                <a:solidFill>
                  <a:srgbClr val="5B518E"/>
                </a:solidFill>
              </a:rPr>
              <a:t>Stage 1 </a:t>
            </a:r>
            <a:r>
              <a:rPr lang="en-GB" dirty="0"/>
              <a:t>- identify people at risk of hypertension – ‘Clinic check’</a:t>
            </a:r>
          </a:p>
          <a:p>
            <a:pPr lvl="1"/>
            <a:r>
              <a:rPr lang="en-GB" b="1" dirty="0">
                <a:solidFill>
                  <a:srgbClr val="5B518E"/>
                </a:solidFill>
              </a:rPr>
              <a:t>Stage 2</a:t>
            </a:r>
            <a:r>
              <a:rPr lang="en-GB" dirty="0">
                <a:solidFill>
                  <a:srgbClr val="5B518E"/>
                </a:solidFill>
              </a:rPr>
              <a:t> </a:t>
            </a:r>
            <a:r>
              <a:rPr lang="en-GB" dirty="0"/>
              <a:t>- 24-hour ambulatory blood pressure monitoring (ABPM)</a:t>
            </a:r>
          </a:p>
          <a:p>
            <a:r>
              <a:rPr lang="en-GB" dirty="0"/>
              <a:t>Contractors must be able to provide both stages</a:t>
            </a:r>
          </a:p>
          <a:p>
            <a:r>
              <a:rPr lang="en-GB" dirty="0"/>
              <a:t>Currently only provided by pharmacists</a:t>
            </a:r>
          </a:p>
        </p:txBody>
      </p:sp>
    </p:spTree>
    <p:extLst>
      <p:ext uri="{BB962C8B-B14F-4D97-AF65-F5344CB8AC3E}">
        <p14:creationId xmlns:p14="http://schemas.microsoft.com/office/powerpoint/2010/main" val="349402427"/>
      </p:ext>
    </p:extLst>
  </p:cSld>
  <p:clrMapOvr>
    <a:masterClrMapping/>
  </p:clrMapOvr>
  <mc:AlternateContent xmlns:mc="http://schemas.openxmlformats.org/markup-compatibility/2006" xmlns:p14="http://schemas.microsoft.com/office/powerpoint/2010/main">
    <mc:Choice Requires="p14">
      <p:transition spd="slow" p14:dur="2000" advTm="111513"/>
    </mc:Choice>
    <mc:Fallback xmlns="">
      <p:transition spd="slow" advTm="111513"/>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B863E-E905-43DD-AF7F-CD69A1AD4FA9}"/>
              </a:ext>
            </a:extLst>
          </p:cNvPr>
          <p:cNvSpPr>
            <a:spLocks noGrp="1"/>
          </p:cNvSpPr>
          <p:nvPr>
            <p:ph type="title"/>
          </p:nvPr>
        </p:nvSpPr>
        <p:spPr/>
        <p:txBody>
          <a:bodyPr/>
          <a:lstStyle/>
          <a:p>
            <a:r>
              <a:rPr lang="en-GB" dirty="0"/>
              <a:t>Service description – service pathway</a:t>
            </a:r>
          </a:p>
        </p:txBody>
      </p:sp>
      <p:pic>
        <p:nvPicPr>
          <p:cNvPr id="5" name="Picture 4">
            <a:extLst>
              <a:ext uri="{FF2B5EF4-FFF2-40B4-BE49-F238E27FC236}">
                <a16:creationId xmlns:a16="http://schemas.microsoft.com/office/drawing/2014/main" id="{33FB5C0B-5633-4938-9DDE-2931444DE0F1}"/>
              </a:ext>
            </a:extLst>
          </p:cNvPr>
          <p:cNvPicPr>
            <a:picLocks noChangeAspect="1"/>
          </p:cNvPicPr>
          <p:nvPr/>
        </p:nvPicPr>
        <p:blipFill>
          <a:blip r:embed="rId3"/>
          <a:stretch>
            <a:fillRect/>
          </a:stretch>
        </p:blipFill>
        <p:spPr>
          <a:xfrm>
            <a:off x="1127448" y="1484784"/>
            <a:ext cx="9649072" cy="4896544"/>
          </a:xfrm>
          <a:prstGeom prst="rect">
            <a:avLst/>
          </a:prstGeom>
        </p:spPr>
      </p:pic>
    </p:spTree>
    <p:extLst>
      <p:ext uri="{BB962C8B-B14F-4D97-AF65-F5344CB8AC3E}">
        <p14:creationId xmlns:p14="http://schemas.microsoft.com/office/powerpoint/2010/main" val="309373867"/>
      </p:ext>
    </p:extLst>
  </p:cSld>
  <p:clrMapOvr>
    <a:masterClrMapping/>
  </p:clrMapOvr>
  <mc:AlternateContent xmlns:mc="http://schemas.openxmlformats.org/markup-compatibility/2006" xmlns:p14="http://schemas.microsoft.com/office/powerpoint/2010/main">
    <mc:Choice Requires="p14">
      <p:transition spd="slow" p14:dur="2000" advTm="52579"/>
    </mc:Choice>
    <mc:Fallback xmlns="">
      <p:transition spd="slow" advTm="52579"/>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40C53-9837-4D89-AE3D-8F5B3B2DB1D0}"/>
              </a:ext>
            </a:extLst>
          </p:cNvPr>
          <p:cNvSpPr>
            <a:spLocks noGrp="1"/>
          </p:cNvSpPr>
          <p:nvPr>
            <p:ph type="title"/>
          </p:nvPr>
        </p:nvSpPr>
        <p:spPr/>
        <p:txBody>
          <a:bodyPr/>
          <a:lstStyle/>
          <a:p>
            <a:r>
              <a:rPr lang="en-GB" dirty="0"/>
              <a:t>Service documentation</a:t>
            </a:r>
          </a:p>
        </p:txBody>
      </p:sp>
      <p:sp>
        <p:nvSpPr>
          <p:cNvPr id="3" name="Content Placeholder 2">
            <a:extLst>
              <a:ext uri="{FF2B5EF4-FFF2-40B4-BE49-F238E27FC236}">
                <a16:creationId xmlns:a16="http://schemas.microsoft.com/office/drawing/2014/main" id="{58D23DD1-036C-43D0-88BA-69DA50FB0FAC}"/>
              </a:ext>
            </a:extLst>
          </p:cNvPr>
          <p:cNvSpPr>
            <a:spLocks noGrp="1"/>
          </p:cNvSpPr>
          <p:nvPr>
            <p:ph idx="1"/>
          </p:nvPr>
        </p:nvSpPr>
        <p:spPr>
          <a:xfrm>
            <a:off x="623392" y="1844824"/>
            <a:ext cx="11017224" cy="4536504"/>
          </a:xfrm>
        </p:spPr>
        <p:txBody>
          <a:bodyPr>
            <a:normAutofit/>
          </a:bodyPr>
          <a:lstStyle/>
          <a:p>
            <a:r>
              <a:rPr lang="en-GB" dirty="0"/>
              <a:t>Service specification</a:t>
            </a:r>
          </a:p>
          <a:p>
            <a:r>
              <a:rPr lang="en-GB" dirty="0"/>
              <a:t>Secretary of State Directions </a:t>
            </a:r>
          </a:p>
          <a:p>
            <a:r>
              <a:rPr lang="en-GB" dirty="0"/>
              <a:t>Service pathway</a:t>
            </a:r>
          </a:p>
          <a:p>
            <a:r>
              <a:rPr lang="en-US" dirty="0"/>
              <a:t>PSNC Briefing 041/21: Guidance on the Community Pharmacy Hypertension Case-Finding Advanced Service</a:t>
            </a:r>
          </a:p>
          <a:p>
            <a:r>
              <a:rPr lang="en-GB" dirty="0"/>
              <a:t>Links to all of the above can be found at: </a:t>
            </a:r>
            <a:r>
              <a:rPr lang="en-GB" b="1" dirty="0">
                <a:solidFill>
                  <a:srgbClr val="5B518E"/>
                </a:solidFill>
              </a:rPr>
              <a:t>psnc.org.uk/hypertension</a:t>
            </a:r>
          </a:p>
          <a:p>
            <a:pPr marL="0" indent="0">
              <a:buNone/>
            </a:pPr>
            <a:endParaRPr lang="en-GB" dirty="0"/>
          </a:p>
        </p:txBody>
      </p:sp>
    </p:spTree>
    <p:extLst>
      <p:ext uri="{BB962C8B-B14F-4D97-AF65-F5344CB8AC3E}">
        <p14:creationId xmlns:p14="http://schemas.microsoft.com/office/powerpoint/2010/main" val="1818203757"/>
      </p:ext>
    </p:extLst>
  </p:cSld>
  <p:clrMapOvr>
    <a:masterClrMapping/>
  </p:clrMapOvr>
  <mc:AlternateContent xmlns:mc="http://schemas.openxmlformats.org/markup-compatibility/2006" xmlns:p14="http://schemas.microsoft.com/office/powerpoint/2010/main">
    <mc:Choice Requires="p14">
      <p:transition spd="slow" p14:dur="2000" advTm="39910"/>
    </mc:Choice>
    <mc:Fallback xmlns="">
      <p:transition spd="slow" advTm="3991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B5963-2D73-41FE-9DEC-4F6D66D03AB9}"/>
              </a:ext>
            </a:extLst>
          </p:cNvPr>
          <p:cNvSpPr>
            <a:spLocks noGrp="1"/>
          </p:cNvSpPr>
          <p:nvPr>
            <p:ph type="title"/>
          </p:nvPr>
        </p:nvSpPr>
        <p:spPr/>
        <p:txBody>
          <a:bodyPr/>
          <a:lstStyle/>
          <a:p>
            <a:r>
              <a:rPr lang="en-US" dirty="0"/>
              <a:t>BP meters to be used in the service</a:t>
            </a:r>
            <a:endParaRPr lang="en-GB" dirty="0"/>
          </a:p>
        </p:txBody>
      </p:sp>
      <p:sp>
        <p:nvSpPr>
          <p:cNvPr id="3" name="Content Placeholder 2">
            <a:extLst>
              <a:ext uri="{FF2B5EF4-FFF2-40B4-BE49-F238E27FC236}">
                <a16:creationId xmlns:a16="http://schemas.microsoft.com/office/drawing/2014/main" id="{89255ACD-06EF-48DE-9540-D8675D40B46D}"/>
              </a:ext>
            </a:extLst>
          </p:cNvPr>
          <p:cNvSpPr>
            <a:spLocks noGrp="1"/>
          </p:cNvSpPr>
          <p:nvPr>
            <p:ph idx="1"/>
          </p:nvPr>
        </p:nvSpPr>
        <p:spPr/>
        <p:txBody>
          <a:bodyPr>
            <a:normAutofit/>
          </a:bodyPr>
          <a:lstStyle/>
          <a:p>
            <a:pPr marL="342900" marR="0" lvl="0" indent="-342900" algn="l" defTabSz="914400" rtl="0" eaLnBrk="1" fontAlgn="auto" latinLnBrk="0" hangingPunct="1">
              <a:lnSpc>
                <a:spcPct val="100000"/>
              </a:lnSpc>
              <a:spcBef>
                <a:spcPct val="20000"/>
              </a:spcBef>
              <a:spcAft>
                <a:spcPts val="0"/>
              </a:spcAft>
              <a:buClr>
                <a:srgbClr val="5B518E"/>
              </a:buClr>
              <a:buSzTx/>
              <a:buFont typeface="Arial" pitchFamily="34" charset="0"/>
              <a:buChar char="•"/>
              <a:tabLst/>
              <a:defRPr/>
            </a:pPr>
            <a:r>
              <a:rPr lang="en-GB" dirty="0">
                <a:solidFill>
                  <a:prstClr val="black">
                    <a:lumMod val="65000"/>
                    <a:lumOff val="35000"/>
                  </a:prstClr>
                </a:solidFill>
                <a:latin typeface="Calibri"/>
              </a:rPr>
              <a:t>Purchase or rent equipment</a:t>
            </a:r>
          </a:p>
          <a:p>
            <a:pPr marL="342900" marR="0" lvl="0" indent="-342900" algn="l" defTabSz="914400" rtl="0" eaLnBrk="1" fontAlgn="auto" latinLnBrk="0" hangingPunct="1">
              <a:lnSpc>
                <a:spcPct val="100000"/>
              </a:lnSpc>
              <a:spcBef>
                <a:spcPct val="20000"/>
              </a:spcBef>
              <a:spcAft>
                <a:spcPts val="0"/>
              </a:spcAft>
              <a:buClr>
                <a:srgbClr val="5B518E"/>
              </a:buClr>
              <a:buSzTx/>
              <a:buFont typeface="Arial" pitchFamily="34" charset="0"/>
              <a:buChar char="•"/>
              <a:tabLst/>
              <a:defRPr/>
            </a:pPr>
            <a:r>
              <a:rPr lang="en-GB" dirty="0">
                <a:solidFill>
                  <a:prstClr val="black">
                    <a:lumMod val="65000"/>
                    <a:lumOff val="35000"/>
                  </a:prstClr>
                </a:solidFill>
                <a:latin typeface="Calibri"/>
              </a:rPr>
              <a:t>A meter for each service stage – clinic BP &amp; ABPM</a:t>
            </a:r>
          </a:p>
          <a:p>
            <a:pPr marL="342900" marR="0" lvl="0" indent="-342900" algn="l" defTabSz="914400" rtl="0" eaLnBrk="1" fontAlgn="auto" latinLnBrk="0" hangingPunct="1">
              <a:lnSpc>
                <a:spcPct val="100000"/>
              </a:lnSpc>
              <a:spcBef>
                <a:spcPct val="20000"/>
              </a:spcBef>
              <a:spcAft>
                <a:spcPts val="0"/>
              </a:spcAft>
              <a:buClr>
                <a:srgbClr val="5B518E"/>
              </a:buClr>
              <a:buSzTx/>
              <a:buFont typeface="Arial" pitchFamily="34" charset="0"/>
              <a:buChar char="•"/>
              <a:tabLst/>
              <a:defRPr/>
            </a:pPr>
            <a:r>
              <a:rPr lang="en-GB" dirty="0">
                <a:solidFill>
                  <a:prstClr val="black">
                    <a:lumMod val="65000"/>
                    <a:lumOff val="35000"/>
                  </a:prstClr>
                </a:solidFill>
                <a:latin typeface="Calibri"/>
              </a:rPr>
              <a:t>Must be </a:t>
            </a:r>
            <a:r>
              <a:rPr lang="en-US" dirty="0">
                <a:solidFill>
                  <a:prstClr val="black">
                    <a:lumMod val="65000"/>
                    <a:lumOff val="35000"/>
                  </a:prstClr>
                </a:solidFill>
                <a:latin typeface="Calibri"/>
              </a:rPr>
              <a:t>validated by the British and Irish Hypertension Society (BIHS)</a:t>
            </a:r>
          </a:p>
          <a:p>
            <a:pPr marL="342900" marR="0" lvl="0" indent="-342900" algn="l" defTabSz="914400" rtl="0" eaLnBrk="1" fontAlgn="auto" latinLnBrk="0" hangingPunct="1">
              <a:lnSpc>
                <a:spcPct val="100000"/>
              </a:lnSpc>
              <a:spcBef>
                <a:spcPct val="20000"/>
              </a:spcBef>
              <a:spcAft>
                <a:spcPts val="0"/>
              </a:spcAft>
              <a:buClr>
                <a:srgbClr val="5B518E"/>
              </a:buClr>
              <a:buSzTx/>
              <a:buFont typeface="Arial" pitchFamily="34" charset="0"/>
              <a:buChar char="•"/>
              <a:tabLst/>
              <a:defRPr/>
            </a:pPr>
            <a:r>
              <a:rPr lang="en-US" dirty="0">
                <a:solidFill>
                  <a:prstClr val="black">
                    <a:lumMod val="65000"/>
                    <a:lumOff val="35000"/>
                  </a:prstClr>
                </a:solidFill>
                <a:latin typeface="Calibri"/>
              </a:rPr>
              <a:t>Considerations before purchasing / renting </a:t>
            </a:r>
            <a:r>
              <a:rPr lang="en-GB" dirty="0"/>
              <a:t>at: </a:t>
            </a:r>
            <a:r>
              <a:rPr lang="en-GB" b="1" dirty="0">
                <a:solidFill>
                  <a:srgbClr val="5B518E"/>
                </a:solidFill>
              </a:rPr>
              <a:t>psnc.org.uk/hypertension</a:t>
            </a:r>
          </a:p>
          <a:p>
            <a:pPr marL="342900" marR="0" lvl="0" indent="-342900" algn="l" defTabSz="914400" rtl="0" eaLnBrk="1" fontAlgn="auto" latinLnBrk="0" hangingPunct="1">
              <a:lnSpc>
                <a:spcPct val="100000"/>
              </a:lnSpc>
              <a:spcBef>
                <a:spcPct val="20000"/>
              </a:spcBef>
              <a:spcAft>
                <a:spcPts val="0"/>
              </a:spcAft>
              <a:buClr>
                <a:srgbClr val="5B518E"/>
              </a:buClr>
              <a:buSzTx/>
              <a:buFont typeface="Arial" pitchFamily="34" charset="0"/>
              <a:buChar char="•"/>
              <a:tabLst/>
              <a:defRPr/>
            </a:pPr>
            <a:r>
              <a:rPr lang="en-GB" dirty="0"/>
              <a:t>Don’t forget your ancillaries (larger cuff sizes etc.)</a:t>
            </a:r>
          </a:p>
        </p:txBody>
      </p:sp>
    </p:spTree>
    <p:extLst>
      <p:ext uri="{BB962C8B-B14F-4D97-AF65-F5344CB8AC3E}">
        <p14:creationId xmlns:p14="http://schemas.microsoft.com/office/powerpoint/2010/main" val="3293339036"/>
      </p:ext>
    </p:extLst>
  </p:cSld>
  <p:clrMapOvr>
    <a:masterClrMapping/>
  </p:clrMapOvr>
  <mc:AlternateContent xmlns:mc="http://schemas.openxmlformats.org/markup-compatibility/2006" xmlns:p14="http://schemas.microsoft.com/office/powerpoint/2010/main">
    <mc:Choice Requires="p14">
      <p:transition spd="slow" p14:dur="2000" advTm="83067"/>
    </mc:Choice>
    <mc:Fallback xmlns="">
      <p:transition spd="slow" advTm="83067"/>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9B0DD-DD1A-411F-9FEF-C44C5ED913DC}"/>
              </a:ext>
            </a:extLst>
          </p:cNvPr>
          <p:cNvSpPr>
            <a:spLocks noGrp="1"/>
          </p:cNvSpPr>
          <p:nvPr>
            <p:ph type="title"/>
          </p:nvPr>
        </p:nvSpPr>
        <p:spPr/>
        <p:txBody>
          <a:bodyPr/>
          <a:lstStyle/>
          <a:p>
            <a:r>
              <a:rPr lang="en-US" dirty="0"/>
              <a:t>Pre-commencement activity</a:t>
            </a:r>
            <a:endParaRPr lang="en-GB" dirty="0"/>
          </a:p>
        </p:txBody>
      </p:sp>
      <p:sp>
        <p:nvSpPr>
          <p:cNvPr id="3" name="Content Placeholder 2">
            <a:extLst>
              <a:ext uri="{FF2B5EF4-FFF2-40B4-BE49-F238E27FC236}">
                <a16:creationId xmlns:a16="http://schemas.microsoft.com/office/drawing/2014/main" id="{0E53A148-C239-4546-BD96-67894E419536}"/>
              </a:ext>
            </a:extLst>
          </p:cNvPr>
          <p:cNvSpPr>
            <a:spLocks noGrp="1"/>
          </p:cNvSpPr>
          <p:nvPr>
            <p:ph idx="1"/>
          </p:nvPr>
        </p:nvSpPr>
        <p:spPr>
          <a:xfrm>
            <a:off x="623392" y="1844824"/>
            <a:ext cx="9577064" cy="4464496"/>
          </a:xfrm>
        </p:spPr>
        <p:txBody>
          <a:bodyPr>
            <a:normAutofit lnSpcReduction="10000"/>
          </a:bodyPr>
          <a:lstStyle/>
          <a:p>
            <a:pPr marL="0" indent="0" fontAlgn="base">
              <a:buNone/>
            </a:pPr>
            <a:r>
              <a:rPr lang="en-US" b="1" dirty="0"/>
              <a:t>Premises requirements​</a:t>
            </a:r>
          </a:p>
          <a:p>
            <a:pPr fontAlgn="base"/>
            <a:r>
              <a:rPr lang="en-US" dirty="0"/>
              <a:t>Pharmacy must have a consultation room which meets the Terms of Service requirements</a:t>
            </a:r>
          </a:p>
          <a:p>
            <a:pPr fontAlgn="base"/>
            <a:r>
              <a:rPr lang="en-US" dirty="0"/>
              <a:t>Additional requirements:</a:t>
            </a:r>
          </a:p>
          <a:p>
            <a:pPr marL="1181100" marR="353695" lvl="2" indent="-457200">
              <a:lnSpc>
                <a:spcPct val="115000"/>
              </a:lnSpc>
              <a:spcAft>
                <a:spcPts val="300"/>
              </a:spcAft>
            </a:pPr>
            <a:r>
              <a:rPr lang="en-GB" sz="2800" dirty="0">
                <a:effectLst/>
                <a:ea typeface="Arial" panose="020B0604020202020204" pitchFamily="34" charset="0"/>
                <a:cs typeface="Times New Roman" panose="02020603050405020304" pitchFamily="18" charset="0"/>
              </a:rPr>
              <a:t>when measuring blood pressure, the patient must be able to rest their arm on a table / bench at a suitable height</a:t>
            </a:r>
            <a:endParaRPr lang="en-GB" sz="2800" dirty="0">
              <a:effectLst/>
              <a:ea typeface="Calibri" panose="020F0502020204030204" pitchFamily="34" charset="0"/>
              <a:cs typeface="Times New Roman" panose="02020603050405020304" pitchFamily="18" charset="0"/>
            </a:endParaRPr>
          </a:p>
          <a:p>
            <a:pPr marL="1181100" lvl="2" indent="-457200">
              <a:lnSpc>
                <a:spcPct val="115000"/>
              </a:lnSpc>
              <a:spcAft>
                <a:spcPts val="600"/>
              </a:spcAft>
            </a:pPr>
            <a:r>
              <a:rPr lang="en-GB" sz="2800" dirty="0">
                <a:effectLst/>
                <a:ea typeface="Arial" panose="020B0604020202020204" pitchFamily="34" charset="0"/>
                <a:cs typeface="Times New Roman" panose="02020603050405020304" pitchFamily="18" charset="0"/>
              </a:rPr>
              <a:t>IT equipment accessible within the room</a:t>
            </a:r>
            <a:endParaRPr lang="en-US" sz="2800" dirty="0"/>
          </a:p>
          <a:p>
            <a:pPr fontAlgn="base"/>
            <a:endParaRPr lang="en-US" dirty="0"/>
          </a:p>
          <a:p>
            <a:pPr marL="0" indent="0">
              <a:buNone/>
            </a:pPr>
            <a:endParaRPr lang="en-GB" dirty="0"/>
          </a:p>
        </p:txBody>
      </p:sp>
      <p:pic>
        <p:nvPicPr>
          <p:cNvPr id="5" name="Graphic 4" descr="Boardroom with solid fill">
            <a:extLst>
              <a:ext uri="{FF2B5EF4-FFF2-40B4-BE49-F238E27FC236}">
                <a16:creationId xmlns:a16="http://schemas.microsoft.com/office/drawing/2014/main" id="{2247D5C4-87AF-472D-8137-6F00DF3526E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00456" y="2971800"/>
            <a:ext cx="1426170" cy="1426170"/>
          </a:xfrm>
          <a:prstGeom prst="rect">
            <a:avLst/>
          </a:prstGeom>
        </p:spPr>
      </p:pic>
    </p:spTree>
    <p:extLst>
      <p:ext uri="{BB962C8B-B14F-4D97-AF65-F5344CB8AC3E}">
        <p14:creationId xmlns:p14="http://schemas.microsoft.com/office/powerpoint/2010/main" val="4240683708"/>
      </p:ext>
    </p:extLst>
  </p:cSld>
  <p:clrMapOvr>
    <a:masterClrMapping/>
  </p:clrMapOvr>
  <mc:AlternateContent xmlns:mc="http://schemas.openxmlformats.org/markup-compatibility/2006" xmlns:p14="http://schemas.microsoft.com/office/powerpoint/2010/main">
    <mc:Choice Requires="p14">
      <p:transition spd="slow" p14:dur="2000" advTm="42577"/>
    </mc:Choice>
    <mc:Fallback xmlns="">
      <p:transition spd="slow" advTm="42577"/>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78415-ACBA-4CC6-9D79-101A76D11F1B}"/>
              </a:ext>
            </a:extLst>
          </p:cNvPr>
          <p:cNvSpPr>
            <a:spLocks noGrp="1"/>
          </p:cNvSpPr>
          <p:nvPr>
            <p:ph type="title"/>
          </p:nvPr>
        </p:nvSpPr>
        <p:spPr/>
        <p:txBody>
          <a:bodyPr/>
          <a:lstStyle/>
          <a:p>
            <a:r>
              <a:rPr lang="en-GB" dirty="0"/>
              <a:t>Pre-commencement activity</a:t>
            </a:r>
          </a:p>
        </p:txBody>
      </p:sp>
      <p:sp>
        <p:nvSpPr>
          <p:cNvPr id="3" name="Content Placeholder 2">
            <a:extLst>
              <a:ext uri="{FF2B5EF4-FFF2-40B4-BE49-F238E27FC236}">
                <a16:creationId xmlns:a16="http://schemas.microsoft.com/office/drawing/2014/main" id="{F70694FD-F8B1-42F9-8FD9-310487E7795B}"/>
              </a:ext>
            </a:extLst>
          </p:cNvPr>
          <p:cNvSpPr>
            <a:spLocks noGrp="1"/>
          </p:cNvSpPr>
          <p:nvPr>
            <p:ph idx="1"/>
          </p:nvPr>
        </p:nvSpPr>
        <p:spPr>
          <a:xfrm>
            <a:off x="623392" y="1844824"/>
            <a:ext cx="9865096" cy="4104456"/>
          </a:xfrm>
        </p:spPr>
        <p:txBody>
          <a:bodyPr/>
          <a:lstStyle/>
          <a:p>
            <a:pPr marL="0" indent="0">
              <a:buNone/>
            </a:pPr>
            <a:r>
              <a:rPr lang="en-GB" b="1" dirty="0"/>
              <a:t>Training requirements</a:t>
            </a:r>
          </a:p>
          <a:p>
            <a:r>
              <a:rPr lang="en-GB" dirty="0"/>
              <a:t>Currently the service is to be provided by a pharmacist</a:t>
            </a:r>
          </a:p>
          <a:p>
            <a:pPr lvl="1"/>
            <a:r>
              <a:rPr lang="en-US" dirty="0"/>
              <a:t>Familiar with the NICE guideline Hypertension in adults: diagnosis and management [NG136]</a:t>
            </a:r>
          </a:p>
          <a:p>
            <a:pPr lvl="1"/>
            <a:r>
              <a:rPr lang="en-US" dirty="0"/>
              <a:t>Read and understood the service specification</a:t>
            </a:r>
          </a:p>
          <a:p>
            <a:pPr lvl="1"/>
            <a:r>
              <a:rPr lang="en-US" dirty="0"/>
              <a:t>Completed the recommended training on how to use the blood pressure monitoring equipment </a:t>
            </a:r>
          </a:p>
          <a:p>
            <a:endParaRPr lang="en-US" dirty="0"/>
          </a:p>
          <a:p>
            <a:endParaRPr lang="en-GB" dirty="0"/>
          </a:p>
          <a:p>
            <a:endParaRPr lang="en-GB" dirty="0"/>
          </a:p>
        </p:txBody>
      </p:sp>
      <p:pic>
        <p:nvPicPr>
          <p:cNvPr id="5" name="Graphic 4" descr="Books with solid fill">
            <a:extLst>
              <a:ext uri="{FF2B5EF4-FFF2-40B4-BE49-F238E27FC236}">
                <a16:creationId xmlns:a16="http://schemas.microsoft.com/office/drawing/2014/main" id="{0A6B6F30-12E2-4153-8788-B4833436E05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34972" y="2420888"/>
            <a:ext cx="1224136" cy="1224136"/>
          </a:xfrm>
          <a:prstGeom prst="rect">
            <a:avLst/>
          </a:prstGeom>
        </p:spPr>
      </p:pic>
      <p:pic>
        <p:nvPicPr>
          <p:cNvPr id="6" name="Graphic 5" descr="Remote learning language with solid fill">
            <a:extLst>
              <a:ext uri="{FF2B5EF4-FFF2-40B4-BE49-F238E27FC236}">
                <a16:creationId xmlns:a16="http://schemas.microsoft.com/office/drawing/2014/main" id="{49828709-DAA5-4576-9F00-E0924B5A6CD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634972" y="4581128"/>
            <a:ext cx="1224136" cy="1224136"/>
          </a:xfrm>
          <a:prstGeom prst="rect">
            <a:avLst/>
          </a:prstGeom>
        </p:spPr>
      </p:pic>
    </p:spTree>
    <p:extLst>
      <p:ext uri="{BB962C8B-B14F-4D97-AF65-F5344CB8AC3E}">
        <p14:creationId xmlns:p14="http://schemas.microsoft.com/office/powerpoint/2010/main" val="1988430873"/>
      </p:ext>
    </p:extLst>
  </p:cSld>
  <p:clrMapOvr>
    <a:masterClrMapping/>
  </p:clrMapOvr>
  <mc:AlternateContent xmlns:mc="http://schemas.openxmlformats.org/markup-compatibility/2006" xmlns:p14="http://schemas.microsoft.com/office/powerpoint/2010/main">
    <mc:Choice Requires="p14">
      <p:transition spd="slow" p14:dur="2000" advTm="36418"/>
    </mc:Choice>
    <mc:Fallback xmlns="">
      <p:transition spd="slow" advTm="36418"/>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7B7BE47-6CF2-4758-BF32-37105D6AC23C}"/>
              </a:ext>
            </a:extLst>
          </p:cNvPr>
          <p:cNvPicPr>
            <a:picLocks noChangeAspect="1"/>
          </p:cNvPicPr>
          <p:nvPr/>
        </p:nvPicPr>
        <p:blipFill>
          <a:blip r:embed="rId3"/>
          <a:stretch>
            <a:fillRect/>
          </a:stretch>
        </p:blipFill>
        <p:spPr>
          <a:xfrm rot="1230035">
            <a:off x="9657445" y="2149573"/>
            <a:ext cx="2118423" cy="2957116"/>
          </a:xfrm>
          <a:prstGeom prst="rect">
            <a:avLst/>
          </a:prstGeom>
        </p:spPr>
      </p:pic>
      <p:sp>
        <p:nvSpPr>
          <p:cNvPr id="2" name="Title 1">
            <a:extLst>
              <a:ext uri="{FF2B5EF4-FFF2-40B4-BE49-F238E27FC236}">
                <a16:creationId xmlns:a16="http://schemas.microsoft.com/office/drawing/2014/main" id="{B4578415-ACBA-4CC6-9D79-101A76D11F1B}"/>
              </a:ext>
            </a:extLst>
          </p:cNvPr>
          <p:cNvSpPr>
            <a:spLocks noGrp="1"/>
          </p:cNvSpPr>
          <p:nvPr>
            <p:ph type="title"/>
          </p:nvPr>
        </p:nvSpPr>
        <p:spPr/>
        <p:txBody>
          <a:bodyPr/>
          <a:lstStyle/>
          <a:p>
            <a:r>
              <a:rPr lang="en-GB" dirty="0"/>
              <a:t>Pre-commencement activity</a:t>
            </a:r>
          </a:p>
        </p:txBody>
      </p:sp>
      <p:sp>
        <p:nvSpPr>
          <p:cNvPr id="3" name="Content Placeholder 2">
            <a:extLst>
              <a:ext uri="{FF2B5EF4-FFF2-40B4-BE49-F238E27FC236}">
                <a16:creationId xmlns:a16="http://schemas.microsoft.com/office/drawing/2014/main" id="{F70694FD-F8B1-42F9-8FD9-310487E7795B}"/>
              </a:ext>
            </a:extLst>
          </p:cNvPr>
          <p:cNvSpPr>
            <a:spLocks noGrp="1"/>
          </p:cNvSpPr>
          <p:nvPr>
            <p:ph idx="1"/>
          </p:nvPr>
        </p:nvSpPr>
        <p:spPr>
          <a:xfrm>
            <a:off x="548258" y="1844824"/>
            <a:ext cx="7635974" cy="4104456"/>
          </a:xfrm>
        </p:spPr>
        <p:txBody>
          <a:bodyPr>
            <a:normAutofit fontScale="85000" lnSpcReduction="20000"/>
          </a:bodyPr>
          <a:lstStyle/>
          <a:p>
            <a:pPr marL="0" indent="0">
              <a:buNone/>
            </a:pPr>
            <a:r>
              <a:rPr lang="en-GB" b="1" dirty="0"/>
              <a:t>Training requirements </a:t>
            </a:r>
          </a:p>
          <a:p>
            <a:r>
              <a:rPr lang="en-US" dirty="0"/>
              <a:t>Additional optional CPD available via CPPE</a:t>
            </a:r>
          </a:p>
          <a:p>
            <a:endParaRPr lang="en-US" dirty="0"/>
          </a:p>
          <a:p>
            <a:pPr marL="0" indent="0">
              <a:buNone/>
            </a:pPr>
            <a:r>
              <a:rPr lang="en-US" b="1" dirty="0"/>
              <a:t>Pharmacy Team Training</a:t>
            </a:r>
          </a:p>
          <a:p>
            <a:r>
              <a:rPr lang="en-US" dirty="0"/>
              <a:t>Whole pharmacy team approach to promotion and recruitment</a:t>
            </a:r>
          </a:p>
          <a:p>
            <a:r>
              <a:rPr lang="en-US" dirty="0"/>
              <a:t>PSNC Briefing 042/21: Briefing for pharmacy teams – the Community Pharmacy Hypertension Case-Finding Advanced Service</a:t>
            </a:r>
          </a:p>
          <a:p>
            <a:r>
              <a:rPr lang="en-US" dirty="0"/>
              <a:t>More info at: </a:t>
            </a:r>
            <a:r>
              <a:rPr lang="en-US" b="1" dirty="0">
                <a:solidFill>
                  <a:srgbClr val="5B518E"/>
                </a:solidFill>
              </a:rPr>
              <a:t>psnc.org.uk/hypertension</a:t>
            </a:r>
            <a:endParaRPr lang="en-GB" dirty="0"/>
          </a:p>
          <a:p>
            <a:endParaRPr lang="en-GB" dirty="0"/>
          </a:p>
        </p:txBody>
      </p:sp>
      <p:pic>
        <p:nvPicPr>
          <p:cNvPr id="6" name="Picture 5">
            <a:extLst>
              <a:ext uri="{FF2B5EF4-FFF2-40B4-BE49-F238E27FC236}">
                <a16:creationId xmlns:a16="http://schemas.microsoft.com/office/drawing/2014/main" id="{023597C8-BD40-4DFA-AEE6-AE886A3411B8}"/>
              </a:ext>
            </a:extLst>
          </p:cNvPr>
          <p:cNvPicPr>
            <a:picLocks noChangeAspect="1"/>
          </p:cNvPicPr>
          <p:nvPr/>
        </p:nvPicPr>
        <p:blipFill>
          <a:blip r:embed="rId4"/>
          <a:stretch>
            <a:fillRect/>
          </a:stretch>
        </p:blipFill>
        <p:spPr>
          <a:xfrm rot="20501187">
            <a:off x="8188204" y="2060295"/>
            <a:ext cx="2232248" cy="3135100"/>
          </a:xfrm>
          <a:prstGeom prst="rect">
            <a:avLst/>
          </a:prstGeom>
        </p:spPr>
      </p:pic>
    </p:spTree>
    <p:extLst>
      <p:ext uri="{BB962C8B-B14F-4D97-AF65-F5344CB8AC3E}">
        <p14:creationId xmlns:p14="http://schemas.microsoft.com/office/powerpoint/2010/main" val="1117582238"/>
      </p:ext>
    </p:extLst>
  </p:cSld>
  <p:clrMapOvr>
    <a:masterClrMapping/>
  </p:clrMapOvr>
  <mc:AlternateContent xmlns:mc="http://schemas.openxmlformats.org/markup-compatibility/2006" xmlns:p14="http://schemas.microsoft.com/office/powerpoint/2010/main">
    <mc:Choice Requires="p14">
      <p:transition spd="slow" p14:dur="2000" advTm="60219"/>
    </mc:Choice>
    <mc:Fallback xmlns="">
      <p:transition spd="slow" advTm="60219"/>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78415-ACBA-4CC6-9D79-101A76D11F1B}"/>
              </a:ext>
            </a:extLst>
          </p:cNvPr>
          <p:cNvSpPr>
            <a:spLocks noGrp="1"/>
          </p:cNvSpPr>
          <p:nvPr>
            <p:ph type="title"/>
          </p:nvPr>
        </p:nvSpPr>
        <p:spPr/>
        <p:txBody>
          <a:bodyPr/>
          <a:lstStyle/>
          <a:p>
            <a:r>
              <a:rPr lang="en-GB" dirty="0"/>
              <a:t>Pre-commencement activity</a:t>
            </a:r>
          </a:p>
        </p:txBody>
      </p:sp>
      <p:sp>
        <p:nvSpPr>
          <p:cNvPr id="3" name="Content Placeholder 2">
            <a:extLst>
              <a:ext uri="{FF2B5EF4-FFF2-40B4-BE49-F238E27FC236}">
                <a16:creationId xmlns:a16="http://schemas.microsoft.com/office/drawing/2014/main" id="{F70694FD-F8B1-42F9-8FD9-310487E7795B}"/>
              </a:ext>
            </a:extLst>
          </p:cNvPr>
          <p:cNvSpPr>
            <a:spLocks noGrp="1"/>
          </p:cNvSpPr>
          <p:nvPr>
            <p:ph idx="1"/>
          </p:nvPr>
        </p:nvSpPr>
        <p:spPr>
          <a:xfrm>
            <a:off x="548258" y="1844824"/>
            <a:ext cx="11017224" cy="4104456"/>
          </a:xfrm>
        </p:spPr>
        <p:txBody>
          <a:bodyPr>
            <a:normAutofit fontScale="92500" lnSpcReduction="10000"/>
          </a:bodyPr>
          <a:lstStyle/>
          <a:p>
            <a:pPr marL="0" indent="0">
              <a:buNone/>
            </a:pPr>
            <a:r>
              <a:rPr lang="en-GB" b="1" dirty="0"/>
              <a:t>Signing up to the service </a:t>
            </a:r>
          </a:p>
          <a:p>
            <a:r>
              <a:rPr lang="en-US" dirty="0"/>
              <a:t>Registration via MYS</a:t>
            </a:r>
          </a:p>
          <a:p>
            <a:r>
              <a:rPr lang="en-US" dirty="0"/>
              <a:t>Set up fee paid</a:t>
            </a:r>
          </a:p>
          <a:p>
            <a:pPr marL="0" indent="0">
              <a:buNone/>
            </a:pPr>
            <a:endParaRPr lang="en-US" b="1" dirty="0"/>
          </a:p>
          <a:p>
            <a:pPr marL="0" indent="0">
              <a:buNone/>
            </a:pPr>
            <a:r>
              <a:rPr lang="en-US" b="1" dirty="0"/>
              <a:t>Standard </a:t>
            </a:r>
            <a:r>
              <a:rPr lang="en-GB" b="1" dirty="0"/>
              <a:t>Operating Procedure</a:t>
            </a:r>
          </a:p>
          <a:p>
            <a:r>
              <a:rPr lang="en-US" dirty="0"/>
              <a:t>Must have in place</a:t>
            </a:r>
          </a:p>
          <a:p>
            <a:r>
              <a:rPr lang="en-US" dirty="0"/>
              <a:t>All participating staff familiar and follow</a:t>
            </a:r>
          </a:p>
          <a:p>
            <a:r>
              <a:rPr lang="en-US" dirty="0"/>
              <a:t>Must include process for maintenance and validation of </a:t>
            </a:r>
            <a:r>
              <a:rPr lang="en-GB" dirty="0"/>
              <a:t>equipment</a:t>
            </a:r>
          </a:p>
          <a:p>
            <a:endParaRPr lang="en-US" b="1" dirty="0"/>
          </a:p>
          <a:p>
            <a:endParaRPr lang="en-GB" dirty="0"/>
          </a:p>
        </p:txBody>
      </p:sp>
      <p:pic>
        <p:nvPicPr>
          <p:cNvPr id="8" name="Graphic 7" descr="Workflow with solid fill">
            <a:extLst>
              <a:ext uri="{FF2B5EF4-FFF2-40B4-BE49-F238E27FC236}">
                <a16:creationId xmlns:a16="http://schemas.microsoft.com/office/drawing/2014/main" id="{1329CB76-AB9E-4C20-9CBD-B912D39F463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72464" y="4065309"/>
            <a:ext cx="984786" cy="1171296"/>
          </a:xfrm>
          <a:prstGeom prst="rect">
            <a:avLst/>
          </a:prstGeom>
        </p:spPr>
      </p:pic>
      <p:pic>
        <p:nvPicPr>
          <p:cNvPr id="10" name="Graphic 9" descr="Thumbs up sign with solid fill">
            <a:extLst>
              <a:ext uri="{FF2B5EF4-FFF2-40B4-BE49-F238E27FC236}">
                <a16:creationId xmlns:a16="http://schemas.microsoft.com/office/drawing/2014/main" id="{71063A14-2209-4D28-928B-7DC655D903E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72464" y="2132856"/>
            <a:ext cx="984786" cy="984786"/>
          </a:xfrm>
          <a:prstGeom prst="rect">
            <a:avLst/>
          </a:prstGeom>
        </p:spPr>
      </p:pic>
    </p:spTree>
    <p:extLst>
      <p:ext uri="{BB962C8B-B14F-4D97-AF65-F5344CB8AC3E}">
        <p14:creationId xmlns:p14="http://schemas.microsoft.com/office/powerpoint/2010/main" val="3983999346"/>
      </p:ext>
    </p:extLst>
  </p:cSld>
  <p:clrMapOvr>
    <a:masterClrMapping/>
  </p:clrMapOvr>
  <mc:AlternateContent xmlns:mc="http://schemas.openxmlformats.org/markup-compatibility/2006" xmlns:p14="http://schemas.microsoft.com/office/powerpoint/2010/main">
    <mc:Choice Requires="p14">
      <p:transition spd="slow" p14:dur="2000" advTm="56480"/>
    </mc:Choice>
    <mc:Fallback xmlns="">
      <p:transition spd="slow" advTm="5648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78415-ACBA-4CC6-9D79-101A76D11F1B}"/>
              </a:ext>
            </a:extLst>
          </p:cNvPr>
          <p:cNvSpPr>
            <a:spLocks noGrp="1"/>
          </p:cNvSpPr>
          <p:nvPr>
            <p:ph type="title"/>
          </p:nvPr>
        </p:nvSpPr>
        <p:spPr/>
        <p:txBody>
          <a:bodyPr/>
          <a:lstStyle/>
          <a:p>
            <a:r>
              <a:rPr lang="en-GB" dirty="0"/>
              <a:t>Pre-commencement activity</a:t>
            </a:r>
          </a:p>
        </p:txBody>
      </p:sp>
      <p:sp>
        <p:nvSpPr>
          <p:cNvPr id="3" name="Content Placeholder 2">
            <a:extLst>
              <a:ext uri="{FF2B5EF4-FFF2-40B4-BE49-F238E27FC236}">
                <a16:creationId xmlns:a16="http://schemas.microsoft.com/office/drawing/2014/main" id="{F70694FD-F8B1-42F9-8FD9-310487E7795B}"/>
              </a:ext>
            </a:extLst>
          </p:cNvPr>
          <p:cNvSpPr>
            <a:spLocks noGrp="1"/>
          </p:cNvSpPr>
          <p:nvPr>
            <p:ph idx="1"/>
          </p:nvPr>
        </p:nvSpPr>
        <p:spPr>
          <a:xfrm>
            <a:off x="548258" y="1844824"/>
            <a:ext cx="11017224" cy="4104456"/>
          </a:xfrm>
        </p:spPr>
        <p:txBody>
          <a:bodyPr>
            <a:normAutofit/>
          </a:bodyPr>
          <a:lstStyle/>
          <a:p>
            <a:pPr marL="0" indent="0">
              <a:buNone/>
            </a:pPr>
            <a:r>
              <a:rPr lang="en-US" b="1" dirty="0"/>
              <a:t>Engage with local GP Practice / PCN</a:t>
            </a:r>
          </a:p>
          <a:p>
            <a:r>
              <a:rPr lang="en-GB" dirty="0"/>
              <a:t>GP practice briefing </a:t>
            </a:r>
            <a:r>
              <a:rPr lang="en-GB" sz="2000" dirty="0"/>
              <a:t>(coming soon)</a:t>
            </a:r>
          </a:p>
          <a:p>
            <a:pPr marL="0" indent="0">
              <a:buNone/>
            </a:pPr>
            <a:r>
              <a:rPr lang="en-US" b="1" dirty="0"/>
              <a:t>Contractor implementation checklist</a:t>
            </a:r>
          </a:p>
          <a:p>
            <a:r>
              <a:rPr lang="en-US" dirty="0"/>
              <a:t>Step by step guide to prepare</a:t>
            </a:r>
          </a:p>
          <a:p>
            <a:r>
              <a:rPr lang="en-US" dirty="0"/>
              <a:t>More info at: </a:t>
            </a:r>
            <a:r>
              <a:rPr lang="en-US" b="1" dirty="0">
                <a:solidFill>
                  <a:srgbClr val="5B518E"/>
                </a:solidFill>
              </a:rPr>
              <a:t>psnc.org.uk/hypertension</a:t>
            </a:r>
            <a:endParaRPr lang="en-GB" dirty="0"/>
          </a:p>
          <a:p>
            <a:endParaRPr lang="en-GB" dirty="0"/>
          </a:p>
        </p:txBody>
      </p:sp>
      <p:pic>
        <p:nvPicPr>
          <p:cNvPr id="6" name="Graphic 5" descr="Clipboard Checked with solid fill">
            <a:extLst>
              <a:ext uri="{FF2B5EF4-FFF2-40B4-BE49-F238E27FC236}">
                <a16:creationId xmlns:a16="http://schemas.microsoft.com/office/drawing/2014/main" id="{13B9E73E-6BAA-4E91-B5E7-09BA489A654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43626" y="3412820"/>
            <a:ext cx="1228317" cy="1228317"/>
          </a:xfrm>
          <a:prstGeom prst="rect">
            <a:avLst/>
          </a:prstGeom>
        </p:spPr>
      </p:pic>
      <p:pic>
        <p:nvPicPr>
          <p:cNvPr id="12" name="Graphic 11" descr="Chat with solid fill">
            <a:extLst>
              <a:ext uri="{FF2B5EF4-FFF2-40B4-BE49-F238E27FC236}">
                <a16:creationId xmlns:a16="http://schemas.microsoft.com/office/drawing/2014/main" id="{EB11BFCE-34F9-4EAA-9799-758008972D8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188244" y="1763156"/>
            <a:ext cx="1139080" cy="1139080"/>
          </a:xfrm>
          <a:prstGeom prst="rect">
            <a:avLst/>
          </a:prstGeom>
        </p:spPr>
      </p:pic>
    </p:spTree>
    <p:extLst>
      <p:ext uri="{BB962C8B-B14F-4D97-AF65-F5344CB8AC3E}">
        <p14:creationId xmlns:p14="http://schemas.microsoft.com/office/powerpoint/2010/main" val="2390285760"/>
      </p:ext>
    </p:extLst>
  </p:cSld>
  <p:clrMapOvr>
    <a:masterClrMapping/>
  </p:clrMapOvr>
  <mc:AlternateContent xmlns:mc="http://schemas.openxmlformats.org/markup-compatibility/2006" xmlns:p14="http://schemas.microsoft.com/office/powerpoint/2010/main">
    <mc:Choice Requires="p14">
      <p:transition spd="slow" p14:dur="2000" advTm="36442"/>
    </mc:Choice>
    <mc:Fallback xmlns="">
      <p:transition spd="slow" advTm="36442"/>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B20D9-F1EE-4F60-B984-3E29682EFB81}"/>
              </a:ext>
            </a:extLst>
          </p:cNvPr>
          <p:cNvSpPr>
            <a:spLocks noGrp="1"/>
          </p:cNvSpPr>
          <p:nvPr>
            <p:ph type="title"/>
          </p:nvPr>
        </p:nvSpPr>
        <p:spPr/>
        <p:txBody>
          <a:bodyPr/>
          <a:lstStyle/>
          <a:p>
            <a:r>
              <a:rPr lang="en-GB" dirty="0"/>
              <a:t>Overview</a:t>
            </a:r>
          </a:p>
        </p:txBody>
      </p:sp>
      <p:sp>
        <p:nvSpPr>
          <p:cNvPr id="3" name="Content Placeholder 2">
            <a:extLst>
              <a:ext uri="{FF2B5EF4-FFF2-40B4-BE49-F238E27FC236}">
                <a16:creationId xmlns:a16="http://schemas.microsoft.com/office/drawing/2014/main" id="{0A4A2F31-4ED8-4453-9C60-DA498A5E5DDA}"/>
              </a:ext>
            </a:extLst>
          </p:cNvPr>
          <p:cNvSpPr>
            <a:spLocks noGrp="1"/>
          </p:cNvSpPr>
          <p:nvPr>
            <p:ph idx="1"/>
          </p:nvPr>
        </p:nvSpPr>
        <p:spPr>
          <a:xfrm>
            <a:off x="623392" y="1844824"/>
            <a:ext cx="6768752" cy="4536504"/>
          </a:xfrm>
        </p:spPr>
        <p:txBody>
          <a:bodyPr>
            <a:normAutofit/>
          </a:bodyPr>
          <a:lstStyle/>
          <a:p>
            <a:r>
              <a:rPr lang="en-US" dirty="0">
                <a:solidFill>
                  <a:srgbClr val="444444"/>
                </a:solidFill>
                <a:latin typeface="+mj-lt"/>
              </a:rPr>
              <a:t>Policy context </a:t>
            </a:r>
            <a:r>
              <a:rPr lang="en-GB" dirty="0">
                <a:solidFill>
                  <a:srgbClr val="444444"/>
                </a:solidFill>
                <a:latin typeface="+mj-lt"/>
              </a:rPr>
              <a:t>&amp; background </a:t>
            </a:r>
            <a:r>
              <a:rPr lang="en-GB" sz="2400" dirty="0">
                <a:solidFill>
                  <a:srgbClr val="444444"/>
                </a:solidFill>
                <a:latin typeface="+mj-lt"/>
              </a:rPr>
              <a:t>(Anne Joshua)</a:t>
            </a:r>
          </a:p>
          <a:p>
            <a:r>
              <a:rPr lang="en-GB" dirty="0">
                <a:solidFill>
                  <a:srgbClr val="444444"/>
                </a:solidFill>
                <a:latin typeface="+mj-lt"/>
              </a:rPr>
              <a:t>Service requirements &amp; operational context </a:t>
            </a:r>
            <a:r>
              <a:rPr lang="en-GB" sz="2400" dirty="0">
                <a:solidFill>
                  <a:srgbClr val="444444"/>
                </a:solidFill>
                <a:latin typeface="+mj-lt"/>
              </a:rPr>
              <a:t>(David Onuoha)</a:t>
            </a:r>
          </a:p>
          <a:p>
            <a:r>
              <a:rPr lang="en-GB" dirty="0">
                <a:solidFill>
                  <a:srgbClr val="444444"/>
                </a:solidFill>
                <a:latin typeface="+mj-lt"/>
              </a:rPr>
              <a:t>Learnings from the pilots: Top tips &amp; considerations </a:t>
            </a:r>
            <a:r>
              <a:rPr lang="en-GB" sz="2400" dirty="0">
                <a:solidFill>
                  <a:srgbClr val="444444"/>
                </a:solidFill>
                <a:latin typeface="+mj-lt"/>
              </a:rPr>
              <a:t>(Jackie Buxton)</a:t>
            </a:r>
          </a:p>
          <a:p>
            <a:r>
              <a:rPr lang="en-GB" dirty="0">
                <a:solidFill>
                  <a:srgbClr val="444444"/>
                </a:solidFill>
                <a:latin typeface="+mj-lt"/>
              </a:rPr>
              <a:t>Questions</a:t>
            </a:r>
            <a:endParaRPr lang="en-GB" sz="4000" dirty="0">
              <a:solidFill>
                <a:srgbClr val="444444"/>
              </a:solidFill>
              <a:latin typeface="+mj-lt"/>
            </a:endParaRPr>
          </a:p>
        </p:txBody>
      </p:sp>
      <p:pic>
        <p:nvPicPr>
          <p:cNvPr id="4" name="Picture 3">
            <a:extLst>
              <a:ext uri="{FF2B5EF4-FFF2-40B4-BE49-F238E27FC236}">
                <a16:creationId xmlns:a16="http://schemas.microsoft.com/office/drawing/2014/main" id="{62832D20-B9CB-4C96-B728-5E36B5B3AE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0216" y="2564904"/>
            <a:ext cx="3841823" cy="2572238"/>
          </a:xfrm>
          <a:prstGeom prst="rect">
            <a:avLst/>
          </a:prstGeom>
          <a:ln>
            <a:solidFill>
              <a:srgbClr val="595959"/>
            </a:solidFill>
          </a:ln>
        </p:spPr>
      </p:pic>
    </p:spTree>
    <p:extLst>
      <p:ext uri="{BB962C8B-B14F-4D97-AF65-F5344CB8AC3E}">
        <p14:creationId xmlns:p14="http://schemas.microsoft.com/office/powerpoint/2010/main" val="28546488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0FC4A-334C-4AB8-80DA-5A08AE6D8874}"/>
              </a:ext>
            </a:extLst>
          </p:cNvPr>
          <p:cNvSpPr>
            <a:spLocks noGrp="1"/>
          </p:cNvSpPr>
          <p:nvPr>
            <p:ph type="title"/>
          </p:nvPr>
        </p:nvSpPr>
        <p:spPr/>
        <p:txBody>
          <a:bodyPr/>
          <a:lstStyle/>
          <a:p>
            <a:r>
              <a:rPr lang="en-GB" dirty="0"/>
              <a:t>Patient eligibility </a:t>
            </a:r>
          </a:p>
        </p:txBody>
      </p:sp>
      <p:sp>
        <p:nvSpPr>
          <p:cNvPr id="3" name="Content Placeholder 2">
            <a:extLst>
              <a:ext uri="{FF2B5EF4-FFF2-40B4-BE49-F238E27FC236}">
                <a16:creationId xmlns:a16="http://schemas.microsoft.com/office/drawing/2014/main" id="{203A6153-787E-40F3-A7F8-E9018C62967A}"/>
              </a:ext>
            </a:extLst>
          </p:cNvPr>
          <p:cNvSpPr>
            <a:spLocks noGrp="1"/>
          </p:cNvSpPr>
          <p:nvPr>
            <p:ph idx="1"/>
          </p:nvPr>
        </p:nvSpPr>
        <p:spPr>
          <a:xfrm>
            <a:off x="623392" y="1844824"/>
            <a:ext cx="11017224" cy="4455630"/>
          </a:xfrm>
        </p:spPr>
        <p:txBody>
          <a:bodyPr>
            <a:normAutofit fontScale="77500" lnSpcReduction="20000"/>
          </a:bodyPr>
          <a:lstStyle/>
          <a:p>
            <a:pPr marL="0" indent="0">
              <a:buNone/>
            </a:pPr>
            <a:r>
              <a:rPr lang="en-US" sz="2900" b="1" dirty="0"/>
              <a:t>Inclusion criteria</a:t>
            </a:r>
          </a:p>
          <a:p>
            <a:pPr algn="just">
              <a:buFont typeface="Arial" panose="020B0604020202020204" pitchFamily="34" charset="0"/>
              <a:buChar char="•"/>
            </a:pPr>
            <a:r>
              <a:rPr lang="en-GB" sz="2900" b="0" i="0" dirty="0">
                <a:solidFill>
                  <a:srgbClr val="444444"/>
                </a:solidFill>
                <a:effectLst/>
              </a:rPr>
              <a:t>Adults ≥ 40 years with no diagnosis of hypertension</a:t>
            </a:r>
          </a:p>
          <a:p>
            <a:pPr algn="just">
              <a:buFont typeface="Arial" panose="020B0604020202020204" pitchFamily="34" charset="0"/>
              <a:buChar char="•"/>
            </a:pPr>
            <a:r>
              <a:rPr lang="en-GB" sz="2900" dirty="0">
                <a:solidFill>
                  <a:srgbClr val="444444"/>
                </a:solidFill>
              </a:rPr>
              <a:t>By</a:t>
            </a:r>
            <a:r>
              <a:rPr lang="en-GB" sz="2900" b="0" i="0" dirty="0">
                <a:solidFill>
                  <a:srgbClr val="444444"/>
                </a:solidFill>
                <a:effectLst/>
              </a:rPr>
              <a:t> exception, &lt; 40 years with family history of hypertension (pharmacist’s discretion)</a:t>
            </a:r>
          </a:p>
          <a:p>
            <a:pPr algn="just"/>
            <a:r>
              <a:rPr lang="en-GB" sz="2900" dirty="0">
                <a:solidFill>
                  <a:srgbClr val="444444"/>
                </a:solidFill>
              </a:rPr>
              <a:t>Approached or self requested </a:t>
            </a:r>
            <a:r>
              <a:rPr lang="en-GB" sz="2900" b="0" i="0" dirty="0">
                <a:solidFill>
                  <a:srgbClr val="444444"/>
                </a:solidFill>
                <a:effectLst/>
              </a:rPr>
              <a:t>35-39 years old (pharmacist’s discretion)</a:t>
            </a:r>
          </a:p>
          <a:p>
            <a:pPr algn="just">
              <a:buFont typeface="Arial" panose="020B0604020202020204" pitchFamily="34" charset="0"/>
              <a:buChar char="•"/>
            </a:pPr>
            <a:r>
              <a:rPr lang="en-GB" sz="2900" b="0" i="0" dirty="0">
                <a:solidFill>
                  <a:srgbClr val="444444"/>
                </a:solidFill>
                <a:effectLst/>
              </a:rPr>
              <a:t>Adults specified by a general practice (clinic and ambulatory blood pressure checks).</a:t>
            </a:r>
            <a:endParaRPr lang="en-US" sz="2900" b="1" dirty="0"/>
          </a:p>
          <a:p>
            <a:endParaRPr lang="en-GB" sz="2900" b="1" dirty="0"/>
          </a:p>
          <a:p>
            <a:pPr marL="0" indent="0">
              <a:buNone/>
            </a:pPr>
            <a:r>
              <a:rPr lang="en-GB" sz="2900" b="1" dirty="0"/>
              <a:t>Exclusion criteria</a:t>
            </a:r>
          </a:p>
          <a:p>
            <a:pPr algn="just">
              <a:buFont typeface="Arial" panose="020B0604020202020204" pitchFamily="34" charset="0"/>
              <a:buChar char="•"/>
            </a:pPr>
            <a:r>
              <a:rPr lang="en-GB" sz="2900" b="0" i="0" dirty="0">
                <a:solidFill>
                  <a:srgbClr val="444444"/>
                </a:solidFill>
                <a:effectLst/>
              </a:rPr>
              <a:t>Unable to give consent</a:t>
            </a:r>
          </a:p>
          <a:p>
            <a:pPr algn="just">
              <a:buFont typeface="Arial" panose="020B0604020202020204" pitchFamily="34" charset="0"/>
              <a:buChar char="•"/>
            </a:pPr>
            <a:r>
              <a:rPr lang="en-GB" sz="2900" b="0" i="0" dirty="0">
                <a:solidFill>
                  <a:srgbClr val="444444"/>
                </a:solidFill>
                <a:effectLst/>
              </a:rPr>
              <a:t>Under 40 years old</a:t>
            </a:r>
          </a:p>
          <a:p>
            <a:pPr algn="just">
              <a:buFont typeface="Arial" panose="020B0604020202020204" pitchFamily="34" charset="0"/>
              <a:buChar char="•"/>
            </a:pPr>
            <a:r>
              <a:rPr lang="en-GB" sz="2900" b="0" i="0" dirty="0">
                <a:solidFill>
                  <a:srgbClr val="444444"/>
                </a:solidFill>
                <a:effectLst/>
              </a:rPr>
              <a:t>People who have their blood pressure regularly monitored by a healthcare professional</a:t>
            </a:r>
          </a:p>
          <a:p>
            <a:pPr marL="0" indent="0" algn="just">
              <a:buNone/>
            </a:pPr>
            <a:endParaRPr lang="en-GB" sz="2900" dirty="0">
              <a:solidFill>
                <a:srgbClr val="444444"/>
              </a:solidFill>
            </a:endParaRPr>
          </a:p>
          <a:p>
            <a:pPr marL="0" indent="0" algn="just">
              <a:buNone/>
            </a:pPr>
            <a:r>
              <a:rPr lang="en-GB" sz="2900" b="1" i="0" dirty="0">
                <a:solidFill>
                  <a:srgbClr val="444444"/>
                </a:solidFill>
                <a:effectLst/>
              </a:rPr>
              <a:t>Additional consideration</a:t>
            </a:r>
          </a:p>
          <a:p>
            <a:pPr algn="just"/>
            <a:r>
              <a:rPr lang="en-GB" sz="2900" dirty="0">
                <a:solidFill>
                  <a:srgbClr val="444444"/>
                </a:solidFill>
              </a:rPr>
              <a:t>Unable to support due to cuff size</a:t>
            </a:r>
            <a:endParaRPr lang="en-GB" i="0" dirty="0">
              <a:solidFill>
                <a:srgbClr val="444444"/>
              </a:solidFill>
              <a:effectLst/>
            </a:endParaRPr>
          </a:p>
        </p:txBody>
      </p:sp>
    </p:spTree>
    <p:extLst>
      <p:ext uri="{BB962C8B-B14F-4D97-AF65-F5344CB8AC3E}">
        <p14:creationId xmlns:p14="http://schemas.microsoft.com/office/powerpoint/2010/main" val="1056930813"/>
      </p:ext>
    </p:extLst>
  </p:cSld>
  <p:clrMapOvr>
    <a:masterClrMapping/>
  </p:clrMapOvr>
  <mc:AlternateContent xmlns:mc="http://schemas.openxmlformats.org/markup-compatibility/2006" xmlns:p14="http://schemas.microsoft.com/office/powerpoint/2010/main">
    <mc:Choice Requires="p14">
      <p:transition spd="slow" p14:dur="2000" advTm="109778"/>
    </mc:Choice>
    <mc:Fallback xmlns="">
      <p:transition spd="slow" advTm="109778"/>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0FC4A-334C-4AB8-80DA-5A08AE6D8874}"/>
              </a:ext>
            </a:extLst>
          </p:cNvPr>
          <p:cNvSpPr>
            <a:spLocks noGrp="1"/>
          </p:cNvSpPr>
          <p:nvPr>
            <p:ph type="title"/>
          </p:nvPr>
        </p:nvSpPr>
        <p:spPr/>
        <p:txBody>
          <a:bodyPr/>
          <a:lstStyle/>
          <a:p>
            <a:r>
              <a:rPr lang="en-GB" dirty="0"/>
              <a:t>Patient eligibility </a:t>
            </a:r>
          </a:p>
        </p:txBody>
      </p:sp>
      <p:sp>
        <p:nvSpPr>
          <p:cNvPr id="3" name="Content Placeholder 2">
            <a:extLst>
              <a:ext uri="{FF2B5EF4-FFF2-40B4-BE49-F238E27FC236}">
                <a16:creationId xmlns:a16="http://schemas.microsoft.com/office/drawing/2014/main" id="{203A6153-787E-40F3-A7F8-E9018C62967A}"/>
              </a:ext>
            </a:extLst>
          </p:cNvPr>
          <p:cNvSpPr>
            <a:spLocks noGrp="1"/>
          </p:cNvSpPr>
          <p:nvPr>
            <p:ph idx="1"/>
          </p:nvPr>
        </p:nvSpPr>
        <p:spPr>
          <a:xfrm>
            <a:off x="623392" y="1691942"/>
            <a:ext cx="7920880" cy="4761394"/>
          </a:xfrm>
        </p:spPr>
        <p:txBody>
          <a:bodyPr>
            <a:normAutofit/>
          </a:bodyPr>
          <a:lstStyle/>
          <a:p>
            <a:pPr marL="0" indent="0">
              <a:buNone/>
            </a:pPr>
            <a:r>
              <a:rPr lang="en-GB" b="1" dirty="0"/>
              <a:t>GP referrals</a:t>
            </a:r>
          </a:p>
          <a:p>
            <a:r>
              <a:rPr lang="en-US" dirty="0"/>
              <a:t>Can refer patients for both normal BP checks and ABPM</a:t>
            </a:r>
          </a:p>
          <a:p>
            <a:r>
              <a:rPr lang="en-US" dirty="0"/>
              <a:t>Need a locally agreed process</a:t>
            </a:r>
          </a:p>
          <a:p>
            <a:r>
              <a:rPr lang="en-US" dirty="0"/>
              <a:t>No specific requirements for the process</a:t>
            </a:r>
          </a:p>
          <a:p>
            <a:r>
              <a:rPr lang="en-US" dirty="0"/>
              <a:t>ABPM referrals best done electronically</a:t>
            </a:r>
          </a:p>
          <a:p>
            <a:r>
              <a:rPr lang="en-US" dirty="0"/>
              <a:t>Template referral form at: </a:t>
            </a:r>
            <a:r>
              <a:rPr lang="en-US" b="1" dirty="0">
                <a:solidFill>
                  <a:srgbClr val="5B518E"/>
                </a:solidFill>
              </a:rPr>
              <a:t>psnc.org.uk/hypertension</a:t>
            </a:r>
            <a:endParaRPr lang="en-US" dirty="0"/>
          </a:p>
        </p:txBody>
      </p:sp>
      <p:pic>
        <p:nvPicPr>
          <p:cNvPr id="5" name="Picture 4">
            <a:extLst>
              <a:ext uri="{FF2B5EF4-FFF2-40B4-BE49-F238E27FC236}">
                <a16:creationId xmlns:a16="http://schemas.microsoft.com/office/drawing/2014/main" id="{7794CE9F-F726-44A3-AF11-02A07B92C308}"/>
              </a:ext>
            </a:extLst>
          </p:cNvPr>
          <p:cNvPicPr>
            <a:picLocks noChangeAspect="1"/>
          </p:cNvPicPr>
          <p:nvPr/>
        </p:nvPicPr>
        <p:blipFill>
          <a:blip r:embed="rId3"/>
          <a:stretch>
            <a:fillRect/>
          </a:stretch>
        </p:blipFill>
        <p:spPr>
          <a:xfrm>
            <a:off x="8686056" y="1976214"/>
            <a:ext cx="2882552" cy="4192850"/>
          </a:xfrm>
          <a:prstGeom prst="rect">
            <a:avLst/>
          </a:prstGeom>
          <a:ln>
            <a:solidFill>
              <a:schemeClr val="tx1">
                <a:lumMod val="65000"/>
                <a:lumOff val="35000"/>
              </a:schemeClr>
            </a:solidFill>
          </a:ln>
        </p:spPr>
      </p:pic>
    </p:spTree>
    <p:extLst>
      <p:ext uri="{BB962C8B-B14F-4D97-AF65-F5344CB8AC3E}">
        <p14:creationId xmlns:p14="http://schemas.microsoft.com/office/powerpoint/2010/main" val="4132989645"/>
      </p:ext>
    </p:extLst>
  </p:cSld>
  <p:clrMapOvr>
    <a:masterClrMapping/>
  </p:clrMapOvr>
  <mc:AlternateContent xmlns:mc="http://schemas.openxmlformats.org/markup-compatibility/2006" xmlns:p14="http://schemas.microsoft.com/office/powerpoint/2010/main">
    <mc:Choice Requires="p14">
      <p:transition spd="slow" p14:dur="2000" advTm="69473"/>
    </mc:Choice>
    <mc:Fallback xmlns="">
      <p:transition spd="slow" advTm="69473"/>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CE2E9-9FA9-4094-8EC6-55A154D39CD2}"/>
              </a:ext>
            </a:extLst>
          </p:cNvPr>
          <p:cNvSpPr>
            <a:spLocks noGrp="1"/>
          </p:cNvSpPr>
          <p:nvPr>
            <p:ph type="title"/>
          </p:nvPr>
        </p:nvSpPr>
        <p:spPr/>
        <p:txBody>
          <a:bodyPr/>
          <a:lstStyle/>
          <a:p>
            <a:r>
              <a:rPr lang="en-US" dirty="0"/>
              <a:t>Providing the service</a:t>
            </a:r>
            <a:endParaRPr lang="en-GB" dirty="0"/>
          </a:p>
        </p:txBody>
      </p:sp>
      <p:sp>
        <p:nvSpPr>
          <p:cNvPr id="3" name="Content Placeholder 2">
            <a:extLst>
              <a:ext uri="{FF2B5EF4-FFF2-40B4-BE49-F238E27FC236}">
                <a16:creationId xmlns:a16="http://schemas.microsoft.com/office/drawing/2014/main" id="{EB3F4C61-F993-4A67-9E00-143C5E3C4962}"/>
              </a:ext>
            </a:extLst>
          </p:cNvPr>
          <p:cNvSpPr>
            <a:spLocks noGrp="1"/>
          </p:cNvSpPr>
          <p:nvPr>
            <p:ph idx="1"/>
          </p:nvPr>
        </p:nvSpPr>
        <p:spPr>
          <a:xfrm>
            <a:off x="623392" y="2132856"/>
            <a:ext cx="8424936" cy="4320480"/>
          </a:xfrm>
        </p:spPr>
        <p:txBody>
          <a:bodyPr>
            <a:normAutofit/>
          </a:bodyPr>
          <a:lstStyle/>
          <a:p>
            <a:r>
              <a:rPr lang="en-US" dirty="0"/>
              <a:t>Promoting the service</a:t>
            </a:r>
          </a:p>
          <a:p>
            <a:r>
              <a:rPr lang="en-US" dirty="0"/>
              <a:t>Off-site provision (by NHSE&amp;I agreement only)</a:t>
            </a:r>
          </a:p>
          <a:p>
            <a:r>
              <a:rPr lang="en-US" dirty="0"/>
              <a:t>Patient advice</a:t>
            </a:r>
          </a:p>
          <a:p>
            <a:r>
              <a:rPr lang="en-US" dirty="0"/>
              <a:t>Consent is verbal</a:t>
            </a:r>
          </a:p>
          <a:p>
            <a:endParaRPr lang="en-GB" dirty="0"/>
          </a:p>
          <a:p>
            <a:endParaRPr lang="en-GB" dirty="0"/>
          </a:p>
        </p:txBody>
      </p:sp>
      <p:pic>
        <p:nvPicPr>
          <p:cNvPr id="5" name="Graphic 4" descr="Medical with solid fill">
            <a:extLst>
              <a:ext uri="{FF2B5EF4-FFF2-40B4-BE49-F238E27FC236}">
                <a16:creationId xmlns:a16="http://schemas.microsoft.com/office/drawing/2014/main" id="{09A585D2-0008-45E4-B3AD-0050DBB25F1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58105" y="2253834"/>
            <a:ext cx="1175166" cy="1175166"/>
          </a:xfrm>
          <a:prstGeom prst="rect">
            <a:avLst/>
          </a:prstGeom>
        </p:spPr>
      </p:pic>
      <p:pic>
        <p:nvPicPr>
          <p:cNvPr id="8" name="Graphic 7" descr="N95 mask with solid fill">
            <a:extLst>
              <a:ext uri="{FF2B5EF4-FFF2-40B4-BE49-F238E27FC236}">
                <a16:creationId xmlns:a16="http://schemas.microsoft.com/office/drawing/2014/main" id="{3B20082B-6E2C-48C4-80FD-368ABA59684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16480" y="5013176"/>
            <a:ext cx="1152128" cy="1152128"/>
          </a:xfrm>
          <a:prstGeom prst="rect">
            <a:avLst/>
          </a:prstGeom>
        </p:spPr>
      </p:pic>
      <p:pic>
        <p:nvPicPr>
          <p:cNvPr id="10" name="Graphic 9" descr="Table and chairs with solid fill">
            <a:extLst>
              <a:ext uri="{FF2B5EF4-FFF2-40B4-BE49-F238E27FC236}">
                <a16:creationId xmlns:a16="http://schemas.microsoft.com/office/drawing/2014/main" id="{6956D4F4-A07E-4023-9056-614A24F9D00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88136" y="3630852"/>
            <a:ext cx="1180472" cy="1180472"/>
          </a:xfrm>
          <a:prstGeom prst="rect">
            <a:avLst/>
          </a:prstGeom>
        </p:spPr>
      </p:pic>
    </p:spTree>
    <p:extLst>
      <p:ext uri="{BB962C8B-B14F-4D97-AF65-F5344CB8AC3E}">
        <p14:creationId xmlns:p14="http://schemas.microsoft.com/office/powerpoint/2010/main" val="3377495257"/>
      </p:ext>
    </p:extLst>
  </p:cSld>
  <p:clrMapOvr>
    <a:masterClrMapping/>
  </p:clrMapOvr>
  <mc:AlternateContent xmlns:mc="http://schemas.openxmlformats.org/markup-compatibility/2006" xmlns:p14="http://schemas.microsoft.com/office/powerpoint/2010/main">
    <mc:Choice Requires="p14">
      <p:transition spd="slow" p14:dur="2000" advTm="137193"/>
    </mc:Choice>
    <mc:Fallback xmlns="">
      <p:transition spd="slow" advTm="137193"/>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6C210-ECE2-40D6-8CA9-838FB99C9938}"/>
              </a:ext>
            </a:extLst>
          </p:cNvPr>
          <p:cNvSpPr>
            <a:spLocks noGrp="1"/>
          </p:cNvSpPr>
          <p:nvPr>
            <p:ph type="title"/>
          </p:nvPr>
        </p:nvSpPr>
        <p:spPr>
          <a:xfrm>
            <a:off x="713796" y="112653"/>
            <a:ext cx="8529675" cy="1105644"/>
          </a:xfrm>
        </p:spPr>
        <p:txBody>
          <a:bodyPr/>
          <a:lstStyle/>
          <a:p>
            <a:r>
              <a:rPr lang="en-US" dirty="0"/>
              <a:t>Providing the service – Clinic check</a:t>
            </a:r>
            <a:endParaRPr lang="en-GB" dirty="0"/>
          </a:p>
        </p:txBody>
      </p:sp>
      <p:sp>
        <p:nvSpPr>
          <p:cNvPr id="3" name="Content Placeholder 2">
            <a:extLst>
              <a:ext uri="{FF2B5EF4-FFF2-40B4-BE49-F238E27FC236}">
                <a16:creationId xmlns:a16="http://schemas.microsoft.com/office/drawing/2014/main" id="{03BECC31-6C17-4DF2-B082-29CB72B238A7}"/>
              </a:ext>
            </a:extLst>
          </p:cNvPr>
          <p:cNvSpPr>
            <a:spLocks noGrp="1"/>
          </p:cNvSpPr>
          <p:nvPr>
            <p:ph idx="1"/>
          </p:nvPr>
        </p:nvSpPr>
        <p:spPr>
          <a:xfrm>
            <a:off x="648418" y="1844823"/>
            <a:ext cx="11017224" cy="4686593"/>
          </a:xfrm>
        </p:spPr>
        <p:txBody>
          <a:bodyPr>
            <a:normAutofit/>
          </a:bodyPr>
          <a:lstStyle/>
          <a:p>
            <a:endParaRPr lang="en-US" dirty="0"/>
          </a:p>
          <a:p>
            <a:pPr marL="0" indent="0">
              <a:buNone/>
            </a:pPr>
            <a:endParaRPr lang="en-GB" dirty="0"/>
          </a:p>
        </p:txBody>
      </p:sp>
      <p:sp>
        <p:nvSpPr>
          <p:cNvPr id="4" name="Rectangle 3">
            <a:extLst>
              <a:ext uri="{FF2B5EF4-FFF2-40B4-BE49-F238E27FC236}">
                <a16:creationId xmlns:a16="http://schemas.microsoft.com/office/drawing/2014/main" id="{17D346E9-E29F-44CB-AEF5-5CDAE7C4B63B}"/>
              </a:ext>
            </a:extLst>
          </p:cNvPr>
          <p:cNvSpPr/>
          <p:nvPr/>
        </p:nvSpPr>
        <p:spPr>
          <a:xfrm>
            <a:off x="776835" y="1484784"/>
            <a:ext cx="1440160" cy="1426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Measure BP in line with NICE guidance</a:t>
            </a:r>
          </a:p>
        </p:txBody>
      </p:sp>
      <p:pic>
        <p:nvPicPr>
          <p:cNvPr id="7" name="Picture 6">
            <a:extLst>
              <a:ext uri="{FF2B5EF4-FFF2-40B4-BE49-F238E27FC236}">
                <a16:creationId xmlns:a16="http://schemas.microsoft.com/office/drawing/2014/main" id="{D4BD0176-4FE3-4E4A-B775-3C408E85ADF2}"/>
              </a:ext>
            </a:extLst>
          </p:cNvPr>
          <p:cNvPicPr>
            <a:picLocks noChangeAspect="1"/>
          </p:cNvPicPr>
          <p:nvPr/>
        </p:nvPicPr>
        <p:blipFill>
          <a:blip r:embed="rId4"/>
          <a:stretch>
            <a:fillRect/>
          </a:stretch>
        </p:blipFill>
        <p:spPr>
          <a:xfrm>
            <a:off x="622313" y="4560382"/>
            <a:ext cx="2732696" cy="1847001"/>
          </a:xfrm>
          <a:prstGeom prst="rect">
            <a:avLst/>
          </a:prstGeom>
        </p:spPr>
      </p:pic>
      <p:sp>
        <p:nvSpPr>
          <p:cNvPr id="12" name="Rectangle: Rounded Corners 11">
            <a:extLst>
              <a:ext uri="{FF2B5EF4-FFF2-40B4-BE49-F238E27FC236}">
                <a16:creationId xmlns:a16="http://schemas.microsoft.com/office/drawing/2014/main" id="{C38F0040-E27E-47C5-A2C9-CD54BDBA0EE7}"/>
              </a:ext>
            </a:extLst>
          </p:cNvPr>
          <p:cNvSpPr/>
          <p:nvPr/>
        </p:nvSpPr>
        <p:spPr>
          <a:xfrm>
            <a:off x="3355009" y="1002989"/>
            <a:ext cx="6860831" cy="31888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Take a BP reading in both arms</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Rectangle: Rounded Corners 12">
            <a:extLst>
              <a:ext uri="{FF2B5EF4-FFF2-40B4-BE49-F238E27FC236}">
                <a16:creationId xmlns:a16="http://schemas.microsoft.com/office/drawing/2014/main" id="{DDDA9C15-3041-4D49-89E9-F71BA169F018}"/>
              </a:ext>
            </a:extLst>
          </p:cNvPr>
          <p:cNvSpPr/>
          <p:nvPr/>
        </p:nvSpPr>
        <p:spPr>
          <a:xfrm>
            <a:off x="3355009" y="1688337"/>
            <a:ext cx="2028359" cy="871091"/>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Both readings &lt;140/90mmHg</a:t>
            </a:r>
            <a:endParaRPr kumimoji="0" lang="en-GB"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Rectangle: Rounded Corners 15">
            <a:extLst>
              <a:ext uri="{FF2B5EF4-FFF2-40B4-BE49-F238E27FC236}">
                <a16:creationId xmlns:a16="http://schemas.microsoft.com/office/drawing/2014/main" id="{8910CC48-6627-4FBF-9FDF-0F633BC10CD2}"/>
              </a:ext>
            </a:extLst>
          </p:cNvPr>
          <p:cNvSpPr/>
          <p:nvPr/>
        </p:nvSpPr>
        <p:spPr>
          <a:xfrm>
            <a:off x="5624301" y="1733153"/>
            <a:ext cx="1704912" cy="871091"/>
          </a:xfrm>
          <a:prstGeom prst="roundRect">
            <a:avLst/>
          </a:prstGeom>
          <a:solidFill>
            <a:srgbClr val="FEE6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Both readings </a:t>
            </a:r>
            <a:r>
              <a:rPr kumimoji="0" lang="en-US" sz="1600" b="0" i="0" u="none" strike="noStrike" kern="1200" cap="none" spc="0" normalizeH="0" baseline="0" noProof="0" dirty="0">
                <a:ln>
                  <a:noFill/>
                </a:ln>
                <a:solidFill>
                  <a:prstClr val="black"/>
                </a:solidFill>
                <a:effectLst/>
                <a:uLnTx/>
                <a:uFillTx/>
                <a:latin typeface="Calibri"/>
                <a:ea typeface="+mn-ea"/>
                <a:cs typeface="+mn-cs"/>
                <a:sym typeface="Symbol" panose="05050102010706020507" pitchFamily="18" charset="2"/>
              </a:rPr>
              <a:t>140/90mmHg</a:t>
            </a:r>
            <a:endParaRPr kumimoji="0" lang="en-GB"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Rectangle: Rounded Corners 16">
            <a:extLst>
              <a:ext uri="{FF2B5EF4-FFF2-40B4-BE49-F238E27FC236}">
                <a16:creationId xmlns:a16="http://schemas.microsoft.com/office/drawing/2014/main" id="{53C4E93C-C5F7-4089-8150-31841108B914}"/>
              </a:ext>
            </a:extLst>
          </p:cNvPr>
          <p:cNvSpPr/>
          <p:nvPr/>
        </p:nvSpPr>
        <p:spPr>
          <a:xfrm>
            <a:off x="7632988" y="1736911"/>
            <a:ext cx="2582851" cy="1014411"/>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One reading &lt;140/90mmHg and the other reading </a:t>
            </a:r>
            <a:r>
              <a:rPr kumimoji="0" lang="en-US" sz="1600" b="0" i="0" u="none" strike="noStrike" kern="1200" cap="none" spc="0" normalizeH="0" baseline="0" noProof="0" dirty="0">
                <a:ln>
                  <a:noFill/>
                </a:ln>
                <a:solidFill>
                  <a:prstClr val="black"/>
                </a:solidFill>
                <a:effectLst/>
                <a:uLnTx/>
                <a:uFillTx/>
                <a:latin typeface="Calibri"/>
                <a:ea typeface="+mn-ea"/>
                <a:cs typeface="+mn-cs"/>
                <a:sym typeface="Symbol" panose="05050102010706020507" pitchFamily="18" charset="2"/>
              </a:rPr>
              <a:t>140/90mmHg</a:t>
            </a:r>
            <a:endParaRPr kumimoji="0" lang="en-GB"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Rectangle: Rounded Corners 20">
            <a:extLst>
              <a:ext uri="{FF2B5EF4-FFF2-40B4-BE49-F238E27FC236}">
                <a16:creationId xmlns:a16="http://schemas.microsoft.com/office/drawing/2014/main" id="{6F8EBC3E-8BA5-4854-975A-9AAA5FD5F1A6}"/>
              </a:ext>
            </a:extLst>
          </p:cNvPr>
          <p:cNvSpPr/>
          <p:nvPr/>
        </p:nvSpPr>
        <p:spPr>
          <a:xfrm>
            <a:off x="3367980" y="3185954"/>
            <a:ext cx="1832284" cy="12259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Follow the service pathway</a:t>
            </a:r>
            <a:endParaRPr kumimoji="0" lang="en-GB"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22" name="Rectangle: Rounded Corners 21">
            <a:extLst>
              <a:ext uri="{FF2B5EF4-FFF2-40B4-BE49-F238E27FC236}">
                <a16:creationId xmlns:a16="http://schemas.microsoft.com/office/drawing/2014/main" id="{F85D1C60-4088-461C-B72B-697503558F55}"/>
              </a:ext>
            </a:extLst>
          </p:cNvPr>
          <p:cNvSpPr/>
          <p:nvPr/>
        </p:nvSpPr>
        <p:spPr>
          <a:xfrm>
            <a:off x="7459911" y="3122413"/>
            <a:ext cx="2929004" cy="871091"/>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Take a third reading on the arm with the highest BP</a:t>
            </a:r>
            <a:endParaRPr kumimoji="0" lang="en-GB"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3" name="Rectangle: Rounded Corners 22">
            <a:extLst>
              <a:ext uri="{FF2B5EF4-FFF2-40B4-BE49-F238E27FC236}">
                <a16:creationId xmlns:a16="http://schemas.microsoft.com/office/drawing/2014/main" id="{96529E48-DCD0-4A5C-AEB8-7A31CB5C61D1}"/>
              </a:ext>
            </a:extLst>
          </p:cNvPr>
          <p:cNvSpPr/>
          <p:nvPr/>
        </p:nvSpPr>
        <p:spPr>
          <a:xfrm>
            <a:off x="8402136" y="4319078"/>
            <a:ext cx="2213852" cy="871091"/>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If substantially different from the first reading from that arm</a:t>
            </a:r>
            <a:endParaRPr kumimoji="0" lang="en-GB"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4" name="Rectangle: Rounded Corners 23">
            <a:extLst>
              <a:ext uri="{FF2B5EF4-FFF2-40B4-BE49-F238E27FC236}">
                <a16:creationId xmlns:a16="http://schemas.microsoft.com/office/drawing/2014/main" id="{BB405CF1-D2E1-46D8-A79F-F94A11D968CB}"/>
              </a:ext>
            </a:extLst>
          </p:cNvPr>
          <p:cNvSpPr/>
          <p:nvPr/>
        </p:nvSpPr>
        <p:spPr>
          <a:xfrm>
            <a:off x="8406031" y="5425320"/>
            <a:ext cx="2300109" cy="1085021"/>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Take another reading in that arm and use the lower of the last two readings</a:t>
            </a:r>
            <a:endParaRPr kumimoji="0" lang="en-GB"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5" name="Rectangle: Rounded Corners 24">
            <a:extLst>
              <a:ext uri="{FF2B5EF4-FFF2-40B4-BE49-F238E27FC236}">
                <a16:creationId xmlns:a16="http://schemas.microsoft.com/office/drawing/2014/main" id="{6F457D5A-594B-46C8-9A6D-A9B4FF31611D}"/>
              </a:ext>
            </a:extLst>
          </p:cNvPr>
          <p:cNvSpPr/>
          <p:nvPr/>
        </p:nvSpPr>
        <p:spPr>
          <a:xfrm>
            <a:off x="5810625" y="4319078"/>
            <a:ext cx="2360488" cy="1564779"/>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If NOT substantially different from the first reading from that arm, use the lower of the two readings</a:t>
            </a:r>
            <a:endParaRPr kumimoji="0" lang="en-GB" sz="16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27" name="Straight Arrow Connector 26">
            <a:extLst>
              <a:ext uri="{FF2B5EF4-FFF2-40B4-BE49-F238E27FC236}">
                <a16:creationId xmlns:a16="http://schemas.microsoft.com/office/drawing/2014/main" id="{6B53754B-D73A-45D1-A22A-9EEED3EA7E5D}"/>
              </a:ext>
            </a:extLst>
          </p:cNvPr>
          <p:cNvCxnSpPr>
            <a:cxnSpLocks/>
          </p:cNvCxnSpPr>
          <p:nvPr/>
        </p:nvCxnSpPr>
        <p:spPr>
          <a:xfrm>
            <a:off x="4439816" y="1304764"/>
            <a:ext cx="0" cy="36004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4" name="Straight Arrow Connector 33">
            <a:extLst>
              <a:ext uri="{FF2B5EF4-FFF2-40B4-BE49-F238E27FC236}">
                <a16:creationId xmlns:a16="http://schemas.microsoft.com/office/drawing/2014/main" id="{71628A92-D618-4BBA-8A29-8CAE1D381340}"/>
              </a:ext>
            </a:extLst>
          </p:cNvPr>
          <p:cNvCxnSpPr>
            <a:cxnSpLocks/>
          </p:cNvCxnSpPr>
          <p:nvPr/>
        </p:nvCxnSpPr>
        <p:spPr>
          <a:xfrm>
            <a:off x="6476757" y="1337606"/>
            <a:ext cx="0" cy="36004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5" name="Straight Arrow Connector 34">
            <a:extLst>
              <a:ext uri="{FF2B5EF4-FFF2-40B4-BE49-F238E27FC236}">
                <a16:creationId xmlns:a16="http://schemas.microsoft.com/office/drawing/2014/main" id="{6E6AE6DD-7ADE-4D9E-8EBF-F725A8AE7082}"/>
              </a:ext>
            </a:extLst>
          </p:cNvPr>
          <p:cNvCxnSpPr>
            <a:cxnSpLocks/>
          </p:cNvCxnSpPr>
          <p:nvPr/>
        </p:nvCxnSpPr>
        <p:spPr>
          <a:xfrm>
            <a:off x="8690734" y="1321869"/>
            <a:ext cx="0" cy="36004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67" name="Straight Arrow Connector 66">
            <a:extLst>
              <a:ext uri="{FF2B5EF4-FFF2-40B4-BE49-F238E27FC236}">
                <a16:creationId xmlns:a16="http://schemas.microsoft.com/office/drawing/2014/main" id="{153316F0-9BA8-4C56-9B4F-0E34A1D28351}"/>
              </a:ext>
            </a:extLst>
          </p:cNvPr>
          <p:cNvCxnSpPr>
            <a:cxnSpLocks/>
          </p:cNvCxnSpPr>
          <p:nvPr/>
        </p:nvCxnSpPr>
        <p:spPr>
          <a:xfrm>
            <a:off x="7824192" y="3993504"/>
            <a:ext cx="0" cy="32557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72" name="Straight Arrow Connector 71">
            <a:extLst>
              <a:ext uri="{FF2B5EF4-FFF2-40B4-BE49-F238E27FC236}">
                <a16:creationId xmlns:a16="http://schemas.microsoft.com/office/drawing/2014/main" id="{73593614-3C2F-4F77-BBDA-A1DEF13E7CD7}"/>
              </a:ext>
            </a:extLst>
          </p:cNvPr>
          <p:cNvCxnSpPr>
            <a:cxnSpLocks/>
          </p:cNvCxnSpPr>
          <p:nvPr/>
        </p:nvCxnSpPr>
        <p:spPr>
          <a:xfrm>
            <a:off x="9497769" y="4015987"/>
            <a:ext cx="0" cy="30309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86" name="Straight Connector 85">
            <a:extLst>
              <a:ext uri="{FF2B5EF4-FFF2-40B4-BE49-F238E27FC236}">
                <a16:creationId xmlns:a16="http://schemas.microsoft.com/office/drawing/2014/main" id="{A21B76BC-0911-4072-A027-CF0BDC196D1C}"/>
              </a:ext>
            </a:extLst>
          </p:cNvPr>
          <p:cNvCxnSpPr>
            <a:cxnSpLocks/>
          </p:cNvCxnSpPr>
          <p:nvPr/>
        </p:nvCxnSpPr>
        <p:spPr>
          <a:xfrm flipH="1" flipV="1">
            <a:off x="3985756" y="6040343"/>
            <a:ext cx="4438420" cy="370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F6EE267C-6673-4DA2-94BB-4874D685BD3C}"/>
              </a:ext>
            </a:extLst>
          </p:cNvPr>
          <p:cNvCxnSpPr>
            <a:cxnSpLocks/>
          </p:cNvCxnSpPr>
          <p:nvPr/>
        </p:nvCxnSpPr>
        <p:spPr>
          <a:xfrm flipV="1">
            <a:off x="3985756" y="4458861"/>
            <a:ext cx="0" cy="158148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8F12BB1-F493-4912-BA82-1C3893F925B7}"/>
              </a:ext>
            </a:extLst>
          </p:cNvPr>
          <p:cNvCxnSpPr>
            <a:cxnSpLocks/>
          </p:cNvCxnSpPr>
          <p:nvPr/>
        </p:nvCxnSpPr>
        <p:spPr>
          <a:xfrm>
            <a:off x="4616603" y="5279202"/>
            <a:ext cx="1111674"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10" name="Straight Arrow Connector 109">
            <a:extLst>
              <a:ext uri="{FF2B5EF4-FFF2-40B4-BE49-F238E27FC236}">
                <a16:creationId xmlns:a16="http://schemas.microsoft.com/office/drawing/2014/main" id="{079919ED-87E2-4D1F-BC83-0262E51747CD}"/>
              </a:ext>
            </a:extLst>
          </p:cNvPr>
          <p:cNvCxnSpPr>
            <a:cxnSpLocks/>
          </p:cNvCxnSpPr>
          <p:nvPr/>
        </p:nvCxnSpPr>
        <p:spPr>
          <a:xfrm flipV="1">
            <a:off x="4615776" y="4458861"/>
            <a:ext cx="827" cy="83013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19" name="Straight Connector 118">
            <a:extLst>
              <a:ext uri="{FF2B5EF4-FFF2-40B4-BE49-F238E27FC236}">
                <a16:creationId xmlns:a16="http://schemas.microsoft.com/office/drawing/2014/main" id="{D597B1E2-6E04-4465-A5F3-7F453F14C6D2}"/>
              </a:ext>
            </a:extLst>
          </p:cNvPr>
          <p:cNvCxnSpPr>
            <a:cxnSpLocks/>
          </p:cNvCxnSpPr>
          <p:nvPr/>
        </p:nvCxnSpPr>
        <p:spPr>
          <a:xfrm flipH="1">
            <a:off x="5960909" y="2604244"/>
            <a:ext cx="2460" cy="1142906"/>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22" name="Straight Arrow Connector 121">
            <a:extLst>
              <a:ext uri="{FF2B5EF4-FFF2-40B4-BE49-F238E27FC236}">
                <a16:creationId xmlns:a16="http://schemas.microsoft.com/office/drawing/2014/main" id="{20B8B46C-34FE-44F1-AD98-F8AFFACCFE38}"/>
              </a:ext>
            </a:extLst>
          </p:cNvPr>
          <p:cNvCxnSpPr/>
          <p:nvPr/>
        </p:nvCxnSpPr>
        <p:spPr>
          <a:xfrm flipH="1">
            <a:off x="5200264" y="3747150"/>
            <a:ext cx="760645"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31" name="Straight Arrow Connector 130">
            <a:extLst>
              <a:ext uri="{FF2B5EF4-FFF2-40B4-BE49-F238E27FC236}">
                <a16:creationId xmlns:a16="http://schemas.microsoft.com/office/drawing/2014/main" id="{920E1A16-E265-406F-A60F-C5F2254D632A}"/>
              </a:ext>
            </a:extLst>
          </p:cNvPr>
          <p:cNvCxnSpPr>
            <a:cxnSpLocks/>
          </p:cNvCxnSpPr>
          <p:nvPr/>
        </p:nvCxnSpPr>
        <p:spPr>
          <a:xfrm>
            <a:off x="4333080" y="2559428"/>
            <a:ext cx="0" cy="57959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55" name="Straight Arrow Connector 154">
            <a:extLst>
              <a:ext uri="{FF2B5EF4-FFF2-40B4-BE49-F238E27FC236}">
                <a16:creationId xmlns:a16="http://schemas.microsoft.com/office/drawing/2014/main" id="{55F2E855-ED0C-4665-BBB5-5154DD2DBD69}"/>
              </a:ext>
            </a:extLst>
          </p:cNvPr>
          <p:cNvCxnSpPr>
            <a:cxnSpLocks/>
          </p:cNvCxnSpPr>
          <p:nvPr/>
        </p:nvCxnSpPr>
        <p:spPr>
          <a:xfrm>
            <a:off x="9497769" y="5235194"/>
            <a:ext cx="0" cy="19386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58" name="Oval 157">
            <a:extLst>
              <a:ext uri="{FF2B5EF4-FFF2-40B4-BE49-F238E27FC236}">
                <a16:creationId xmlns:a16="http://schemas.microsoft.com/office/drawing/2014/main" id="{93169EDB-0DA1-4663-A4E9-848C474F5A79}"/>
              </a:ext>
            </a:extLst>
          </p:cNvPr>
          <p:cNvSpPr/>
          <p:nvPr/>
        </p:nvSpPr>
        <p:spPr>
          <a:xfrm>
            <a:off x="481702" y="1109954"/>
            <a:ext cx="2070267" cy="21889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60" name="Straight Connector 159">
            <a:extLst>
              <a:ext uri="{FF2B5EF4-FFF2-40B4-BE49-F238E27FC236}">
                <a16:creationId xmlns:a16="http://schemas.microsoft.com/office/drawing/2014/main" id="{79B705AC-50DF-41B4-B01A-785CB829F19B}"/>
              </a:ext>
            </a:extLst>
          </p:cNvPr>
          <p:cNvCxnSpPr>
            <a:cxnSpLocks/>
            <a:stCxn id="158" idx="0"/>
          </p:cNvCxnSpPr>
          <p:nvPr/>
        </p:nvCxnSpPr>
        <p:spPr>
          <a:xfrm>
            <a:off x="1516836" y="1109954"/>
            <a:ext cx="171971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21CE4D92-AD68-4FF8-A65C-FD8686144DF1}"/>
              </a:ext>
            </a:extLst>
          </p:cNvPr>
          <p:cNvCxnSpPr>
            <a:cxnSpLocks/>
            <a:stCxn id="158" idx="6"/>
          </p:cNvCxnSpPr>
          <p:nvPr/>
        </p:nvCxnSpPr>
        <p:spPr>
          <a:xfrm flipV="1">
            <a:off x="2551969" y="1162432"/>
            <a:ext cx="684581" cy="104201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6" name="Straight Arrow Connector 185">
            <a:extLst>
              <a:ext uri="{FF2B5EF4-FFF2-40B4-BE49-F238E27FC236}">
                <a16:creationId xmlns:a16="http://schemas.microsoft.com/office/drawing/2014/main" id="{996A1795-26E5-481B-B9D4-87E110694988}"/>
              </a:ext>
            </a:extLst>
          </p:cNvPr>
          <p:cNvCxnSpPr>
            <a:cxnSpLocks/>
          </p:cNvCxnSpPr>
          <p:nvPr/>
        </p:nvCxnSpPr>
        <p:spPr>
          <a:xfrm>
            <a:off x="8770913" y="2730934"/>
            <a:ext cx="0" cy="36004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Tree>
    <p:custDataLst>
      <p:tags r:id="rId1"/>
    </p:custDataLst>
    <p:extLst>
      <p:ext uri="{BB962C8B-B14F-4D97-AF65-F5344CB8AC3E}">
        <p14:creationId xmlns:p14="http://schemas.microsoft.com/office/powerpoint/2010/main" val="190478589"/>
      </p:ext>
    </p:extLst>
  </p:cSld>
  <p:clrMapOvr>
    <a:masterClrMapping/>
  </p:clrMapOvr>
  <mc:AlternateContent xmlns:mc="http://schemas.openxmlformats.org/markup-compatibility/2006" xmlns:p14="http://schemas.microsoft.com/office/powerpoint/2010/main">
    <mc:Choice Requires="p14">
      <p:transition spd="slow" p14:dur="2000" advTm="109886"/>
    </mc:Choice>
    <mc:Fallback xmlns="">
      <p:transition spd="slow" advTm="10988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1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8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6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07"/>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1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7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3"/>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5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86"/>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95"/>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7"/>
                                        </p:tgtEl>
                                        <p:attrNameLst>
                                          <p:attrName>style.visibility</p:attrName>
                                        </p:attrNameLst>
                                      </p:cBhvr>
                                      <p:to>
                                        <p:strVal val="visible"/>
                                      </p:to>
                                    </p:set>
                                    <p:animEffect transition="in" filter="fade">
                                      <p:cBhvr>
                                        <p:cTn id="7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13" grpId="0" animBg="1"/>
      <p:bldP spid="16" grpId="0" animBg="1"/>
      <p:bldP spid="17" grpId="0" animBg="1"/>
      <p:bldP spid="21" grpId="0" animBg="1"/>
      <p:bldP spid="22" grpId="0" animBg="1"/>
      <p:bldP spid="23" grpId="0" animBg="1"/>
      <p:bldP spid="24" grpId="0" animBg="1"/>
      <p:bldP spid="25" grpId="0" animBg="1"/>
      <p:bldP spid="1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E8CDD-F3BE-4F9C-B094-7F47E26D5D49}"/>
              </a:ext>
            </a:extLst>
          </p:cNvPr>
          <p:cNvSpPr>
            <a:spLocks noGrp="1"/>
          </p:cNvSpPr>
          <p:nvPr>
            <p:ph type="title"/>
          </p:nvPr>
        </p:nvSpPr>
        <p:spPr>
          <a:xfrm>
            <a:off x="623391" y="76578"/>
            <a:ext cx="9865096" cy="1282568"/>
          </a:xfrm>
        </p:spPr>
        <p:txBody>
          <a:bodyPr/>
          <a:lstStyle/>
          <a:p>
            <a:r>
              <a:rPr lang="en-US" dirty="0"/>
              <a:t>Providing the service – Clinic check</a:t>
            </a:r>
            <a:endParaRPr lang="en-GB" dirty="0"/>
          </a:p>
        </p:txBody>
      </p:sp>
      <p:sp>
        <p:nvSpPr>
          <p:cNvPr id="5" name="Flowchart: Data 4">
            <a:extLst>
              <a:ext uri="{FF2B5EF4-FFF2-40B4-BE49-F238E27FC236}">
                <a16:creationId xmlns:a16="http://schemas.microsoft.com/office/drawing/2014/main" id="{A8C6DC72-3347-4228-8DC5-BCD64E866940}"/>
              </a:ext>
            </a:extLst>
          </p:cNvPr>
          <p:cNvSpPr/>
          <p:nvPr/>
        </p:nvSpPr>
        <p:spPr>
          <a:xfrm>
            <a:off x="752569" y="1124744"/>
            <a:ext cx="3066771" cy="1052989"/>
          </a:xfrm>
          <a:prstGeom prst="flowChartInputOutput">
            <a:avLst/>
          </a:prstGeom>
          <a:solidFill>
            <a:srgbClr val="FEF8A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Low blood pressure: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90/60mmHg or lower</a:t>
            </a:r>
          </a:p>
        </p:txBody>
      </p:sp>
      <p:sp>
        <p:nvSpPr>
          <p:cNvPr id="6" name="Flowchart: Data 5">
            <a:extLst>
              <a:ext uri="{FF2B5EF4-FFF2-40B4-BE49-F238E27FC236}">
                <a16:creationId xmlns:a16="http://schemas.microsoft.com/office/drawing/2014/main" id="{4B853CF1-8D9C-438D-8D81-F4881BCB2D2B}"/>
              </a:ext>
            </a:extLst>
          </p:cNvPr>
          <p:cNvSpPr/>
          <p:nvPr/>
        </p:nvSpPr>
        <p:spPr>
          <a:xfrm>
            <a:off x="1355796" y="2258765"/>
            <a:ext cx="2756030" cy="1236387"/>
          </a:xfrm>
          <a:prstGeom prst="flowChartInputOutpu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Normal blood pressure: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between 90/60mmHg &amp; 139/89mmHg </a:t>
            </a:r>
            <a:endParaRPr kumimoji="0" lang="en-GB" sz="1600" b="1" i="0" u="none" strike="noStrike" kern="1200" cap="none" spc="0" normalizeH="0" baseline="0" noProof="0" dirty="0">
              <a:ln>
                <a:noFill/>
              </a:ln>
              <a:solidFill>
                <a:prstClr val="white"/>
              </a:solidFill>
              <a:effectLst/>
              <a:uLnTx/>
              <a:uFillTx/>
              <a:latin typeface="Calibri"/>
              <a:ea typeface="+mn-ea"/>
              <a:cs typeface="Arial" panose="020B0604020202020204" pitchFamily="34" charset="0"/>
            </a:endParaRPr>
          </a:p>
        </p:txBody>
      </p:sp>
      <p:sp>
        <p:nvSpPr>
          <p:cNvPr id="7" name="Rectangle 6">
            <a:extLst>
              <a:ext uri="{FF2B5EF4-FFF2-40B4-BE49-F238E27FC236}">
                <a16:creationId xmlns:a16="http://schemas.microsoft.com/office/drawing/2014/main" id="{1F519DAF-5954-4254-8523-C4D23BFA4016}"/>
              </a:ext>
            </a:extLst>
          </p:cNvPr>
          <p:cNvSpPr/>
          <p:nvPr/>
        </p:nvSpPr>
        <p:spPr>
          <a:xfrm>
            <a:off x="934590" y="3770344"/>
            <a:ext cx="3598442" cy="1426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Give advice on healthy behaviours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Provide BP reading to patient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Recommend further blood pressure check within 5 years,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00"/>
                </a:solidFill>
                <a:effectLst/>
                <a:uLnTx/>
                <a:uFillTx/>
                <a:latin typeface="Calibri"/>
                <a:ea typeface="+mn-ea"/>
                <a:cs typeface="Arial" panose="020B0604020202020204" pitchFamily="34" charset="0"/>
              </a:rPr>
              <a:t>or 1 year if low BP or borderline</a:t>
            </a:r>
          </a:p>
        </p:txBody>
      </p:sp>
      <p:cxnSp>
        <p:nvCxnSpPr>
          <p:cNvPr id="8" name="Straight Arrow Connector 7">
            <a:extLst>
              <a:ext uri="{FF2B5EF4-FFF2-40B4-BE49-F238E27FC236}">
                <a16:creationId xmlns:a16="http://schemas.microsoft.com/office/drawing/2014/main" id="{A4C22332-3D7F-4F17-AFAD-C150AB954109}"/>
              </a:ext>
            </a:extLst>
          </p:cNvPr>
          <p:cNvCxnSpPr>
            <a:cxnSpLocks/>
          </p:cNvCxnSpPr>
          <p:nvPr/>
        </p:nvCxnSpPr>
        <p:spPr>
          <a:xfrm>
            <a:off x="2727379" y="3505762"/>
            <a:ext cx="1" cy="30291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Flowchart: Decision 8">
            <a:extLst>
              <a:ext uri="{FF2B5EF4-FFF2-40B4-BE49-F238E27FC236}">
                <a16:creationId xmlns:a16="http://schemas.microsoft.com/office/drawing/2014/main" id="{81A5EAF7-1363-4530-B353-62653FFB3760}"/>
              </a:ext>
            </a:extLst>
          </p:cNvPr>
          <p:cNvSpPr/>
          <p:nvPr/>
        </p:nvSpPr>
        <p:spPr>
          <a:xfrm>
            <a:off x="5222040" y="2279274"/>
            <a:ext cx="2756031" cy="1722559"/>
          </a:xfrm>
          <a:prstGeom prst="flowChartDecision">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00"/>
                </a:solidFill>
                <a:effectLst/>
                <a:uLnTx/>
                <a:uFillTx/>
                <a:latin typeface="Calibri"/>
                <a:ea typeface="+mn-ea"/>
                <a:cs typeface="Arial" panose="020B0604020202020204" pitchFamily="34" charset="0"/>
              </a:rPr>
              <a:t>Does patient experience symptoms?</a:t>
            </a:r>
          </a:p>
        </p:txBody>
      </p:sp>
      <p:sp>
        <p:nvSpPr>
          <p:cNvPr id="10" name="Rectangle 9">
            <a:extLst>
              <a:ext uri="{FF2B5EF4-FFF2-40B4-BE49-F238E27FC236}">
                <a16:creationId xmlns:a16="http://schemas.microsoft.com/office/drawing/2014/main" id="{09DD7F72-A06D-45D8-8670-27D244911E4A}"/>
              </a:ext>
            </a:extLst>
          </p:cNvPr>
          <p:cNvSpPr/>
          <p:nvPr/>
        </p:nvSpPr>
        <p:spPr>
          <a:xfrm>
            <a:off x="7043541" y="4553481"/>
            <a:ext cx="3804987" cy="1426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00"/>
                </a:solidFill>
                <a:effectLst/>
                <a:uLnTx/>
                <a:uFillTx/>
                <a:latin typeface="Calibri"/>
                <a:ea typeface="+mn-ea"/>
                <a:cs typeface="Arial" panose="020B0604020202020204" pitchFamily="34" charset="0"/>
              </a:rPr>
              <a:t>If patient is fainting or regularly feeling like they will faint, refer for same day GP appointment.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00"/>
                </a:solidFill>
                <a:effectLst/>
                <a:uLnTx/>
                <a:uFillTx/>
                <a:latin typeface="Calibri"/>
                <a:ea typeface="+mn-ea"/>
                <a:cs typeface="Arial" panose="020B0604020202020204" pitchFamily="34" charset="0"/>
              </a:rPr>
              <a:t>If experiencing dizziness, nausea, or fatigue, advise  patient to see GP within 3 weeks. </a:t>
            </a:r>
          </a:p>
        </p:txBody>
      </p:sp>
      <p:sp>
        <p:nvSpPr>
          <p:cNvPr id="11" name="TextBox 10">
            <a:extLst>
              <a:ext uri="{FF2B5EF4-FFF2-40B4-BE49-F238E27FC236}">
                <a16:creationId xmlns:a16="http://schemas.microsoft.com/office/drawing/2014/main" id="{4BFEAA14-82E2-411E-AEFB-21C6D424F36D}"/>
              </a:ext>
            </a:extLst>
          </p:cNvPr>
          <p:cNvSpPr txBox="1"/>
          <p:nvPr/>
        </p:nvSpPr>
        <p:spPr>
          <a:xfrm>
            <a:off x="5206760" y="4332784"/>
            <a:ext cx="61724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0000"/>
                </a:solidFill>
                <a:effectLst/>
                <a:uLnTx/>
                <a:uFillTx/>
                <a:latin typeface="Calibri"/>
                <a:ea typeface="+mn-ea"/>
                <a:cs typeface="Arial" panose="020B0604020202020204" pitchFamily="34" charset="0"/>
              </a:rPr>
              <a:t>NO</a:t>
            </a:r>
          </a:p>
        </p:txBody>
      </p:sp>
      <p:cxnSp>
        <p:nvCxnSpPr>
          <p:cNvPr id="13" name="Straight Connector 12">
            <a:extLst>
              <a:ext uri="{FF2B5EF4-FFF2-40B4-BE49-F238E27FC236}">
                <a16:creationId xmlns:a16="http://schemas.microsoft.com/office/drawing/2014/main" id="{4C55D5EB-3A85-47D3-AEE3-A43851E39217}"/>
              </a:ext>
            </a:extLst>
          </p:cNvPr>
          <p:cNvCxnSpPr>
            <a:cxnSpLocks/>
          </p:cNvCxnSpPr>
          <p:nvPr/>
        </p:nvCxnSpPr>
        <p:spPr>
          <a:xfrm>
            <a:off x="3439479" y="1827184"/>
            <a:ext cx="3160576" cy="177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0A36E58E-B3B0-4F4D-96AB-4DA134B8C900}"/>
              </a:ext>
            </a:extLst>
          </p:cNvPr>
          <p:cNvCxnSpPr>
            <a:cxnSpLocks/>
            <a:endCxn id="9" idx="0"/>
          </p:cNvCxnSpPr>
          <p:nvPr/>
        </p:nvCxnSpPr>
        <p:spPr>
          <a:xfrm>
            <a:off x="6600055" y="1827184"/>
            <a:ext cx="1" cy="45209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4DF6D9A-A02A-47FF-B6D8-2A20799C644B}"/>
              </a:ext>
            </a:extLst>
          </p:cNvPr>
          <p:cNvCxnSpPr>
            <a:stCxn id="9" idx="2"/>
          </p:cNvCxnSpPr>
          <p:nvPr/>
        </p:nvCxnSpPr>
        <p:spPr>
          <a:xfrm>
            <a:off x="6600056" y="4001833"/>
            <a:ext cx="0" cy="2552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AC3B3B2-1FD3-4CAA-867C-37479285779D}"/>
              </a:ext>
            </a:extLst>
          </p:cNvPr>
          <p:cNvCxnSpPr/>
          <p:nvPr/>
        </p:nvCxnSpPr>
        <p:spPr>
          <a:xfrm>
            <a:off x="6600056" y="4257092"/>
            <a:ext cx="230425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DCB3EFD8-72A0-4015-8A96-AECA84F75A4A}"/>
              </a:ext>
            </a:extLst>
          </p:cNvPr>
          <p:cNvCxnSpPr/>
          <p:nvPr/>
        </p:nvCxnSpPr>
        <p:spPr>
          <a:xfrm flipH="1">
            <a:off x="4533032" y="4257092"/>
            <a:ext cx="206702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98D79301-C616-4E6D-96A4-672A759FC7FD}"/>
              </a:ext>
            </a:extLst>
          </p:cNvPr>
          <p:cNvCxnSpPr/>
          <p:nvPr/>
        </p:nvCxnSpPr>
        <p:spPr>
          <a:xfrm>
            <a:off x="8904312" y="4257092"/>
            <a:ext cx="0" cy="29638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0F182F5B-4619-4A75-BD17-E8F1644926F7}"/>
              </a:ext>
            </a:extLst>
          </p:cNvPr>
          <p:cNvSpPr txBox="1"/>
          <p:nvPr/>
        </p:nvSpPr>
        <p:spPr>
          <a:xfrm>
            <a:off x="7741204" y="3770344"/>
            <a:ext cx="61724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B050"/>
                </a:solidFill>
                <a:effectLst/>
                <a:uLnTx/>
                <a:uFillTx/>
                <a:latin typeface="Calibri"/>
                <a:ea typeface="+mn-ea"/>
                <a:cs typeface="Arial" panose="020B0604020202020204" pitchFamily="34" charset="0"/>
              </a:rPr>
              <a:t>YES</a:t>
            </a:r>
          </a:p>
        </p:txBody>
      </p:sp>
      <p:sp>
        <p:nvSpPr>
          <p:cNvPr id="26" name="Rectangle 25">
            <a:extLst>
              <a:ext uri="{FF2B5EF4-FFF2-40B4-BE49-F238E27FC236}">
                <a16:creationId xmlns:a16="http://schemas.microsoft.com/office/drawing/2014/main" id="{DAD88AFF-24D5-46A4-B9B0-0BD74460ADD9}"/>
              </a:ext>
            </a:extLst>
          </p:cNvPr>
          <p:cNvSpPr/>
          <p:nvPr/>
        </p:nvSpPr>
        <p:spPr>
          <a:xfrm>
            <a:off x="1548572" y="5539943"/>
            <a:ext cx="2357621" cy="562074"/>
          </a:xfrm>
          <a:prstGeom prst="rect">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Email results to GP in Weekly Summary email</a:t>
            </a:r>
          </a:p>
        </p:txBody>
      </p:sp>
      <p:cxnSp>
        <p:nvCxnSpPr>
          <p:cNvPr id="35" name="Straight Arrow Connector 34">
            <a:extLst>
              <a:ext uri="{FF2B5EF4-FFF2-40B4-BE49-F238E27FC236}">
                <a16:creationId xmlns:a16="http://schemas.microsoft.com/office/drawing/2014/main" id="{9A1ECE23-A423-4564-8A5E-0A8D89CD2A04}"/>
              </a:ext>
            </a:extLst>
          </p:cNvPr>
          <p:cNvCxnSpPr>
            <a:stCxn id="7" idx="2"/>
            <a:endCxn id="26" idx="0"/>
          </p:cNvCxnSpPr>
          <p:nvPr/>
        </p:nvCxnSpPr>
        <p:spPr>
          <a:xfrm flipH="1">
            <a:off x="2727383" y="5196514"/>
            <a:ext cx="6428" cy="34342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Flowchart: Terminator 38">
            <a:extLst>
              <a:ext uri="{FF2B5EF4-FFF2-40B4-BE49-F238E27FC236}">
                <a16:creationId xmlns:a16="http://schemas.microsoft.com/office/drawing/2014/main" id="{3F0DFEA3-9683-4193-AD2B-E64F34921712}"/>
              </a:ext>
            </a:extLst>
          </p:cNvPr>
          <p:cNvSpPr/>
          <p:nvPr/>
        </p:nvSpPr>
        <p:spPr>
          <a:xfrm>
            <a:off x="8548848" y="6058068"/>
            <a:ext cx="710927" cy="338552"/>
          </a:xfrm>
          <a:prstGeom prst="flowChartTermina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70C0"/>
                </a:solidFill>
                <a:effectLst/>
                <a:uLnTx/>
                <a:uFillTx/>
                <a:latin typeface="Calibri"/>
                <a:ea typeface="+mn-ea"/>
                <a:cs typeface="Arial" panose="020B0604020202020204" pitchFamily="34" charset="0"/>
              </a:rPr>
              <a:t>END</a:t>
            </a:r>
          </a:p>
        </p:txBody>
      </p:sp>
      <p:sp>
        <p:nvSpPr>
          <p:cNvPr id="40" name="Flowchart: Terminator 39">
            <a:extLst>
              <a:ext uri="{FF2B5EF4-FFF2-40B4-BE49-F238E27FC236}">
                <a16:creationId xmlns:a16="http://schemas.microsoft.com/office/drawing/2014/main" id="{5C140800-4C4A-47E3-BDE3-95BA14B897BC}"/>
              </a:ext>
            </a:extLst>
          </p:cNvPr>
          <p:cNvSpPr/>
          <p:nvPr/>
        </p:nvSpPr>
        <p:spPr>
          <a:xfrm>
            <a:off x="2371918" y="6183048"/>
            <a:ext cx="710927" cy="338552"/>
          </a:xfrm>
          <a:prstGeom prst="flowChartTermina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70C0"/>
                </a:solidFill>
                <a:effectLst/>
                <a:uLnTx/>
                <a:uFillTx/>
                <a:latin typeface="Calibri"/>
                <a:ea typeface="+mn-ea"/>
                <a:cs typeface="Arial" panose="020B0604020202020204" pitchFamily="34" charset="0"/>
              </a:rPr>
              <a:t>END</a:t>
            </a:r>
          </a:p>
        </p:txBody>
      </p:sp>
      <p:sp>
        <p:nvSpPr>
          <p:cNvPr id="46" name="Rectangle 45">
            <a:extLst>
              <a:ext uri="{FF2B5EF4-FFF2-40B4-BE49-F238E27FC236}">
                <a16:creationId xmlns:a16="http://schemas.microsoft.com/office/drawing/2014/main" id="{9C6DE2AD-2F82-4B33-AB07-F59406B314A6}"/>
              </a:ext>
            </a:extLst>
          </p:cNvPr>
          <p:cNvSpPr/>
          <p:nvPr/>
        </p:nvSpPr>
        <p:spPr>
          <a:xfrm>
            <a:off x="9259775" y="2146433"/>
            <a:ext cx="1695840" cy="1282567"/>
          </a:xfrm>
          <a:prstGeom prst="rect">
            <a:avLst/>
          </a:prstGeom>
          <a:solidFill>
            <a:srgbClr val="FFFF00"/>
          </a:solidFill>
          <a:ln w="12700" cap="flat" cmpd="sng" algn="ctr">
            <a:solidFill>
              <a:srgbClr val="FF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FF0000"/>
                </a:solidFill>
                <a:effectLst/>
                <a:uLnTx/>
                <a:uFillTx/>
                <a:latin typeface="Calibri"/>
                <a:ea typeface="+mn-ea"/>
                <a:cs typeface="Arial" panose="020B0604020202020204" pitchFamily="34" charset="0"/>
              </a:rPr>
              <a:t>If BP monitor indicates irregular pulse refer directly to registered GP</a:t>
            </a:r>
          </a:p>
        </p:txBody>
      </p:sp>
    </p:spTree>
    <p:custDataLst>
      <p:tags r:id="rId1"/>
    </p:custDataLst>
    <p:extLst>
      <p:ext uri="{BB962C8B-B14F-4D97-AF65-F5344CB8AC3E}">
        <p14:creationId xmlns:p14="http://schemas.microsoft.com/office/powerpoint/2010/main" val="662230050"/>
      </p:ext>
    </p:extLst>
  </p:cSld>
  <p:clrMapOvr>
    <a:masterClrMapping/>
  </p:clrMapOvr>
  <mc:AlternateContent xmlns:mc="http://schemas.openxmlformats.org/markup-compatibility/2006" xmlns:p14="http://schemas.microsoft.com/office/powerpoint/2010/main">
    <mc:Choice Requires="p14">
      <p:transition spd="slow" p14:dur="2000" advTm="123215"/>
    </mc:Choice>
    <mc:Fallback xmlns="">
      <p:transition spd="slow" advTm="12321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p:bldP spid="25" grpId="0"/>
      <p:bldP spid="39" grpId="0" animBg="1"/>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D8B37-A323-422E-AF41-5072CA375CE4}"/>
              </a:ext>
            </a:extLst>
          </p:cNvPr>
          <p:cNvSpPr>
            <a:spLocks noGrp="1"/>
          </p:cNvSpPr>
          <p:nvPr>
            <p:ph type="title"/>
          </p:nvPr>
        </p:nvSpPr>
        <p:spPr/>
        <p:txBody>
          <a:bodyPr/>
          <a:lstStyle/>
          <a:p>
            <a:r>
              <a:rPr lang="en-GB" dirty="0">
                <a:effectLst/>
                <a:latin typeface="Calibri" panose="020F0502020204030204" pitchFamily="34" charset="0"/>
                <a:ea typeface="Calibri" panose="020F0502020204030204" pitchFamily="34" charset="0"/>
                <a:cs typeface="Calibri" panose="020F0502020204030204" pitchFamily="34" charset="0"/>
              </a:rPr>
              <a:t>Providing the service - ABPM</a:t>
            </a:r>
            <a:endParaRPr lang="en-GB" sz="7200" dirty="0"/>
          </a:p>
        </p:txBody>
      </p:sp>
      <p:sp>
        <p:nvSpPr>
          <p:cNvPr id="3" name="Content Placeholder 2">
            <a:extLst>
              <a:ext uri="{FF2B5EF4-FFF2-40B4-BE49-F238E27FC236}">
                <a16:creationId xmlns:a16="http://schemas.microsoft.com/office/drawing/2014/main" id="{229C65A3-7B26-4A6B-939E-8081AD42C612}"/>
              </a:ext>
            </a:extLst>
          </p:cNvPr>
          <p:cNvSpPr>
            <a:spLocks noGrp="1"/>
          </p:cNvSpPr>
          <p:nvPr>
            <p:ph idx="1"/>
          </p:nvPr>
        </p:nvSpPr>
        <p:spPr>
          <a:xfrm>
            <a:off x="623392" y="1844824"/>
            <a:ext cx="10441160" cy="4608512"/>
          </a:xfrm>
        </p:spPr>
        <p:txBody>
          <a:bodyPr>
            <a:normAutofit fontScale="77500" lnSpcReduction="20000"/>
          </a:bodyPr>
          <a:lstStyle/>
          <a:p>
            <a:pPr marL="0" indent="0">
              <a:buNone/>
            </a:pPr>
            <a:r>
              <a:rPr lang="en-US" b="1" dirty="0">
                <a:effectLst/>
                <a:latin typeface="Calibri" panose="020F0502020204030204" pitchFamily="34" charset="0"/>
                <a:ea typeface="Calibri" panose="020F0502020204030204" pitchFamily="34" charset="0"/>
                <a:cs typeface="Arial" panose="020B0604020202020204" pitchFamily="34" charset="0"/>
              </a:rPr>
              <a:t>Provision</a:t>
            </a:r>
          </a:p>
          <a:p>
            <a:r>
              <a:rPr lang="en-US" dirty="0">
                <a:effectLst/>
                <a:latin typeface="Calibri" panose="020F0502020204030204" pitchFamily="34" charset="0"/>
                <a:ea typeface="Calibri" panose="020F0502020204030204" pitchFamily="34" charset="0"/>
                <a:cs typeface="Arial" panose="020B0604020202020204" pitchFamily="34" charset="0"/>
              </a:rPr>
              <a:t>Loan arrangements - template loan agreement </a:t>
            </a:r>
            <a:r>
              <a:rPr lang="en-US" dirty="0"/>
              <a:t>at: </a:t>
            </a:r>
            <a:r>
              <a:rPr lang="en-US" b="1" dirty="0">
                <a:solidFill>
                  <a:srgbClr val="5B518E"/>
                </a:solidFill>
              </a:rPr>
              <a:t>psnc.org.uk/hypertension</a:t>
            </a:r>
            <a:endParaRPr lang="en-US" dirty="0"/>
          </a:p>
          <a:p>
            <a:r>
              <a:rPr lang="en-US" dirty="0">
                <a:effectLst/>
                <a:latin typeface="Calibri" panose="020F0502020204030204" pitchFamily="34" charset="0"/>
                <a:ea typeface="Calibri" panose="020F0502020204030204" pitchFamily="34" charset="0"/>
                <a:cs typeface="Arial" panose="020B0604020202020204" pitchFamily="34" charset="0"/>
              </a:rPr>
              <a:t>Reset the ABPM</a:t>
            </a:r>
          </a:p>
          <a:p>
            <a:r>
              <a:rPr lang="en-US" dirty="0">
                <a:effectLst/>
                <a:latin typeface="Calibri" panose="020F0502020204030204" pitchFamily="34" charset="0"/>
                <a:ea typeface="Calibri" panose="020F0502020204030204" pitchFamily="34" charset="0"/>
                <a:cs typeface="Arial" panose="020B0604020202020204" pitchFamily="34" charset="0"/>
              </a:rPr>
              <a:t>Fit the ABPM to the patient</a:t>
            </a:r>
          </a:p>
          <a:p>
            <a:r>
              <a:rPr lang="en-US" dirty="0">
                <a:effectLst/>
                <a:latin typeface="Calibri" panose="020F0502020204030204" pitchFamily="34" charset="0"/>
                <a:ea typeface="Calibri" panose="020F0502020204030204" pitchFamily="34" charset="0"/>
                <a:cs typeface="Arial" panose="020B0604020202020204" pitchFamily="34" charset="0"/>
              </a:rPr>
              <a:t>Explain the functioning </a:t>
            </a:r>
          </a:p>
          <a:p>
            <a:r>
              <a:rPr lang="en-US" dirty="0">
                <a:effectLst/>
                <a:latin typeface="Calibri" panose="020F0502020204030204" pitchFamily="34" charset="0"/>
                <a:ea typeface="Calibri" panose="020F0502020204030204" pitchFamily="34" charset="0"/>
                <a:cs typeface="Arial" panose="020B0604020202020204" pitchFamily="34" charset="0"/>
              </a:rPr>
              <a:t>Confirm understanding</a:t>
            </a:r>
          </a:p>
          <a:p>
            <a:r>
              <a:rPr lang="en-US" dirty="0">
                <a:effectLst/>
                <a:latin typeface="Calibri" panose="020F0502020204030204" pitchFamily="34" charset="0"/>
                <a:ea typeface="Calibri" panose="020F0502020204030204" pitchFamily="34" charset="0"/>
                <a:cs typeface="Arial" panose="020B0604020202020204" pitchFamily="34" charset="0"/>
              </a:rPr>
              <a:t>Explain not to get the ABPM wet</a:t>
            </a:r>
          </a:p>
          <a:p>
            <a:r>
              <a:rPr lang="en-US" dirty="0">
                <a:effectLst/>
                <a:latin typeface="Calibri" panose="020F0502020204030204" pitchFamily="34" charset="0"/>
                <a:ea typeface="Calibri" panose="020F0502020204030204" pitchFamily="34" charset="0"/>
                <a:cs typeface="Arial" panose="020B0604020202020204" pitchFamily="34" charset="0"/>
              </a:rPr>
              <a:t>Arrange a follow up appointment</a:t>
            </a:r>
          </a:p>
          <a:p>
            <a:pPr marL="0" indent="0">
              <a:buNone/>
            </a:pPr>
            <a:endParaRPr lang="en-US" sz="2000" dirty="0">
              <a:latin typeface="Calibri" panose="020F0502020204030204" pitchFamily="34" charset="0"/>
              <a:ea typeface="Calibri" panose="020F0502020204030204" pitchFamily="34" charset="0"/>
              <a:cs typeface="Arial" panose="020B0604020202020204" pitchFamily="34" charset="0"/>
            </a:endParaRPr>
          </a:p>
          <a:p>
            <a:pPr marL="0" indent="0">
              <a:buNone/>
            </a:pPr>
            <a:r>
              <a:rPr lang="en-US" b="1" dirty="0">
                <a:effectLst/>
                <a:latin typeface="Calibri" panose="020F0502020204030204" pitchFamily="34" charset="0"/>
                <a:ea typeface="Calibri" panose="020F0502020204030204" pitchFamily="34" charset="0"/>
                <a:cs typeface="Arial" panose="020B0604020202020204" pitchFamily="34" charset="0"/>
              </a:rPr>
              <a:t>Failure to attend</a:t>
            </a:r>
          </a:p>
          <a:p>
            <a:r>
              <a:rPr lang="en-GB" dirty="0">
                <a:effectLst/>
                <a:latin typeface="Calibri" panose="020F0502020204030204" pitchFamily="34" charset="0"/>
                <a:ea typeface="Calibri" panose="020F0502020204030204" pitchFamily="34" charset="0"/>
                <a:cs typeface="Arial" panose="020B0604020202020204" pitchFamily="34" charset="0"/>
              </a:rPr>
              <a:t>Two attempts to contact (on separate occasions)</a:t>
            </a:r>
          </a:p>
          <a:p>
            <a:r>
              <a:rPr lang="en-GB" dirty="0">
                <a:latin typeface="Calibri" panose="020F0502020204030204" pitchFamily="34" charset="0"/>
                <a:ea typeface="Calibri" panose="020F0502020204030204" pitchFamily="34" charset="0"/>
                <a:cs typeface="Arial" panose="020B0604020202020204" pitchFamily="34" charset="0"/>
              </a:rPr>
              <a:t>Notify GP practice and provide clinic BP reading</a:t>
            </a:r>
            <a:endParaRPr lang="en-GB"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Graphic 4" descr="Boardroom with solid fill">
            <a:extLst>
              <a:ext uri="{FF2B5EF4-FFF2-40B4-BE49-F238E27FC236}">
                <a16:creationId xmlns:a16="http://schemas.microsoft.com/office/drawing/2014/main" id="{C97A4585-3487-40E9-92EA-E708FACC108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66560" y="2709838"/>
            <a:ext cx="1041648" cy="864097"/>
          </a:xfrm>
          <a:prstGeom prst="rect">
            <a:avLst/>
          </a:prstGeom>
        </p:spPr>
      </p:pic>
      <p:pic>
        <p:nvPicPr>
          <p:cNvPr id="7" name="Graphic 6" descr="Clock with solid fill">
            <a:extLst>
              <a:ext uri="{FF2B5EF4-FFF2-40B4-BE49-F238E27FC236}">
                <a16:creationId xmlns:a16="http://schemas.microsoft.com/office/drawing/2014/main" id="{2D0FA72D-B0C2-4D4C-B5D7-A874A4258E8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66560" y="5161625"/>
            <a:ext cx="1041648" cy="864097"/>
          </a:xfrm>
          <a:prstGeom prst="rect">
            <a:avLst/>
          </a:prstGeom>
        </p:spPr>
      </p:pic>
      <p:pic>
        <p:nvPicPr>
          <p:cNvPr id="9" name="Graphic 8" descr="Daily calendar with solid fill">
            <a:extLst>
              <a:ext uri="{FF2B5EF4-FFF2-40B4-BE49-F238E27FC236}">
                <a16:creationId xmlns:a16="http://schemas.microsoft.com/office/drawing/2014/main" id="{D3B716F5-02B3-4BB8-943B-436916ED089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66560" y="4000630"/>
            <a:ext cx="1041648" cy="864097"/>
          </a:xfrm>
          <a:prstGeom prst="rect">
            <a:avLst/>
          </a:prstGeom>
        </p:spPr>
      </p:pic>
    </p:spTree>
    <p:extLst>
      <p:ext uri="{BB962C8B-B14F-4D97-AF65-F5344CB8AC3E}">
        <p14:creationId xmlns:p14="http://schemas.microsoft.com/office/powerpoint/2010/main" val="1369940951"/>
      </p:ext>
    </p:extLst>
  </p:cSld>
  <p:clrMapOvr>
    <a:masterClrMapping/>
  </p:clrMapOvr>
  <mc:AlternateContent xmlns:mc="http://schemas.openxmlformats.org/markup-compatibility/2006" xmlns:p14="http://schemas.microsoft.com/office/powerpoint/2010/main">
    <mc:Choice Requires="p14">
      <p:transition spd="slow" p14:dur="2000" advTm="158045"/>
    </mc:Choice>
    <mc:Fallback xmlns="">
      <p:transition spd="slow" advTm="158045"/>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D8B37-A323-422E-AF41-5072CA375CE4}"/>
              </a:ext>
            </a:extLst>
          </p:cNvPr>
          <p:cNvSpPr>
            <a:spLocks noGrp="1"/>
          </p:cNvSpPr>
          <p:nvPr>
            <p:ph type="title"/>
          </p:nvPr>
        </p:nvSpPr>
        <p:spPr/>
        <p:txBody>
          <a:bodyPr/>
          <a:lstStyle/>
          <a:p>
            <a:r>
              <a:rPr lang="en-GB" dirty="0">
                <a:effectLst/>
                <a:latin typeface="Calibri" panose="020F0502020204030204" pitchFamily="34" charset="0"/>
                <a:ea typeface="Calibri" panose="020F0502020204030204" pitchFamily="34" charset="0"/>
                <a:cs typeface="Calibri" panose="020F0502020204030204" pitchFamily="34" charset="0"/>
              </a:rPr>
              <a:t>Providing the service - ABPM</a:t>
            </a:r>
            <a:endParaRPr lang="en-GB" sz="7200" dirty="0"/>
          </a:p>
        </p:txBody>
      </p:sp>
      <p:sp>
        <p:nvSpPr>
          <p:cNvPr id="3" name="Content Placeholder 2">
            <a:extLst>
              <a:ext uri="{FF2B5EF4-FFF2-40B4-BE49-F238E27FC236}">
                <a16:creationId xmlns:a16="http://schemas.microsoft.com/office/drawing/2014/main" id="{229C65A3-7B26-4A6B-939E-8081AD42C612}"/>
              </a:ext>
            </a:extLst>
          </p:cNvPr>
          <p:cNvSpPr>
            <a:spLocks noGrp="1"/>
          </p:cNvSpPr>
          <p:nvPr>
            <p:ph idx="1"/>
          </p:nvPr>
        </p:nvSpPr>
        <p:spPr>
          <a:xfrm>
            <a:off x="587388" y="1765598"/>
            <a:ext cx="9693460" cy="4615730"/>
          </a:xfrm>
        </p:spPr>
        <p:txBody>
          <a:bodyPr>
            <a:normAutofit fontScale="77500" lnSpcReduction="20000"/>
          </a:bodyPr>
          <a:lstStyle/>
          <a:p>
            <a:pPr marL="0" indent="0">
              <a:buNone/>
            </a:pPr>
            <a:r>
              <a:rPr lang="en-US" b="1" dirty="0">
                <a:effectLst/>
                <a:ea typeface="Calibri" panose="020F0502020204030204" pitchFamily="34" charset="0"/>
                <a:cs typeface="Arial" panose="020B0604020202020204" pitchFamily="34" charset="0"/>
              </a:rPr>
              <a:t>Return </a:t>
            </a:r>
            <a:r>
              <a:rPr lang="en-US" b="1" dirty="0">
                <a:ea typeface="Calibri" panose="020F0502020204030204" pitchFamily="34" charset="0"/>
                <a:cs typeface="Arial" panose="020B0604020202020204" pitchFamily="34" charset="0"/>
              </a:rPr>
              <a:t>and </a:t>
            </a:r>
            <a:r>
              <a:rPr lang="en-US" b="1" dirty="0">
                <a:effectLst/>
                <a:ea typeface="Calibri" panose="020F0502020204030204" pitchFamily="34" charset="0"/>
                <a:cs typeface="Arial" panose="020B0604020202020204" pitchFamily="34" charset="0"/>
              </a:rPr>
              <a:t>follow up</a:t>
            </a:r>
          </a:p>
          <a:p>
            <a:r>
              <a:rPr lang="en-US" dirty="0">
                <a:effectLst/>
                <a:ea typeface="Calibri" panose="020F0502020204030204" pitchFamily="34" charset="0"/>
                <a:cs typeface="Arial" panose="020B0604020202020204" pitchFamily="34" charset="0"/>
              </a:rPr>
              <a:t>Retrieve consultation data</a:t>
            </a:r>
          </a:p>
          <a:p>
            <a:r>
              <a:rPr lang="en-US" dirty="0">
                <a:effectLst/>
                <a:ea typeface="Calibri" panose="020F0502020204030204" pitchFamily="34" charset="0"/>
                <a:cs typeface="Arial" panose="020B0604020202020204" pitchFamily="34" charset="0"/>
              </a:rPr>
              <a:t>Record the average daytime, night-time and 24-hour blood pressure readings</a:t>
            </a:r>
          </a:p>
          <a:p>
            <a:r>
              <a:rPr lang="en-US" dirty="0">
                <a:effectLst/>
                <a:ea typeface="Calibri" panose="020F0502020204030204" pitchFamily="34" charset="0"/>
                <a:cs typeface="Arial" panose="020B0604020202020204" pitchFamily="34" charset="0"/>
              </a:rPr>
              <a:t>Based on the average 24-hour reading, follow service pathway</a:t>
            </a:r>
          </a:p>
          <a:p>
            <a:r>
              <a:rPr lang="en-US" dirty="0">
                <a:effectLst/>
                <a:ea typeface="Calibri" panose="020F0502020204030204" pitchFamily="34" charset="0"/>
                <a:cs typeface="Arial" panose="020B0604020202020204" pitchFamily="34" charset="0"/>
              </a:rPr>
              <a:t>GP practice notification to include all six readings (systolic and diastolic for day, night and 24-hour average) and the full ABPM report</a:t>
            </a:r>
          </a:p>
          <a:p>
            <a:pPr marL="0" indent="0">
              <a:buNone/>
            </a:pPr>
            <a:endParaRPr lang="en-US" sz="1300" dirty="0">
              <a:ea typeface="Calibri" panose="020F0502020204030204" pitchFamily="34" charset="0"/>
              <a:cs typeface="Arial" panose="020B0604020202020204" pitchFamily="34" charset="0"/>
            </a:endParaRPr>
          </a:p>
          <a:p>
            <a:pPr marL="0" indent="0">
              <a:buNone/>
            </a:pPr>
            <a:r>
              <a:rPr lang="en-US" b="1" dirty="0">
                <a:effectLst/>
                <a:ea typeface="Calibri" panose="020F0502020204030204" pitchFamily="34" charset="0"/>
                <a:cs typeface="Arial" panose="020B0604020202020204" pitchFamily="34" charset="0"/>
              </a:rPr>
              <a:t>Failure to attend</a:t>
            </a:r>
          </a:p>
          <a:p>
            <a:r>
              <a:rPr lang="en-GB" dirty="0">
                <a:effectLst/>
                <a:ea typeface="Calibri" panose="020F0502020204030204" pitchFamily="34" charset="0"/>
                <a:cs typeface="Arial" panose="020B0604020202020204" pitchFamily="34" charset="0"/>
              </a:rPr>
              <a:t>Make attempts to contact </a:t>
            </a:r>
          </a:p>
          <a:p>
            <a:r>
              <a:rPr lang="en-GB" dirty="0">
                <a:ea typeface="Calibri" panose="020F0502020204030204" pitchFamily="34" charset="0"/>
                <a:cs typeface="Arial" panose="020B0604020202020204" pitchFamily="34" charset="0"/>
              </a:rPr>
              <a:t>If no contact or return after 5 days:</a:t>
            </a:r>
          </a:p>
          <a:p>
            <a:pPr lvl="1"/>
            <a:r>
              <a:rPr lang="en-GB" dirty="0">
                <a:ea typeface="Calibri" panose="020F0502020204030204" pitchFamily="34" charset="0"/>
                <a:cs typeface="Arial" panose="020B0604020202020204" pitchFamily="34" charset="0"/>
              </a:rPr>
              <a:t>Notify GP practice and provide clinic BP reading</a:t>
            </a:r>
          </a:p>
          <a:p>
            <a:pPr lvl="1"/>
            <a:r>
              <a:rPr lang="en-US" b="0" i="0" dirty="0">
                <a:solidFill>
                  <a:srgbClr val="444444"/>
                </a:solidFill>
                <a:effectLst/>
              </a:rPr>
              <a:t>Suspend 	service until the ABPM meter is retrieved or replaced</a:t>
            </a:r>
          </a:p>
          <a:p>
            <a:pPr lvl="1"/>
            <a:endParaRPr lang="en-GB"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Graphic 4" descr="Boardroom with solid fill">
            <a:extLst>
              <a:ext uri="{FF2B5EF4-FFF2-40B4-BE49-F238E27FC236}">
                <a16:creationId xmlns:a16="http://schemas.microsoft.com/office/drawing/2014/main" id="{C97A4585-3487-40E9-92EA-E708FACC108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0848" y="2169272"/>
            <a:ext cx="1041648" cy="864097"/>
          </a:xfrm>
          <a:prstGeom prst="rect">
            <a:avLst/>
          </a:prstGeom>
        </p:spPr>
      </p:pic>
      <p:pic>
        <p:nvPicPr>
          <p:cNvPr id="7" name="Graphic 6" descr="Clock with solid fill">
            <a:extLst>
              <a:ext uri="{FF2B5EF4-FFF2-40B4-BE49-F238E27FC236}">
                <a16:creationId xmlns:a16="http://schemas.microsoft.com/office/drawing/2014/main" id="{2D0FA72D-B0C2-4D4C-B5D7-A874A4258E8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80848" y="5013176"/>
            <a:ext cx="1041648" cy="864097"/>
          </a:xfrm>
          <a:prstGeom prst="rect">
            <a:avLst/>
          </a:prstGeom>
        </p:spPr>
      </p:pic>
    </p:spTree>
    <p:extLst>
      <p:ext uri="{BB962C8B-B14F-4D97-AF65-F5344CB8AC3E}">
        <p14:creationId xmlns:p14="http://schemas.microsoft.com/office/powerpoint/2010/main" val="4106773127"/>
      </p:ext>
    </p:extLst>
  </p:cSld>
  <p:clrMapOvr>
    <a:masterClrMapping/>
  </p:clrMapOvr>
  <mc:AlternateContent xmlns:mc="http://schemas.openxmlformats.org/markup-compatibility/2006" xmlns:p14="http://schemas.microsoft.com/office/powerpoint/2010/main">
    <mc:Choice Requires="p14">
      <p:transition spd="slow" p14:dur="2000" advTm="91566"/>
    </mc:Choice>
    <mc:Fallback xmlns="">
      <p:transition spd="slow" advTm="91566"/>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D8B37-A323-422E-AF41-5072CA375CE4}"/>
              </a:ext>
            </a:extLst>
          </p:cNvPr>
          <p:cNvSpPr>
            <a:spLocks noGrp="1"/>
          </p:cNvSpPr>
          <p:nvPr>
            <p:ph type="title"/>
          </p:nvPr>
        </p:nvSpPr>
        <p:spPr/>
        <p:txBody>
          <a:bodyPr/>
          <a:lstStyle/>
          <a:p>
            <a:r>
              <a:rPr lang="en-GB" dirty="0">
                <a:effectLst/>
                <a:latin typeface="Calibri" panose="020F0502020204030204" pitchFamily="34" charset="0"/>
                <a:ea typeface="Calibri" panose="020F0502020204030204" pitchFamily="34" charset="0"/>
                <a:cs typeface="Calibri" panose="020F0502020204030204" pitchFamily="34" charset="0"/>
              </a:rPr>
              <a:t>Providing the service - ABPM</a:t>
            </a:r>
            <a:endParaRPr lang="en-GB" sz="7200" dirty="0"/>
          </a:p>
        </p:txBody>
      </p:sp>
      <p:sp>
        <p:nvSpPr>
          <p:cNvPr id="3" name="Content Placeholder 2">
            <a:extLst>
              <a:ext uri="{FF2B5EF4-FFF2-40B4-BE49-F238E27FC236}">
                <a16:creationId xmlns:a16="http://schemas.microsoft.com/office/drawing/2014/main" id="{229C65A3-7B26-4A6B-939E-8081AD42C612}"/>
              </a:ext>
            </a:extLst>
          </p:cNvPr>
          <p:cNvSpPr>
            <a:spLocks noGrp="1"/>
          </p:cNvSpPr>
          <p:nvPr>
            <p:ph idx="1"/>
          </p:nvPr>
        </p:nvSpPr>
        <p:spPr>
          <a:xfrm>
            <a:off x="587388" y="1765598"/>
            <a:ext cx="9693460" cy="4615730"/>
          </a:xfrm>
        </p:spPr>
        <p:txBody>
          <a:bodyPr>
            <a:normAutofit/>
          </a:bodyPr>
          <a:lstStyle/>
          <a:p>
            <a:pPr marL="0" indent="0">
              <a:buNone/>
            </a:pPr>
            <a:r>
              <a:rPr lang="en-US" b="1" dirty="0">
                <a:effectLst/>
                <a:ea typeface="Calibri" panose="020F0502020204030204" pitchFamily="34" charset="0"/>
                <a:cs typeface="Arial" panose="020B0604020202020204" pitchFamily="34" charset="0"/>
              </a:rPr>
              <a:t>Outcomes</a:t>
            </a:r>
          </a:p>
          <a:p>
            <a:pPr marL="0" indent="0">
              <a:buNone/>
            </a:pPr>
            <a:endParaRPr lang="en-US" sz="1300" dirty="0">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E4DD3731-54DA-459F-8FAF-859C8BBC6815}"/>
              </a:ext>
            </a:extLst>
          </p:cNvPr>
          <p:cNvSpPr txBox="1"/>
          <p:nvPr/>
        </p:nvSpPr>
        <p:spPr>
          <a:xfrm>
            <a:off x="623392" y="2585530"/>
            <a:ext cx="3598441" cy="584775"/>
          </a:xfrm>
          <a:prstGeom prst="rect">
            <a:avLst/>
          </a:prstGeom>
          <a:solidFill>
            <a:srgbClr val="00B050"/>
          </a:solidFill>
          <a:ln>
            <a:solidFill>
              <a:srgbClr val="00B05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Normal blood pressure: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between 90/60mmHg and 134/84mmHg </a:t>
            </a:r>
          </a:p>
        </p:txBody>
      </p:sp>
      <p:sp>
        <p:nvSpPr>
          <p:cNvPr id="9" name="Rectangle 8">
            <a:extLst>
              <a:ext uri="{FF2B5EF4-FFF2-40B4-BE49-F238E27FC236}">
                <a16:creationId xmlns:a16="http://schemas.microsoft.com/office/drawing/2014/main" id="{B1098CDE-A1B2-42E1-B1BF-6EB86B6B65F7}"/>
              </a:ext>
            </a:extLst>
          </p:cNvPr>
          <p:cNvSpPr/>
          <p:nvPr/>
        </p:nvSpPr>
        <p:spPr>
          <a:xfrm>
            <a:off x="623392" y="3530416"/>
            <a:ext cx="3598442" cy="1426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Give advice on healthy behaviours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Provide BP reading to patient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Recommend further blood pressure check within 5 years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00"/>
                </a:solidFill>
                <a:effectLst/>
                <a:uLnTx/>
                <a:uFillTx/>
                <a:latin typeface="Calibri"/>
                <a:ea typeface="+mn-ea"/>
                <a:cs typeface="Arial" panose="020B0604020202020204" pitchFamily="34" charset="0"/>
              </a:rPr>
              <a:t>or 1 year if low BP or borderline</a:t>
            </a:r>
          </a:p>
        </p:txBody>
      </p:sp>
      <p:sp>
        <p:nvSpPr>
          <p:cNvPr id="10" name="Rectangle 9">
            <a:extLst>
              <a:ext uri="{FF2B5EF4-FFF2-40B4-BE49-F238E27FC236}">
                <a16:creationId xmlns:a16="http://schemas.microsoft.com/office/drawing/2014/main" id="{B514E05C-549F-43A5-9215-75A343B12DFA}"/>
              </a:ext>
            </a:extLst>
          </p:cNvPr>
          <p:cNvSpPr/>
          <p:nvPr/>
        </p:nvSpPr>
        <p:spPr>
          <a:xfrm>
            <a:off x="1243801" y="5346854"/>
            <a:ext cx="2357621" cy="562074"/>
          </a:xfrm>
          <a:prstGeom prst="rect">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Email results to GP in Weekly Summary email</a:t>
            </a:r>
          </a:p>
        </p:txBody>
      </p:sp>
      <p:sp>
        <p:nvSpPr>
          <p:cNvPr id="11" name="Flowchart: Terminator 10">
            <a:extLst>
              <a:ext uri="{FF2B5EF4-FFF2-40B4-BE49-F238E27FC236}">
                <a16:creationId xmlns:a16="http://schemas.microsoft.com/office/drawing/2014/main" id="{EB8C4F53-625B-4F9A-A22B-03FC10A8BD9F}"/>
              </a:ext>
            </a:extLst>
          </p:cNvPr>
          <p:cNvSpPr/>
          <p:nvPr/>
        </p:nvSpPr>
        <p:spPr>
          <a:xfrm>
            <a:off x="2067147" y="6116432"/>
            <a:ext cx="710927" cy="338552"/>
          </a:xfrm>
          <a:prstGeom prst="flowChartTermina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70C0"/>
                </a:solidFill>
                <a:effectLst/>
                <a:uLnTx/>
                <a:uFillTx/>
                <a:latin typeface="Calibri"/>
                <a:ea typeface="+mn-ea"/>
                <a:cs typeface="Arial" panose="020B0604020202020204" pitchFamily="34" charset="0"/>
              </a:rPr>
              <a:t>END</a:t>
            </a:r>
          </a:p>
        </p:txBody>
      </p:sp>
      <p:sp>
        <p:nvSpPr>
          <p:cNvPr id="12" name="TextBox 11">
            <a:extLst>
              <a:ext uri="{FF2B5EF4-FFF2-40B4-BE49-F238E27FC236}">
                <a16:creationId xmlns:a16="http://schemas.microsoft.com/office/drawing/2014/main" id="{D64EABCB-310A-45ED-8F6E-495675263D3E}"/>
              </a:ext>
            </a:extLst>
          </p:cNvPr>
          <p:cNvSpPr txBox="1"/>
          <p:nvPr/>
        </p:nvSpPr>
        <p:spPr>
          <a:xfrm>
            <a:off x="4515138" y="2563810"/>
            <a:ext cx="2193620" cy="830997"/>
          </a:xfrm>
          <a:prstGeom prst="rect">
            <a:avLst/>
          </a:prstGeom>
          <a:solidFill>
            <a:srgbClr val="FFC000"/>
          </a:solidFill>
          <a:ln>
            <a:solidFill>
              <a:srgbClr val="FFC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Stage 1 Hypertension: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Between 135/85mmHg and 149/94mmHg</a:t>
            </a:r>
          </a:p>
        </p:txBody>
      </p:sp>
      <p:sp>
        <p:nvSpPr>
          <p:cNvPr id="13" name="TextBox 12">
            <a:extLst>
              <a:ext uri="{FF2B5EF4-FFF2-40B4-BE49-F238E27FC236}">
                <a16:creationId xmlns:a16="http://schemas.microsoft.com/office/drawing/2014/main" id="{55A4FDB5-C35A-4B0B-988E-FDCE488B7EE2}"/>
              </a:ext>
            </a:extLst>
          </p:cNvPr>
          <p:cNvSpPr txBox="1"/>
          <p:nvPr/>
        </p:nvSpPr>
        <p:spPr>
          <a:xfrm>
            <a:off x="7002063" y="2565363"/>
            <a:ext cx="4661245" cy="584775"/>
          </a:xfrm>
          <a:prstGeom prst="rect">
            <a:avLst/>
          </a:prstGeom>
          <a:solidFill>
            <a:srgbClr val="FF0000"/>
          </a:solidFill>
          <a:ln>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Stage 2 Hypertension: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150/95mmHg or higher</a:t>
            </a:r>
          </a:p>
        </p:txBody>
      </p:sp>
      <p:sp>
        <p:nvSpPr>
          <p:cNvPr id="14" name="TextBox 13">
            <a:extLst>
              <a:ext uri="{FF2B5EF4-FFF2-40B4-BE49-F238E27FC236}">
                <a16:creationId xmlns:a16="http://schemas.microsoft.com/office/drawing/2014/main" id="{03C50705-A87F-4C05-A9B1-1FC3BB42EE0C}"/>
              </a:ext>
            </a:extLst>
          </p:cNvPr>
          <p:cNvSpPr txBox="1"/>
          <p:nvPr/>
        </p:nvSpPr>
        <p:spPr>
          <a:xfrm>
            <a:off x="4505478" y="3731171"/>
            <a:ext cx="2176929" cy="830997"/>
          </a:xfrm>
          <a:prstGeom prst="rect">
            <a:avLst/>
          </a:prstGeom>
          <a:solidFill>
            <a:srgbClr val="FFC000"/>
          </a:solidFill>
          <a:ln>
            <a:solidFill>
              <a:srgbClr val="4472C4"/>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1" u="none" strike="noStrike" kern="0" cap="none" spc="0" normalizeH="0" baseline="0" noProof="0" dirty="0">
                <a:ln>
                  <a:noFill/>
                </a:ln>
                <a:solidFill>
                  <a:prstClr val="black"/>
                </a:solidFill>
                <a:effectLst/>
                <a:uLnTx/>
                <a:uFillTx/>
                <a:latin typeface="Calibri"/>
                <a:ea typeface="+mn-ea"/>
                <a:cs typeface="Arial" panose="020B0604020202020204" pitchFamily="34" charset="0"/>
              </a:rPr>
              <a:t>If Stage 1 indicated, refer for appointment within 3 weeks</a:t>
            </a:r>
          </a:p>
        </p:txBody>
      </p:sp>
      <p:sp>
        <p:nvSpPr>
          <p:cNvPr id="15" name="Rectangle 14">
            <a:extLst>
              <a:ext uri="{FF2B5EF4-FFF2-40B4-BE49-F238E27FC236}">
                <a16:creationId xmlns:a16="http://schemas.microsoft.com/office/drawing/2014/main" id="{B9A98DFF-AC90-456A-A1A6-4DE64B3EC429}"/>
              </a:ext>
            </a:extLst>
          </p:cNvPr>
          <p:cNvSpPr/>
          <p:nvPr/>
        </p:nvSpPr>
        <p:spPr>
          <a:xfrm>
            <a:off x="4505479" y="4939428"/>
            <a:ext cx="2176928" cy="574332"/>
          </a:xfrm>
          <a:prstGeom prst="rect">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Email results  / referral to GP</a:t>
            </a:r>
          </a:p>
        </p:txBody>
      </p:sp>
      <p:sp>
        <p:nvSpPr>
          <p:cNvPr id="16" name="Flowchart: Terminator 15">
            <a:extLst>
              <a:ext uri="{FF2B5EF4-FFF2-40B4-BE49-F238E27FC236}">
                <a16:creationId xmlns:a16="http://schemas.microsoft.com/office/drawing/2014/main" id="{6F670235-370C-4B68-9084-5494B256A658}"/>
              </a:ext>
            </a:extLst>
          </p:cNvPr>
          <p:cNvSpPr/>
          <p:nvPr/>
        </p:nvSpPr>
        <p:spPr>
          <a:xfrm>
            <a:off x="5256484" y="5739652"/>
            <a:ext cx="710927" cy="338552"/>
          </a:xfrm>
          <a:prstGeom prst="flowChartTermina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70C0"/>
                </a:solidFill>
                <a:effectLst/>
                <a:uLnTx/>
                <a:uFillTx/>
                <a:latin typeface="Calibri"/>
                <a:ea typeface="+mn-ea"/>
                <a:cs typeface="Arial" panose="020B0604020202020204" pitchFamily="34" charset="0"/>
              </a:rPr>
              <a:t>END</a:t>
            </a:r>
          </a:p>
        </p:txBody>
      </p:sp>
      <p:sp>
        <p:nvSpPr>
          <p:cNvPr id="17" name="Flowchart: Terminator 16">
            <a:extLst>
              <a:ext uri="{FF2B5EF4-FFF2-40B4-BE49-F238E27FC236}">
                <a16:creationId xmlns:a16="http://schemas.microsoft.com/office/drawing/2014/main" id="{6DCBF702-A6BC-435F-9A71-B42591EDE3F2}"/>
              </a:ext>
            </a:extLst>
          </p:cNvPr>
          <p:cNvSpPr/>
          <p:nvPr/>
        </p:nvSpPr>
        <p:spPr>
          <a:xfrm>
            <a:off x="7565688" y="5422349"/>
            <a:ext cx="710927" cy="338552"/>
          </a:xfrm>
          <a:prstGeom prst="flowChartTermina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70C0"/>
                </a:solidFill>
                <a:effectLst/>
                <a:uLnTx/>
                <a:uFillTx/>
                <a:latin typeface="Calibri"/>
                <a:ea typeface="+mn-ea"/>
                <a:cs typeface="Arial" panose="020B0604020202020204" pitchFamily="34" charset="0"/>
              </a:rPr>
              <a:t>END</a:t>
            </a:r>
          </a:p>
        </p:txBody>
      </p:sp>
      <p:sp>
        <p:nvSpPr>
          <p:cNvPr id="19" name="TextBox 18">
            <a:extLst>
              <a:ext uri="{FF2B5EF4-FFF2-40B4-BE49-F238E27FC236}">
                <a16:creationId xmlns:a16="http://schemas.microsoft.com/office/drawing/2014/main" id="{9CA4D0D6-5357-4DE5-BDCD-7B60616BEC47}"/>
              </a:ext>
            </a:extLst>
          </p:cNvPr>
          <p:cNvSpPr txBox="1"/>
          <p:nvPr/>
        </p:nvSpPr>
        <p:spPr>
          <a:xfrm rot="10800000" flipV="1">
            <a:off x="7002061" y="3460659"/>
            <a:ext cx="4661246" cy="584775"/>
          </a:xfrm>
          <a:prstGeom prst="rect">
            <a:avLst/>
          </a:prstGeom>
          <a:solidFill>
            <a:srgbClr val="FF0000"/>
          </a:solidFill>
          <a:ln>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If Stage 2 indicated, refer for same day appointment  or A&amp;E</a:t>
            </a:r>
          </a:p>
        </p:txBody>
      </p:sp>
      <p:sp>
        <p:nvSpPr>
          <p:cNvPr id="20" name="Rectangle 19">
            <a:extLst>
              <a:ext uri="{FF2B5EF4-FFF2-40B4-BE49-F238E27FC236}">
                <a16:creationId xmlns:a16="http://schemas.microsoft.com/office/drawing/2014/main" id="{CA3F7F04-A3AE-403B-90BE-F1BCED20F30A}"/>
              </a:ext>
            </a:extLst>
          </p:cNvPr>
          <p:cNvSpPr/>
          <p:nvPr/>
        </p:nvSpPr>
        <p:spPr>
          <a:xfrm>
            <a:off x="7002061" y="4355956"/>
            <a:ext cx="1838182" cy="887524"/>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prstClr val="white"/>
                </a:solidFill>
                <a:effectLst/>
                <a:uLnTx/>
                <a:uFillTx/>
                <a:latin typeface="Calibri"/>
                <a:ea typeface="+mn-ea"/>
                <a:cs typeface="Arial" panose="020B0604020202020204" pitchFamily="34" charset="0"/>
              </a:rPr>
              <a:t>Call to book appointment and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prstClr val="white"/>
                </a:solidFill>
                <a:effectLst/>
                <a:uLnTx/>
                <a:uFillTx/>
                <a:latin typeface="Calibri"/>
                <a:ea typeface="+mn-ea"/>
                <a:cs typeface="Arial" panose="020B0604020202020204" pitchFamily="34" charset="0"/>
              </a:rPr>
              <a:t>email results to GP. </a:t>
            </a:r>
          </a:p>
        </p:txBody>
      </p:sp>
      <p:sp>
        <p:nvSpPr>
          <p:cNvPr id="21" name="Rectangle 20">
            <a:extLst>
              <a:ext uri="{FF2B5EF4-FFF2-40B4-BE49-F238E27FC236}">
                <a16:creationId xmlns:a16="http://schemas.microsoft.com/office/drawing/2014/main" id="{DE071721-5041-4141-AF16-485E638979D7}"/>
              </a:ext>
            </a:extLst>
          </p:cNvPr>
          <p:cNvSpPr/>
          <p:nvPr/>
        </p:nvSpPr>
        <p:spPr>
          <a:xfrm>
            <a:off x="9099164" y="4355956"/>
            <a:ext cx="2564143" cy="755445"/>
          </a:xfrm>
          <a:prstGeom prst="rect">
            <a:avLst/>
          </a:prstGeom>
          <a:solidFill>
            <a:srgbClr val="4472C4"/>
          </a:solidFill>
          <a:ln w="12700" cap="flat" cmpd="sng" algn="ctr">
            <a:solidFill>
              <a:srgbClr val="0070C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rgbClr val="FFFF00"/>
                </a:solidFill>
                <a:effectLst/>
                <a:uLnTx/>
                <a:uFillTx/>
                <a:latin typeface="Calibri"/>
                <a:ea typeface="+mn-ea"/>
                <a:cs typeface="Arial" panose="020B0604020202020204" pitchFamily="34" charset="0"/>
              </a:rPr>
              <a:t>Unregistered: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prstClr val="white"/>
                </a:solidFill>
                <a:effectLst/>
                <a:uLnTx/>
                <a:uFillTx/>
                <a:latin typeface="Calibri"/>
                <a:ea typeface="+mn-ea"/>
                <a:cs typeface="Arial" panose="020B0604020202020204" pitchFamily="34" charset="0"/>
              </a:rPr>
              <a:t>Blood pressure result given to patient</a:t>
            </a:r>
          </a:p>
        </p:txBody>
      </p:sp>
      <p:sp>
        <p:nvSpPr>
          <p:cNvPr id="23" name="Rectangle 22">
            <a:extLst>
              <a:ext uri="{FF2B5EF4-FFF2-40B4-BE49-F238E27FC236}">
                <a16:creationId xmlns:a16="http://schemas.microsoft.com/office/drawing/2014/main" id="{BD311525-B0B1-45FF-A6D1-2FC51CB6F796}"/>
              </a:ext>
            </a:extLst>
          </p:cNvPr>
          <p:cNvSpPr/>
          <p:nvPr/>
        </p:nvSpPr>
        <p:spPr>
          <a:xfrm>
            <a:off x="9099165" y="5383179"/>
            <a:ext cx="2564142" cy="755444"/>
          </a:xfrm>
          <a:prstGeom prst="rect">
            <a:avLst/>
          </a:prstGeom>
          <a:solidFill>
            <a:srgbClr val="4472C4"/>
          </a:solidFill>
          <a:ln w="12700" cap="flat" cmpd="sng" algn="ctr">
            <a:solidFill>
              <a:srgbClr val="0070C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prstClr val="white"/>
                </a:solidFill>
                <a:effectLst/>
                <a:uLnTx/>
                <a:uFillTx/>
                <a:latin typeface="Calibri"/>
                <a:ea typeface="+mn-ea"/>
                <a:cs typeface="Arial" panose="020B0604020202020204" pitchFamily="34" charset="0"/>
              </a:rPr>
              <a:t>Provide information on how to register with a GP practice</a:t>
            </a:r>
          </a:p>
        </p:txBody>
      </p:sp>
      <p:sp>
        <p:nvSpPr>
          <p:cNvPr id="24" name="Flowchart: Terminator 23">
            <a:extLst>
              <a:ext uri="{FF2B5EF4-FFF2-40B4-BE49-F238E27FC236}">
                <a16:creationId xmlns:a16="http://schemas.microsoft.com/office/drawing/2014/main" id="{10721ADB-3146-4947-889F-AB68AE2ADF07}"/>
              </a:ext>
            </a:extLst>
          </p:cNvPr>
          <p:cNvSpPr/>
          <p:nvPr/>
        </p:nvSpPr>
        <p:spPr>
          <a:xfrm>
            <a:off x="10025771" y="6212052"/>
            <a:ext cx="710927" cy="338552"/>
          </a:xfrm>
          <a:prstGeom prst="flowChartTermina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70C0"/>
                </a:solidFill>
                <a:effectLst/>
                <a:uLnTx/>
                <a:uFillTx/>
                <a:latin typeface="Calibri"/>
                <a:ea typeface="+mn-ea"/>
                <a:cs typeface="Arial" panose="020B0604020202020204" pitchFamily="34" charset="0"/>
              </a:rPr>
              <a:t>END</a:t>
            </a:r>
          </a:p>
        </p:txBody>
      </p:sp>
      <p:cxnSp>
        <p:nvCxnSpPr>
          <p:cNvPr id="25" name="Straight Arrow Connector 24">
            <a:extLst>
              <a:ext uri="{FF2B5EF4-FFF2-40B4-BE49-F238E27FC236}">
                <a16:creationId xmlns:a16="http://schemas.microsoft.com/office/drawing/2014/main" id="{E84E4B0D-F9C1-4856-8E65-C65A1C29582A}"/>
              </a:ext>
            </a:extLst>
          </p:cNvPr>
          <p:cNvCxnSpPr>
            <a:stCxn id="8" idx="2"/>
            <a:endCxn id="9" idx="0"/>
          </p:cNvCxnSpPr>
          <p:nvPr/>
        </p:nvCxnSpPr>
        <p:spPr>
          <a:xfrm>
            <a:off x="2422613" y="3170305"/>
            <a:ext cx="0" cy="36011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1CEAA770-1525-4A6B-9563-861CCE02289B}"/>
              </a:ext>
            </a:extLst>
          </p:cNvPr>
          <p:cNvCxnSpPr>
            <a:stCxn id="9" idx="2"/>
            <a:endCxn id="10" idx="0"/>
          </p:cNvCxnSpPr>
          <p:nvPr/>
        </p:nvCxnSpPr>
        <p:spPr>
          <a:xfrm flipH="1">
            <a:off x="2422612" y="4956586"/>
            <a:ext cx="1" cy="39026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1A83A5AB-4073-46B2-94E2-3CA217DBFC82}"/>
              </a:ext>
            </a:extLst>
          </p:cNvPr>
          <p:cNvCxnSpPr>
            <a:cxnSpLocks/>
          </p:cNvCxnSpPr>
          <p:nvPr/>
        </p:nvCxnSpPr>
        <p:spPr>
          <a:xfrm>
            <a:off x="5628604" y="3394807"/>
            <a:ext cx="0" cy="33636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6DE3F7A2-6767-4D79-AE73-694A2AFCB553}"/>
              </a:ext>
            </a:extLst>
          </p:cNvPr>
          <p:cNvCxnSpPr>
            <a:stCxn id="14" idx="2"/>
            <a:endCxn id="15" idx="0"/>
          </p:cNvCxnSpPr>
          <p:nvPr/>
        </p:nvCxnSpPr>
        <p:spPr>
          <a:xfrm>
            <a:off x="5593943" y="4562168"/>
            <a:ext cx="0" cy="37726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8DCA4345-CFC4-4875-B5A5-EEE9F0BBF2D9}"/>
              </a:ext>
            </a:extLst>
          </p:cNvPr>
          <p:cNvCxnSpPr>
            <a:stCxn id="13" idx="2"/>
            <a:endCxn id="19" idx="0"/>
          </p:cNvCxnSpPr>
          <p:nvPr/>
        </p:nvCxnSpPr>
        <p:spPr>
          <a:xfrm flipH="1">
            <a:off x="9332684" y="3150138"/>
            <a:ext cx="2" cy="31052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35EA3C71-1FE8-46A9-849E-2CBA0BD353BA}"/>
              </a:ext>
            </a:extLst>
          </p:cNvPr>
          <p:cNvCxnSpPr>
            <a:cxnSpLocks/>
            <a:endCxn id="20" idx="0"/>
          </p:cNvCxnSpPr>
          <p:nvPr/>
        </p:nvCxnSpPr>
        <p:spPr>
          <a:xfrm>
            <a:off x="7921152" y="4119091"/>
            <a:ext cx="0" cy="23686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D556FA1B-2FB7-459F-9DCC-5D4FB8473A39}"/>
              </a:ext>
            </a:extLst>
          </p:cNvPr>
          <p:cNvCxnSpPr>
            <a:cxnSpLocks/>
            <a:endCxn id="21" idx="0"/>
          </p:cNvCxnSpPr>
          <p:nvPr/>
        </p:nvCxnSpPr>
        <p:spPr>
          <a:xfrm>
            <a:off x="10381236" y="4118864"/>
            <a:ext cx="0" cy="23709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E83DFC7A-23C5-4DB9-904C-34A0A3EAF9F6}"/>
              </a:ext>
            </a:extLst>
          </p:cNvPr>
          <p:cNvCxnSpPr>
            <a:stCxn id="21" idx="2"/>
            <a:endCxn id="23" idx="0"/>
          </p:cNvCxnSpPr>
          <p:nvPr/>
        </p:nvCxnSpPr>
        <p:spPr>
          <a:xfrm>
            <a:off x="10381236" y="5111401"/>
            <a:ext cx="0" cy="27177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275634919"/>
      </p:ext>
    </p:extLst>
  </p:cSld>
  <p:clrMapOvr>
    <a:masterClrMapping/>
  </p:clrMapOvr>
  <mc:AlternateContent xmlns:mc="http://schemas.openxmlformats.org/markup-compatibility/2006" xmlns:p14="http://schemas.microsoft.com/office/powerpoint/2010/main">
    <mc:Choice Requires="p14">
      <p:transition spd="slow" p14:dur="2000" advTm="136612"/>
    </mc:Choice>
    <mc:Fallback xmlns="">
      <p:transition spd="slow" advTm="13661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9" grpId="0" animBg="1"/>
      <p:bldP spid="20" grpId="0" animBg="1"/>
      <p:bldP spid="21" grpId="0" animBg="1"/>
      <p:bldP spid="23" grpId="0" animBg="1"/>
      <p:bldP spid="2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D8B37-A323-422E-AF41-5072CA375CE4}"/>
              </a:ext>
            </a:extLst>
          </p:cNvPr>
          <p:cNvSpPr>
            <a:spLocks noGrp="1"/>
          </p:cNvSpPr>
          <p:nvPr>
            <p:ph type="title"/>
          </p:nvPr>
        </p:nvSpPr>
        <p:spPr/>
        <p:txBody>
          <a:bodyPr/>
          <a:lstStyle/>
          <a:p>
            <a:r>
              <a:rPr lang="en-GB" dirty="0">
                <a:effectLst/>
                <a:latin typeface="Calibri" panose="020F0502020204030204" pitchFamily="34" charset="0"/>
                <a:ea typeface="Calibri" panose="020F0502020204030204" pitchFamily="34" charset="0"/>
                <a:cs typeface="Calibri" panose="020F0502020204030204" pitchFamily="34" charset="0"/>
              </a:rPr>
              <a:t>Providing the service</a:t>
            </a:r>
            <a:endParaRPr lang="en-GB" sz="7200" dirty="0"/>
          </a:p>
        </p:txBody>
      </p:sp>
      <p:sp>
        <p:nvSpPr>
          <p:cNvPr id="3" name="Content Placeholder 2">
            <a:extLst>
              <a:ext uri="{FF2B5EF4-FFF2-40B4-BE49-F238E27FC236}">
                <a16:creationId xmlns:a16="http://schemas.microsoft.com/office/drawing/2014/main" id="{229C65A3-7B26-4A6B-939E-8081AD42C612}"/>
              </a:ext>
            </a:extLst>
          </p:cNvPr>
          <p:cNvSpPr>
            <a:spLocks noGrp="1"/>
          </p:cNvSpPr>
          <p:nvPr>
            <p:ph idx="1"/>
          </p:nvPr>
        </p:nvSpPr>
        <p:spPr>
          <a:xfrm>
            <a:off x="587388" y="1765598"/>
            <a:ext cx="10405156" cy="4615730"/>
          </a:xfrm>
        </p:spPr>
        <p:txBody>
          <a:bodyPr>
            <a:normAutofit/>
          </a:bodyPr>
          <a:lstStyle/>
          <a:p>
            <a:r>
              <a:rPr lang="en-US" b="1" dirty="0">
                <a:effectLst/>
                <a:ea typeface="Calibri" panose="020F0502020204030204" pitchFamily="34" charset="0"/>
                <a:cs typeface="Arial" panose="020B0604020202020204" pitchFamily="34" charset="0"/>
              </a:rPr>
              <a:t>Blood pressure readings</a:t>
            </a:r>
          </a:p>
          <a:p>
            <a:pPr lvl="1"/>
            <a:r>
              <a:rPr lang="en-US" dirty="0">
                <a:effectLst/>
                <a:ea typeface="Calibri" panose="020F0502020204030204" pitchFamily="34" charset="0"/>
                <a:cs typeface="Arial" panose="020B0604020202020204" pitchFamily="34" charset="0"/>
              </a:rPr>
              <a:t>Discuss &amp; provide</a:t>
            </a:r>
          </a:p>
          <a:p>
            <a:pPr lvl="1"/>
            <a:r>
              <a:rPr lang="en-US" dirty="0">
                <a:ea typeface="Calibri" panose="020F0502020204030204" pitchFamily="34" charset="0"/>
                <a:cs typeface="Arial" panose="020B0604020202020204" pitchFamily="34" charset="0"/>
              </a:rPr>
              <a:t> leaflet to support </a:t>
            </a:r>
            <a:r>
              <a:rPr lang="en-US" dirty="0"/>
              <a:t>at: </a:t>
            </a:r>
            <a:r>
              <a:rPr lang="en-US" b="1" dirty="0">
                <a:solidFill>
                  <a:srgbClr val="5B518E"/>
                </a:solidFill>
              </a:rPr>
              <a:t>psnc.org.uk/hypertension </a:t>
            </a:r>
            <a:r>
              <a:rPr lang="en-US" dirty="0"/>
              <a:t>(coming soon)</a:t>
            </a:r>
            <a:endParaRPr lang="en-US" dirty="0">
              <a:effectLst/>
              <a:ea typeface="Calibri" panose="020F0502020204030204" pitchFamily="34" charset="0"/>
              <a:cs typeface="Arial" panose="020B0604020202020204" pitchFamily="34" charset="0"/>
            </a:endParaRPr>
          </a:p>
          <a:p>
            <a:pPr algn="just"/>
            <a:r>
              <a:rPr lang="en-GB" b="1" dirty="0">
                <a:effectLst/>
                <a:latin typeface="UbuntuBold"/>
              </a:rPr>
              <a:t>Healthy lifestyle advice</a:t>
            </a:r>
          </a:p>
          <a:p>
            <a:pPr lvl="1"/>
            <a:r>
              <a:rPr lang="en-US" dirty="0">
                <a:effectLst/>
                <a:ea typeface="Calibri" panose="020F0502020204030204" pitchFamily="34" charset="0"/>
                <a:cs typeface="Arial" panose="020B0604020202020204" pitchFamily="34" charset="0"/>
              </a:rPr>
              <a:t>MECC mindset</a:t>
            </a:r>
          </a:p>
          <a:p>
            <a:pPr lvl="1"/>
            <a:r>
              <a:rPr lang="en-US" dirty="0">
                <a:effectLst/>
                <a:ea typeface="Calibri" panose="020F0502020204030204" pitchFamily="34" charset="0"/>
                <a:cs typeface="Arial" panose="020B0604020202020204" pitchFamily="34" charset="0"/>
              </a:rPr>
              <a:t>Discuss lifestyle/</a:t>
            </a:r>
            <a:r>
              <a:rPr lang="en-US" dirty="0" err="1">
                <a:effectLst/>
                <a:ea typeface="Calibri" panose="020F0502020204030204" pitchFamily="34" charset="0"/>
                <a:cs typeface="Arial" panose="020B0604020202020204" pitchFamily="34" charset="0"/>
              </a:rPr>
              <a:t>behaviours</a:t>
            </a:r>
            <a:endParaRPr lang="en-US" dirty="0">
              <a:effectLst/>
              <a:ea typeface="Calibri" panose="020F0502020204030204" pitchFamily="34" charset="0"/>
              <a:cs typeface="Arial" panose="020B0604020202020204" pitchFamily="34" charset="0"/>
            </a:endParaRPr>
          </a:p>
          <a:p>
            <a:pPr lvl="1"/>
            <a:r>
              <a:rPr lang="en-US" dirty="0">
                <a:ea typeface="Calibri" panose="020F0502020204030204" pitchFamily="34" charset="0"/>
                <a:cs typeface="Arial" panose="020B0604020202020204" pitchFamily="34" charset="0"/>
              </a:rPr>
              <a:t>Consider local services that could support</a:t>
            </a:r>
            <a:endParaRPr lang="en-US" dirty="0">
              <a:effectLst/>
              <a:ea typeface="Calibri" panose="020F0502020204030204" pitchFamily="34" charset="0"/>
              <a:cs typeface="Arial" panose="020B0604020202020204" pitchFamily="34" charset="0"/>
            </a:endParaRPr>
          </a:p>
          <a:p>
            <a:pPr marL="0" indent="0">
              <a:buNone/>
            </a:pPr>
            <a:endParaRPr lang="en-US" sz="1300" dirty="0">
              <a:ea typeface="Calibri" panose="020F0502020204030204" pitchFamily="34" charset="0"/>
              <a:cs typeface="Arial" panose="020B0604020202020204" pitchFamily="34" charset="0"/>
            </a:endParaRPr>
          </a:p>
          <a:p>
            <a:pPr lvl="1"/>
            <a:endParaRPr lang="en-GB"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51451199"/>
      </p:ext>
    </p:extLst>
  </p:cSld>
  <p:clrMapOvr>
    <a:masterClrMapping/>
  </p:clrMapOvr>
  <mc:AlternateContent xmlns:mc="http://schemas.openxmlformats.org/markup-compatibility/2006" xmlns:p14="http://schemas.microsoft.com/office/powerpoint/2010/main">
    <mc:Choice Requires="p14">
      <p:transition spd="slow" p14:dur="2000" advTm="62936"/>
    </mc:Choice>
    <mc:Fallback xmlns="">
      <p:transition spd="slow" advTm="62936"/>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AF46710-31D6-4065-A1B6-D55DD4096639}"/>
              </a:ext>
            </a:extLst>
          </p:cNvPr>
          <p:cNvPicPr>
            <a:picLocks noChangeAspect="1"/>
          </p:cNvPicPr>
          <p:nvPr/>
        </p:nvPicPr>
        <p:blipFill>
          <a:blip r:embed="rId3"/>
          <a:stretch>
            <a:fillRect/>
          </a:stretch>
        </p:blipFill>
        <p:spPr>
          <a:xfrm rot="1945967">
            <a:off x="9941218" y="4171622"/>
            <a:ext cx="1459504" cy="2109680"/>
          </a:xfrm>
          <a:prstGeom prst="rect">
            <a:avLst/>
          </a:prstGeom>
        </p:spPr>
      </p:pic>
      <p:sp>
        <p:nvSpPr>
          <p:cNvPr id="2" name="Title 1">
            <a:extLst>
              <a:ext uri="{FF2B5EF4-FFF2-40B4-BE49-F238E27FC236}">
                <a16:creationId xmlns:a16="http://schemas.microsoft.com/office/drawing/2014/main" id="{F55D8B37-A323-422E-AF41-5072CA375CE4}"/>
              </a:ext>
            </a:extLst>
          </p:cNvPr>
          <p:cNvSpPr>
            <a:spLocks noGrp="1"/>
          </p:cNvSpPr>
          <p:nvPr>
            <p:ph type="title"/>
          </p:nvPr>
        </p:nvSpPr>
        <p:spPr/>
        <p:txBody>
          <a:bodyPr/>
          <a:lstStyle/>
          <a:p>
            <a:r>
              <a:rPr lang="en-GB" dirty="0">
                <a:effectLst/>
                <a:latin typeface="Calibri" panose="020F0502020204030204" pitchFamily="34" charset="0"/>
                <a:ea typeface="Calibri" panose="020F0502020204030204" pitchFamily="34" charset="0"/>
                <a:cs typeface="Calibri" panose="020F0502020204030204" pitchFamily="34" charset="0"/>
              </a:rPr>
              <a:t>Providing the service</a:t>
            </a:r>
            <a:endParaRPr lang="en-GB" sz="7200" dirty="0"/>
          </a:p>
        </p:txBody>
      </p:sp>
      <p:sp>
        <p:nvSpPr>
          <p:cNvPr id="3" name="Content Placeholder 2">
            <a:extLst>
              <a:ext uri="{FF2B5EF4-FFF2-40B4-BE49-F238E27FC236}">
                <a16:creationId xmlns:a16="http://schemas.microsoft.com/office/drawing/2014/main" id="{229C65A3-7B26-4A6B-939E-8081AD42C612}"/>
              </a:ext>
            </a:extLst>
          </p:cNvPr>
          <p:cNvSpPr>
            <a:spLocks noGrp="1"/>
          </p:cNvSpPr>
          <p:nvPr>
            <p:ph idx="1"/>
          </p:nvPr>
        </p:nvSpPr>
        <p:spPr>
          <a:xfrm>
            <a:off x="587388" y="1765598"/>
            <a:ext cx="8460940" cy="4615730"/>
          </a:xfrm>
        </p:spPr>
        <p:txBody>
          <a:bodyPr>
            <a:normAutofit fontScale="85000" lnSpcReduction="10000"/>
          </a:bodyPr>
          <a:lstStyle/>
          <a:p>
            <a:pPr marL="0" indent="0">
              <a:buNone/>
            </a:pPr>
            <a:r>
              <a:rPr lang="en-US" b="1" dirty="0">
                <a:effectLst/>
                <a:ea typeface="Calibri" panose="020F0502020204030204" pitchFamily="34" charset="0"/>
                <a:cs typeface="Arial" panose="020B0604020202020204" pitchFamily="34" charset="0"/>
              </a:rPr>
              <a:t>Communicating with GP practices</a:t>
            </a:r>
          </a:p>
          <a:p>
            <a:pPr marL="541338" lvl="1" indent="-457200">
              <a:buFont typeface="Arial" panose="020B0604020202020204" pitchFamily="34" charset="0"/>
              <a:buChar char="•"/>
              <a:tabLst>
                <a:tab pos="1168400" algn="l"/>
              </a:tabLst>
            </a:pPr>
            <a:r>
              <a:rPr lang="en-US" dirty="0">
                <a:effectLst/>
                <a:ea typeface="Calibri" panose="020F0502020204030204" pitchFamily="34" charset="0"/>
                <a:cs typeface="Arial" panose="020B0604020202020204" pitchFamily="34" charset="0"/>
              </a:rPr>
              <a:t>Service specification Appendix B </a:t>
            </a:r>
          </a:p>
          <a:p>
            <a:pPr marL="541338" lvl="1" indent="-457200">
              <a:buFont typeface="Arial" panose="020B0604020202020204" pitchFamily="34" charset="0"/>
              <a:buChar char="•"/>
              <a:tabLst>
                <a:tab pos="1168400" algn="l"/>
              </a:tabLst>
            </a:pPr>
            <a:r>
              <a:rPr lang="en-US" dirty="0">
                <a:ea typeface="Calibri" panose="020F0502020204030204" pitchFamily="34" charset="0"/>
                <a:cs typeface="Arial" panose="020B0604020202020204" pitchFamily="34" charset="0"/>
              </a:rPr>
              <a:t>Weekly summary &amp; referral templates to support </a:t>
            </a:r>
            <a:r>
              <a:rPr lang="en-US" dirty="0"/>
              <a:t>at: </a:t>
            </a:r>
            <a:r>
              <a:rPr lang="en-US" b="1" dirty="0">
                <a:solidFill>
                  <a:srgbClr val="5B518E"/>
                </a:solidFill>
              </a:rPr>
              <a:t>psnc.org.uk/hypertension</a:t>
            </a:r>
            <a:endParaRPr lang="en-US" dirty="0">
              <a:effectLst/>
              <a:ea typeface="Calibri" panose="020F0502020204030204" pitchFamily="34" charset="0"/>
              <a:cs typeface="Arial" panose="020B0604020202020204" pitchFamily="34" charset="0"/>
            </a:endParaRPr>
          </a:p>
          <a:p>
            <a:pPr marL="0" indent="0">
              <a:buNone/>
            </a:pPr>
            <a:endParaRPr lang="en-GB" sz="1300" dirty="0">
              <a:latin typeface="Calibri" panose="020F0502020204030204" pitchFamily="34" charset="0"/>
              <a:ea typeface="Calibri" panose="020F0502020204030204" pitchFamily="34" charset="0"/>
              <a:cs typeface="Arial" panose="020B0604020202020204" pitchFamily="34" charset="0"/>
            </a:endParaRPr>
          </a:p>
          <a:p>
            <a:pPr marL="0" indent="0">
              <a:buNone/>
            </a:pPr>
            <a:r>
              <a:rPr lang="en-GB" b="1" dirty="0">
                <a:latin typeface="Calibri" panose="020F0502020204030204" pitchFamily="34" charset="0"/>
                <a:ea typeface="Calibri" panose="020F0502020204030204" pitchFamily="34" charset="0"/>
                <a:cs typeface="Arial" panose="020B0604020202020204" pitchFamily="34" charset="0"/>
              </a:rPr>
              <a:t>Record keeping and data management</a:t>
            </a:r>
          </a:p>
          <a:p>
            <a:r>
              <a:rPr lang="en-US" sz="2800" dirty="0">
                <a:ea typeface="Calibri" panose="020F0502020204030204" pitchFamily="34" charset="0"/>
                <a:cs typeface="Arial" panose="020B0604020202020204" pitchFamily="34" charset="0"/>
              </a:rPr>
              <a:t>Currently no IT systems to support</a:t>
            </a:r>
          </a:p>
          <a:p>
            <a:r>
              <a:rPr lang="en-US" sz="2800" dirty="0">
                <a:ea typeface="Calibri" panose="020F0502020204030204" pitchFamily="34" charset="0"/>
                <a:cs typeface="Arial" panose="020B0604020202020204" pitchFamily="34" charset="0"/>
              </a:rPr>
              <a:t>Template clinical record form </a:t>
            </a:r>
            <a:r>
              <a:rPr lang="en-US" sz="2800" dirty="0"/>
              <a:t>at: </a:t>
            </a:r>
            <a:r>
              <a:rPr lang="en-US" sz="2800" b="1" dirty="0">
                <a:solidFill>
                  <a:srgbClr val="5B518E"/>
                </a:solidFill>
              </a:rPr>
              <a:t>psnc.org.uk/hypertension</a:t>
            </a:r>
          </a:p>
          <a:p>
            <a:r>
              <a:rPr lang="en-US" sz="2800" b="0" i="0" dirty="0">
                <a:solidFill>
                  <a:srgbClr val="444444"/>
                </a:solidFill>
                <a:effectLst/>
              </a:rPr>
              <a:t>Application programming interface (API) will be developed to simplify data management and claim submission in IT systems</a:t>
            </a:r>
          </a:p>
          <a:p>
            <a:r>
              <a:rPr lang="en-US" sz="2800" dirty="0">
                <a:solidFill>
                  <a:srgbClr val="444444"/>
                </a:solidFill>
                <a:ea typeface="Calibri" panose="020F0502020204030204" pitchFamily="34" charset="0"/>
                <a:cs typeface="Arial" panose="020B0604020202020204" pitchFamily="34" charset="0"/>
              </a:rPr>
              <a:t>Period of retention of clinical records determined by contractor </a:t>
            </a:r>
            <a:endParaRPr lang="en-US" sz="2800" dirty="0">
              <a:effectLst/>
              <a:ea typeface="Calibri" panose="020F0502020204030204" pitchFamily="34" charset="0"/>
              <a:cs typeface="Arial" panose="020B0604020202020204" pitchFamily="34" charset="0"/>
            </a:endParaRPr>
          </a:p>
          <a:p>
            <a:endParaRPr lang="en-US" sz="2800" dirty="0">
              <a:ea typeface="Calibri" panose="020F050202020403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4F2EA08E-7E25-4BBC-9369-EB32F5B5038F}"/>
              </a:ext>
            </a:extLst>
          </p:cNvPr>
          <p:cNvPicPr>
            <a:picLocks noChangeAspect="1"/>
          </p:cNvPicPr>
          <p:nvPr/>
        </p:nvPicPr>
        <p:blipFill>
          <a:blip r:embed="rId4"/>
          <a:stretch>
            <a:fillRect/>
          </a:stretch>
        </p:blipFill>
        <p:spPr>
          <a:xfrm>
            <a:off x="9362785" y="1755637"/>
            <a:ext cx="1582068" cy="2086983"/>
          </a:xfrm>
          <a:prstGeom prst="rect">
            <a:avLst/>
          </a:prstGeom>
        </p:spPr>
      </p:pic>
      <p:pic>
        <p:nvPicPr>
          <p:cNvPr id="5" name="Picture 4">
            <a:extLst>
              <a:ext uri="{FF2B5EF4-FFF2-40B4-BE49-F238E27FC236}">
                <a16:creationId xmlns:a16="http://schemas.microsoft.com/office/drawing/2014/main" id="{29012488-0F91-4E93-B896-285A1FBE0C46}"/>
              </a:ext>
            </a:extLst>
          </p:cNvPr>
          <p:cNvPicPr>
            <a:picLocks noChangeAspect="1"/>
          </p:cNvPicPr>
          <p:nvPr/>
        </p:nvPicPr>
        <p:blipFill>
          <a:blip r:embed="rId5"/>
          <a:stretch>
            <a:fillRect/>
          </a:stretch>
        </p:blipFill>
        <p:spPr>
          <a:xfrm rot="19320670">
            <a:off x="9204054" y="4159643"/>
            <a:ext cx="1544780" cy="2190460"/>
          </a:xfrm>
          <a:prstGeom prst="rect">
            <a:avLst/>
          </a:prstGeom>
        </p:spPr>
      </p:pic>
    </p:spTree>
    <p:extLst>
      <p:ext uri="{BB962C8B-B14F-4D97-AF65-F5344CB8AC3E}">
        <p14:creationId xmlns:p14="http://schemas.microsoft.com/office/powerpoint/2010/main" val="340189377"/>
      </p:ext>
    </p:extLst>
  </p:cSld>
  <p:clrMapOvr>
    <a:masterClrMapping/>
  </p:clrMapOvr>
  <mc:AlternateContent xmlns:mc="http://schemas.openxmlformats.org/markup-compatibility/2006" xmlns:p14="http://schemas.microsoft.com/office/powerpoint/2010/main">
    <mc:Choice Requires="p14">
      <p:transition spd="slow" p14:dur="2000" advTm="162711"/>
    </mc:Choice>
    <mc:Fallback xmlns="">
      <p:transition spd="slow" advTm="162711"/>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44BF6-8FEF-477F-BAFD-B5C68D64D578}"/>
              </a:ext>
            </a:extLst>
          </p:cNvPr>
          <p:cNvSpPr>
            <a:spLocks noGrp="1"/>
          </p:cNvSpPr>
          <p:nvPr>
            <p:ph type="title"/>
          </p:nvPr>
        </p:nvSpPr>
        <p:spPr>
          <a:xfrm>
            <a:off x="495752" y="1501688"/>
            <a:ext cx="10697265" cy="2183878"/>
          </a:xfrm>
        </p:spPr>
        <p:txBody>
          <a:bodyPr/>
          <a:lstStyle/>
          <a:p>
            <a:r>
              <a:rPr lang="en-GB" sz="4000" dirty="0"/>
              <a:t>NHS Community Pharmacy Hypertension Case-Finding Advanced Service</a:t>
            </a:r>
            <a:br>
              <a:rPr lang="en-GB" sz="4000" dirty="0"/>
            </a:br>
            <a:br>
              <a:rPr lang="en-GB" sz="4000" dirty="0"/>
            </a:br>
            <a:r>
              <a:rPr lang="en-GB" sz="2800" dirty="0"/>
              <a:t>Policy context and background</a:t>
            </a:r>
          </a:p>
        </p:txBody>
      </p:sp>
      <p:sp>
        <p:nvSpPr>
          <p:cNvPr id="3" name="Subtitle 2">
            <a:extLst>
              <a:ext uri="{FF2B5EF4-FFF2-40B4-BE49-F238E27FC236}">
                <a16:creationId xmlns:a16="http://schemas.microsoft.com/office/drawing/2014/main" id="{185B1F8D-6272-4837-B398-A417E26FE3D7}"/>
              </a:ext>
            </a:extLst>
          </p:cNvPr>
          <p:cNvSpPr>
            <a:spLocks noGrp="1"/>
          </p:cNvSpPr>
          <p:nvPr>
            <p:ph type="subTitle" idx="1"/>
          </p:nvPr>
        </p:nvSpPr>
        <p:spPr/>
        <p:txBody>
          <a:bodyPr/>
          <a:lstStyle/>
          <a:p>
            <a:r>
              <a:rPr lang="en-GB" sz="2400" dirty="0"/>
              <a:t>7</a:t>
            </a:r>
            <a:r>
              <a:rPr lang="en-GB" sz="2400" baseline="30000" dirty="0"/>
              <a:t>th</a:t>
            </a:r>
            <a:r>
              <a:rPr lang="en-GB" sz="2400" dirty="0"/>
              <a:t> October  2021</a:t>
            </a:r>
          </a:p>
          <a:p>
            <a:r>
              <a:rPr lang="en-GB" sz="2400" dirty="0"/>
              <a:t>Anne Joshua, Head of Pharmacy Integration</a:t>
            </a:r>
          </a:p>
          <a:p>
            <a:r>
              <a:rPr lang="en-GB" sz="2400" dirty="0"/>
              <a:t>Pharmacy Integration Programme, Primary Care Group.</a:t>
            </a:r>
          </a:p>
        </p:txBody>
      </p:sp>
    </p:spTree>
    <p:extLst>
      <p:ext uri="{BB962C8B-B14F-4D97-AF65-F5344CB8AC3E}">
        <p14:creationId xmlns:p14="http://schemas.microsoft.com/office/powerpoint/2010/main" val="20761793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EC041-7835-42A7-A5FF-6473043F1A78}"/>
              </a:ext>
            </a:extLst>
          </p:cNvPr>
          <p:cNvSpPr>
            <a:spLocks noGrp="1"/>
          </p:cNvSpPr>
          <p:nvPr>
            <p:ph type="title"/>
          </p:nvPr>
        </p:nvSpPr>
        <p:spPr/>
        <p:txBody>
          <a:bodyPr/>
          <a:lstStyle/>
          <a:p>
            <a:r>
              <a:rPr lang="en-GB" dirty="0"/>
              <a:t>Funding and claiming payment</a:t>
            </a:r>
          </a:p>
        </p:txBody>
      </p:sp>
      <p:sp>
        <p:nvSpPr>
          <p:cNvPr id="3" name="Content Placeholder 2">
            <a:extLst>
              <a:ext uri="{FF2B5EF4-FFF2-40B4-BE49-F238E27FC236}">
                <a16:creationId xmlns:a16="http://schemas.microsoft.com/office/drawing/2014/main" id="{DB521499-6898-4C1C-811F-8E9151559460}"/>
              </a:ext>
            </a:extLst>
          </p:cNvPr>
          <p:cNvSpPr>
            <a:spLocks noGrp="1"/>
          </p:cNvSpPr>
          <p:nvPr>
            <p:ph idx="1"/>
          </p:nvPr>
        </p:nvSpPr>
        <p:spPr>
          <a:xfrm>
            <a:off x="623392" y="1772816"/>
            <a:ext cx="10153128" cy="4752528"/>
          </a:xfrm>
        </p:spPr>
        <p:txBody>
          <a:bodyPr>
            <a:normAutofit lnSpcReduction="10000"/>
          </a:bodyPr>
          <a:lstStyle/>
          <a:p>
            <a:r>
              <a:rPr lang="en-US" sz="2800" dirty="0"/>
              <a:t>Set-up fee of £440;</a:t>
            </a:r>
          </a:p>
          <a:p>
            <a:r>
              <a:rPr lang="en-US" sz="2800" dirty="0"/>
              <a:t>Fee for each clinic check of £15</a:t>
            </a:r>
          </a:p>
          <a:p>
            <a:r>
              <a:rPr lang="en-US" sz="2800" dirty="0"/>
              <a:t>Fee for each ambulatory monitoring of £45.</a:t>
            </a:r>
          </a:p>
          <a:p>
            <a:r>
              <a:rPr lang="en-GB" sz="2800" dirty="0"/>
              <a:t>Incentive fees for</a:t>
            </a:r>
            <a:r>
              <a:rPr lang="en-US" sz="2800" dirty="0"/>
              <a:t> Years 3, 4 and 5 of the CPCF 5-year for achieving ABPM targets:</a:t>
            </a:r>
          </a:p>
          <a:p>
            <a:pPr lvl="1" algn="just">
              <a:buFont typeface="Arial" panose="020B0604020202020204" pitchFamily="34" charset="0"/>
              <a:buChar char="•"/>
            </a:pPr>
            <a:r>
              <a:rPr lang="en-US" sz="1900" b="0" i="0" dirty="0">
                <a:effectLst/>
              </a:rPr>
              <a:t>£1,000 will be available if 5 ABPM intervention are provided in 2021/22;</a:t>
            </a:r>
          </a:p>
          <a:p>
            <a:pPr lvl="1" algn="just">
              <a:buFont typeface="Arial" panose="020B0604020202020204" pitchFamily="34" charset="0"/>
              <a:buChar char="•"/>
            </a:pPr>
            <a:r>
              <a:rPr lang="en-US" sz="1900" b="0" i="0" dirty="0">
                <a:effectLst/>
              </a:rPr>
              <a:t>£400 for 15 ABPM interventions in 2022/23 and </a:t>
            </a:r>
          </a:p>
          <a:p>
            <a:pPr lvl="1" algn="just">
              <a:buFont typeface="Arial" panose="020B0604020202020204" pitchFamily="34" charset="0"/>
              <a:buChar char="•"/>
            </a:pPr>
            <a:r>
              <a:rPr lang="en-US" sz="1900" b="0" i="0" dirty="0">
                <a:effectLst/>
              </a:rPr>
              <a:t>£400 for 20 ABPM interventions in 2023/24.</a:t>
            </a:r>
            <a:endParaRPr lang="en-GB" sz="2400" dirty="0"/>
          </a:p>
          <a:p>
            <a:r>
              <a:rPr lang="en-GB" sz="2800" dirty="0"/>
              <a:t>Incentive payments from outside the global sum</a:t>
            </a:r>
          </a:p>
          <a:p>
            <a:r>
              <a:rPr lang="en-GB" sz="2800" dirty="0"/>
              <a:t>Incentive supports capital costs of equipment purchase</a:t>
            </a:r>
          </a:p>
          <a:p>
            <a:r>
              <a:rPr lang="en-GB" sz="2800" dirty="0"/>
              <a:t>GP practice referrals paid at the same rates</a:t>
            </a:r>
          </a:p>
        </p:txBody>
      </p:sp>
    </p:spTree>
    <p:extLst>
      <p:ext uri="{BB962C8B-B14F-4D97-AF65-F5344CB8AC3E}">
        <p14:creationId xmlns:p14="http://schemas.microsoft.com/office/powerpoint/2010/main" val="163404212"/>
      </p:ext>
    </p:extLst>
  </p:cSld>
  <p:clrMapOvr>
    <a:masterClrMapping/>
  </p:clrMapOvr>
  <mc:AlternateContent xmlns:mc="http://schemas.openxmlformats.org/markup-compatibility/2006" xmlns:p14="http://schemas.microsoft.com/office/powerpoint/2010/main">
    <mc:Choice Requires="p14">
      <p:transition spd="slow" p14:dur="2000" advTm="162805"/>
    </mc:Choice>
    <mc:Fallback xmlns="">
      <p:transition spd="slow" advTm="162805"/>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EC041-7835-42A7-A5FF-6473043F1A78}"/>
              </a:ext>
            </a:extLst>
          </p:cNvPr>
          <p:cNvSpPr>
            <a:spLocks noGrp="1"/>
          </p:cNvSpPr>
          <p:nvPr>
            <p:ph type="title"/>
          </p:nvPr>
        </p:nvSpPr>
        <p:spPr/>
        <p:txBody>
          <a:bodyPr/>
          <a:lstStyle/>
          <a:p>
            <a:r>
              <a:rPr lang="en-GB" dirty="0"/>
              <a:t>Funding and claiming payment</a:t>
            </a:r>
          </a:p>
        </p:txBody>
      </p:sp>
      <p:sp>
        <p:nvSpPr>
          <p:cNvPr id="3" name="Content Placeholder 2">
            <a:extLst>
              <a:ext uri="{FF2B5EF4-FFF2-40B4-BE49-F238E27FC236}">
                <a16:creationId xmlns:a16="http://schemas.microsoft.com/office/drawing/2014/main" id="{DB521499-6898-4C1C-811F-8E9151559460}"/>
              </a:ext>
            </a:extLst>
          </p:cNvPr>
          <p:cNvSpPr>
            <a:spLocks noGrp="1"/>
          </p:cNvSpPr>
          <p:nvPr>
            <p:ph idx="1"/>
          </p:nvPr>
        </p:nvSpPr>
        <p:spPr>
          <a:xfrm>
            <a:off x="623392" y="1785860"/>
            <a:ext cx="10369152" cy="4833402"/>
          </a:xfrm>
        </p:spPr>
        <p:txBody>
          <a:bodyPr>
            <a:normAutofit fontScale="92500" lnSpcReduction="10000"/>
          </a:bodyPr>
          <a:lstStyle/>
          <a:p>
            <a:r>
              <a:rPr lang="en-GB" sz="2800" dirty="0"/>
              <a:t>Dataset to report to MYS for claims in Appendix C of service specification</a:t>
            </a:r>
          </a:p>
          <a:p>
            <a:pPr marL="971550" lvl="1" indent="-514350">
              <a:buFont typeface="+mj-lt"/>
              <a:buAutoNum type="romanLcPeriod"/>
            </a:pPr>
            <a:r>
              <a:rPr lang="en-US" sz="2400" dirty="0"/>
              <a:t>Age of patient</a:t>
            </a:r>
          </a:p>
          <a:p>
            <a:pPr marL="971550" lvl="1" indent="-514350">
              <a:buFont typeface="+mj-lt"/>
              <a:buAutoNum type="romanLcPeriod"/>
            </a:pPr>
            <a:r>
              <a:rPr lang="en-US" sz="2400" dirty="0"/>
              <a:t>Date of service provision</a:t>
            </a:r>
          </a:p>
          <a:p>
            <a:pPr marL="971550" lvl="1" indent="-514350">
              <a:buFont typeface="+mj-lt"/>
              <a:buAutoNum type="romanLcPeriod"/>
            </a:pPr>
            <a:r>
              <a:rPr lang="en-US" sz="2400" dirty="0"/>
              <a:t>Clinic reading (systolic and diastolic)</a:t>
            </a:r>
          </a:p>
          <a:p>
            <a:pPr marL="971550" lvl="1" indent="-514350">
              <a:buFont typeface="+mj-lt"/>
              <a:buAutoNum type="romanLcPeriod"/>
            </a:pPr>
            <a:r>
              <a:rPr lang="en-US" sz="2400" dirty="0"/>
              <a:t>If clinic reading, was this opportunistic or referred from a GP?</a:t>
            </a:r>
          </a:p>
          <a:p>
            <a:pPr marL="971550" lvl="1" indent="-514350">
              <a:buFont typeface="+mj-lt"/>
              <a:buAutoNum type="romanLcPeriod"/>
            </a:pPr>
            <a:r>
              <a:rPr lang="en-US" sz="2400" dirty="0"/>
              <a:t>ABPM reading (average 24hr systolic and diastolic)</a:t>
            </a:r>
          </a:p>
          <a:p>
            <a:pPr marL="971550" lvl="1" indent="-514350">
              <a:buFont typeface="+mj-lt"/>
              <a:buAutoNum type="romanLcPeriod"/>
            </a:pPr>
            <a:r>
              <a:rPr lang="en-US" sz="2400" dirty="0"/>
              <a:t>If ABPM, was this opportunistic or referred from a GP?</a:t>
            </a:r>
            <a:endParaRPr lang="en-GB" sz="2800" dirty="0"/>
          </a:p>
          <a:p>
            <a:r>
              <a:rPr lang="en-GB" sz="2800" dirty="0"/>
              <a:t>Report completed service provision only</a:t>
            </a:r>
          </a:p>
          <a:p>
            <a:r>
              <a:rPr lang="en-GB" sz="2800" dirty="0"/>
              <a:t>Claim payment via the NHSBSA Manage Your Service (MYS) application – </a:t>
            </a:r>
            <a:r>
              <a:rPr lang="en-GB" sz="2800" b="1" dirty="0"/>
              <a:t>psnc.org.uk/</a:t>
            </a:r>
            <a:r>
              <a:rPr lang="en-GB" sz="2800" b="1" dirty="0" err="1"/>
              <a:t>mys</a:t>
            </a:r>
            <a:endParaRPr lang="en-GB" sz="2800" b="1" dirty="0"/>
          </a:p>
          <a:p>
            <a:r>
              <a:rPr lang="en-US" sz="2800" dirty="0"/>
              <a:t>Claim month by the 5th of the month following completion. Later claims will not be processed</a:t>
            </a:r>
            <a:endParaRPr lang="en-GB" sz="2800" dirty="0"/>
          </a:p>
        </p:txBody>
      </p:sp>
      <p:pic>
        <p:nvPicPr>
          <p:cNvPr id="5" name="Graphic 4" descr="Business Growth with solid fill">
            <a:extLst>
              <a:ext uri="{FF2B5EF4-FFF2-40B4-BE49-F238E27FC236}">
                <a16:creationId xmlns:a16="http://schemas.microsoft.com/office/drawing/2014/main" id="{F9AD31C3-05E6-4AD7-BE56-E9DA531D8B3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38379" y="2540000"/>
            <a:ext cx="914400" cy="914400"/>
          </a:xfrm>
          <a:prstGeom prst="rect">
            <a:avLst/>
          </a:prstGeom>
        </p:spPr>
      </p:pic>
      <p:pic>
        <p:nvPicPr>
          <p:cNvPr id="7" name="Graphic 6" descr="Daily calendar with solid fill">
            <a:extLst>
              <a:ext uri="{FF2B5EF4-FFF2-40B4-BE49-F238E27FC236}">
                <a16:creationId xmlns:a16="http://schemas.microsoft.com/office/drawing/2014/main" id="{95A0C33D-E041-4B02-935A-F5F853A32C2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04512" y="5085184"/>
            <a:ext cx="914400" cy="914400"/>
          </a:xfrm>
          <a:prstGeom prst="rect">
            <a:avLst/>
          </a:prstGeom>
        </p:spPr>
      </p:pic>
    </p:spTree>
    <p:extLst>
      <p:ext uri="{BB962C8B-B14F-4D97-AF65-F5344CB8AC3E}">
        <p14:creationId xmlns:p14="http://schemas.microsoft.com/office/powerpoint/2010/main" val="3801439327"/>
      </p:ext>
    </p:extLst>
  </p:cSld>
  <p:clrMapOvr>
    <a:masterClrMapping/>
  </p:clrMapOvr>
  <mc:AlternateContent xmlns:mc="http://schemas.openxmlformats.org/markup-compatibility/2006" xmlns:p14="http://schemas.microsoft.com/office/powerpoint/2010/main">
    <mc:Choice Requires="p14">
      <p:transition spd="slow" p14:dur="2000" advTm="64932"/>
    </mc:Choice>
    <mc:Fallback xmlns="">
      <p:transition spd="slow" advTm="64932"/>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44BF6-8FEF-477F-BAFD-B5C68D64D578}"/>
              </a:ext>
            </a:extLst>
          </p:cNvPr>
          <p:cNvSpPr>
            <a:spLocks noGrp="1"/>
          </p:cNvSpPr>
          <p:nvPr>
            <p:ph type="title"/>
          </p:nvPr>
        </p:nvSpPr>
        <p:spPr>
          <a:xfrm>
            <a:off x="495752" y="1501688"/>
            <a:ext cx="10697265" cy="2183878"/>
          </a:xfrm>
        </p:spPr>
        <p:txBody>
          <a:bodyPr/>
          <a:lstStyle/>
          <a:p>
            <a:r>
              <a:rPr lang="en-GB" sz="4000" dirty="0"/>
              <a:t>NHS Community Pharmacy Hypertension Case-Finding Advanced Service</a:t>
            </a:r>
            <a:br>
              <a:rPr lang="en-GB" sz="4000" dirty="0"/>
            </a:br>
            <a:br>
              <a:rPr lang="en-GB" sz="4000" dirty="0"/>
            </a:br>
            <a:r>
              <a:rPr lang="en-GB" sz="2800" dirty="0"/>
              <a:t>Learnings from the pilot sites: Top tips and considerations</a:t>
            </a:r>
          </a:p>
        </p:txBody>
      </p:sp>
      <p:sp>
        <p:nvSpPr>
          <p:cNvPr id="3" name="Subtitle 2">
            <a:extLst>
              <a:ext uri="{FF2B5EF4-FFF2-40B4-BE49-F238E27FC236}">
                <a16:creationId xmlns:a16="http://schemas.microsoft.com/office/drawing/2014/main" id="{185B1F8D-6272-4837-B398-A417E26FE3D7}"/>
              </a:ext>
            </a:extLst>
          </p:cNvPr>
          <p:cNvSpPr>
            <a:spLocks noGrp="1"/>
          </p:cNvSpPr>
          <p:nvPr>
            <p:ph type="subTitle" idx="1"/>
          </p:nvPr>
        </p:nvSpPr>
        <p:spPr>
          <a:xfrm>
            <a:off x="556713" y="4054059"/>
            <a:ext cx="9144000" cy="473244"/>
          </a:xfrm>
        </p:spPr>
        <p:txBody>
          <a:bodyPr/>
          <a:lstStyle/>
          <a:p>
            <a:r>
              <a:rPr lang="en-GB" sz="2400" dirty="0"/>
              <a:t>7</a:t>
            </a:r>
            <a:r>
              <a:rPr lang="en-GB" sz="2400" baseline="30000" dirty="0"/>
              <a:t>th</a:t>
            </a:r>
            <a:r>
              <a:rPr lang="en-GB" sz="2400" dirty="0"/>
              <a:t> October  2021</a:t>
            </a:r>
          </a:p>
          <a:p>
            <a:r>
              <a:rPr lang="en-GB" sz="2400" dirty="0"/>
              <a:t>Jackie Buxton, Regional Pharmacy Integration, Midlands Region and Hypertension pilot project lead</a:t>
            </a:r>
          </a:p>
          <a:p>
            <a:r>
              <a:rPr lang="en-GB" sz="2400" dirty="0"/>
              <a:t>Pharmacy Integration Programme, Primary Care Group.</a:t>
            </a:r>
          </a:p>
        </p:txBody>
      </p:sp>
    </p:spTree>
    <p:extLst>
      <p:ext uri="{BB962C8B-B14F-4D97-AF65-F5344CB8AC3E}">
        <p14:creationId xmlns:p14="http://schemas.microsoft.com/office/powerpoint/2010/main" val="30235107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C6DDA4E-FB65-4706-8E39-D3257A414CC4}"/>
              </a:ext>
            </a:extLst>
          </p:cNvPr>
          <p:cNvSpPr>
            <a:spLocks noGrp="1"/>
          </p:cNvSpPr>
          <p:nvPr>
            <p:ph sz="quarter" idx="10"/>
          </p:nvPr>
        </p:nvSpPr>
        <p:spPr/>
        <p:txBody>
          <a:bodyPr/>
          <a:lstStyle/>
          <a:p>
            <a:pPr marL="0" lvl="1">
              <a:lnSpc>
                <a:spcPct val="115000"/>
              </a:lnSpc>
              <a:spcBef>
                <a:spcPts val="1000"/>
              </a:spcBef>
            </a:pPr>
            <a:r>
              <a:rPr lang="en-GB" sz="1900" dirty="0">
                <a:solidFill>
                  <a:prstClr val="black"/>
                </a:solidFill>
              </a:rPr>
              <a:t>The information here is based on their insights and feedback</a:t>
            </a:r>
          </a:p>
          <a:p>
            <a:pPr marL="0" lvl="1">
              <a:lnSpc>
                <a:spcPct val="115000"/>
              </a:lnSpc>
              <a:spcBef>
                <a:spcPts val="1000"/>
              </a:spcBef>
            </a:pPr>
            <a:endParaRPr lang="en-GB" sz="1900" dirty="0">
              <a:solidFill>
                <a:prstClr val="black"/>
              </a:solidFill>
            </a:endParaRPr>
          </a:p>
          <a:p>
            <a:pPr marL="342900" lvl="1" indent="-342900">
              <a:lnSpc>
                <a:spcPct val="115000"/>
              </a:lnSpc>
              <a:spcBef>
                <a:spcPts val="1000"/>
              </a:spcBef>
            </a:pPr>
            <a:r>
              <a:rPr lang="en-GB" sz="1900" dirty="0">
                <a:solidFill>
                  <a:prstClr val="black"/>
                </a:solidFill>
              </a:rPr>
              <a:t>In preparation for the service</a:t>
            </a:r>
          </a:p>
          <a:p>
            <a:pPr marL="342900" lvl="1" indent="-342900">
              <a:lnSpc>
                <a:spcPct val="115000"/>
              </a:lnSpc>
              <a:spcBef>
                <a:spcPts val="1000"/>
              </a:spcBef>
            </a:pPr>
            <a:r>
              <a:rPr lang="en-GB" sz="1900" dirty="0">
                <a:solidFill>
                  <a:prstClr val="black"/>
                </a:solidFill>
              </a:rPr>
              <a:t>During service provision</a:t>
            </a:r>
          </a:p>
          <a:p>
            <a:pPr marL="342900" lvl="1" indent="-342900">
              <a:lnSpc>
                <a:spcPct val="115000"/>
              </a:lnSpc>
              <a:spcBef>
                <a:spcPts val="1000"/>
              </a:spcBef>
            </a:pPr>
            <a:r>
              <a:rPr lang="en-GB" sz="1900" dirty="0">
                <a:solidFill>
                  <a:prstClr val="black"/>
                </a:solidFill>
              </a:rPr>
              <a:t>When the service becomes ‘Business as usual’</a:t>
            </a:r>
          </a:p>
          <a:p>
            <a:endParaRPr lang="en-GB" dirty="0"/>
          </a:p>
        </p:txBody>
      </p:sp>
      <p:sp>
        <p:nvSpPr>
          <p:cNvPr id="3" name="Title 2">
            <a:extLst>
              <a:ext uri="{FF2B5EF4-FFF2-40B4-BE49-F238E27FC236}">
                <a16:creationId xmlns:a16="http://schemas.microsoft.com/office/drawing/2014/main" id="{8B9D5700-2E18-4875-83E9-0348F47627F1}"/>
              </a:ext>
            </a:extLst>
          </p:cNvPr>
          <p:cNvSpPr>
            <a:spLocks noGrp="1"/>
          </p:cNvSpPr>
          <p:nvPr>
            <p:ph type="title"/>
          </p:nvPr>
        </p:nvSpPr>
        <p:spPr/>
        <p:txBody>
          <a:bodyPr/>
          <a:lstStyle/>
          <a:p>
            <a:r>
              <a:rPr lang="en-GB" b="1" dirty="0">
                <a:solidFill>
                  <a:schemeClr val="accent1"/>
                </a:solidFill>
              </a:rPr>
              <a:t>Thank you to our pilot pharmacy sites</a:t>
            </a:r>
            <a:endParaRPr lang="en-GB" dirty="0"/>
          </a:p>
        </p:txBody>
      </p:sp>
      <p:sp>
        <p:nvSpPr>
          <p:cNvPr id="4" name="Footer Placeholder 3">
            <a:extLst>
              <a:ext uri="{FF2B5EF4-FFF2-40B4-BE49-F238E27FC236}">
                <a16:creationId xmlns:a16="http://schemas.microsoft.com/office/drawing/2014/main" id="{0518AECE-0DC3-46A8-B64B-76EB8A0EE87A}"/>
              </a:ext>
            </a:extLst>
          </p:cNvPr>
          <p:cNvSpPr>
            <a:spLocks noGrp="1"/>
          </p:cNvSpPr>
          <p:nvPr>
            <p:ph type="ftr" sz="quarter" idx="3"/>
          </p:nvPr>
        </p:nvSpPr>
        <p:spPr/>
        <p:txBody>
          <a:bodyPr/>
          <a:lstStyle/>
          <a:p>
            <a:r>
              <a:rPr lang="en-GB"/>
              <a:t>Hypertension case finding</a:t>
            </a:r>
            <a:endParaRPr lang="en-US" dirty="0"/>
          </a:p>
        </p:txBody>
      </p:sp>
    </p:spTree>
    <p:extLst>
      <p:ext uri="{BB962C8B-B14F-4D97-AF65-F5344CB8AC3E}">
        <p14:creationId xmlns:p14="http://schemas.microsoft.com/office/powerpoint/2010/main" val="3694418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C708600-0C2F-4123-B757-E9A200FDB6DD}"/>
              </a:ext>
            </a:extLst>
          </p:cNvPr>
          <p:cNvSpPr>
            <a:spLocks noGrp="1"/>
          </p:cNvSpPr>
          <p:nvPr>
            <p:ph sz="quarter" idx="10"/>
          </p:nvPr>
        </p:nvSpPr>
        <p:spPr>
          <a:xfrm>
            <a:off x="687296" y="2306936"/>
            <a:ext cx="10316899" cy="2244128"/>
          </a:xfrm>
        </p:spPr>
        <p:txBody>
          <a:bodyPr/>
          <a:lstStyle/>
          <a:p>
            <a:pPr marL="0" lvl="1" indent="0">
              <a:lnSpc>
                <a:spcPct val="115000"/>
              </a:lnSpc>
              <a:spcBef>
                <a:spcPts val="1000"/>
              </a:spcBef>
              <a:buNone/>
            </a:pPr>
            <a:r>
              <a:rPr lang="en-GB" u="sng" dirty="0">
                <a:solidFill>
                  <a:schemeClr val="bg2"/>
                </a:solidFill>
              </a:rPr>
              <a:t>NHS England » Network Contract Directed Enhanced Service – cardiovascular disease prevention and diagnosis: supplementary guidance</a:t>
            </a:r>
            <a:endParaRPr lang="en-GB" sz="1900" dirty="0">
              <a:solidFill>
                <a:schemeClr val="bg2"/>
              </a:solidFill>
            </a:endParaRPr>
          </a:p>
          <a:p>
            <a:pPr marL="0" lvl="1">
              <a:lnSpc>
                <a:spcPct val="115000"/>
              </a:lnSpc>
              <a:spcBef>
                <a:spcPts val="1000"/>
              </a:spcBef>
            </a:pPr>
            <a:r>
              <a:rPr lang="en-GB" sz="1900" dirty="0">
                <a:solidFill>
                  <a:prstClr val="black"/>
                </a:solidFill>
              </a:rPr>
              <a:t>Service requirement: </a:t>
            </a:r>
            <a:r>
              <a:rPr lang="en-GB" sz="1800" i="1" dirty="0"/>
              <a:t>‘Working pro-actively with community pharmacies to improve access to blood pressure checks, in line with the NHS community pharmacy hypertension case finding service’</a:t>
            </a:r>
          </a:p>
          <a:p>
            <a:pPr marL="0" lvl="1">
              <a:lnSpc>
                <a:spcPct val="115000"/>
              </a:lnSpc>
              <a:spcBef>
                <a:spcPts val="1000"/>
              </a:spcBef>
            </a:pPr>
            <a:endParaRPr lang="en-GB" sz="1800" i="1" dirty="0"/>
          </a:p>
          <a:p>
            <a:pPr marL="0" lvl="1">
              <a:lnSpc>
                <a:spcPct val="115000"/>
              </a:lnSpc>
              <a:spcBef>
                <a:spcPts val="1000"/>
              </a:spcBef>
            </a:pPr>
            <a:r>
              <a:rPr lang="en-GB" sz="1900" dirty="0"/>
              <a:t>Alignment with the NHS community pharmacy hypertension case finding service will support delivery. </a:t>
            </a:r>
            <a:r>
              <a:rPr lang="en-GB" sz="1800" i="1" dirty="0"/>
              <a:t>This service will enable both opportunistic blood pressure testing and where clinically indicated, clinic BP checks or ABPM, on behalf of a PCN, referring the patient back for confirmation of the diagnosis and treatment as required. Pharmacies will be able to choose to register to deliver the service from October 2021.</a:t>
            </a:r>
            <a:endParaRPr lang="en-GB" sz="1900" i="1" dirty="0">
              <a:solidFill>
                <a:prstClr val="black"/>
              </a:solidFill>
            </a:endParaRPr>
          </a:p>
          <a:p>
            <a:endParaRPr lang="en-GB" dirty="0"/>
          </a:p>
        </p:txBody>
      </p:sp>
      <p:sp>
        <p:nvSpPr>
          <p:cNvPr id="3" name="Title 2">
            <a:extLst>
              <a:ext uri="{FF2B5EF4-FFF2-40B4-BE49-F238E27FC236}">
                <a16:creationId xmlns:a16="http://schemas.microsoft.com/office/drawing/2014/main" id="{03587A0C-0FED-46A4-A890-ADBF25CE9247}"/>
              </a:ext>
            </a:extLst>
          </p:cNvPr>
          <p:cNvSpPr>
            <a:spLocks noGrp="1"/>
          </p:cNvSpPr>
          <p:nvPr>
            <p:ph type="title"/>
          </p:nvPr>
        </p:nvSpPr>
        <p:spPr/>
        <p:txBody>
          <a:bodyPr/>
          <a:lstStyle/>
          <a:p>
            <a:r>
              <a:rPr lang="en-GB" b="1" dirty="0">
                <a:solidFill>
                  <a:schemeClr val="accent1"/>
                </a:solidFill>
                <a:latin typeface="Arial"/>
                <a:cs typeface="Arial"/>
              </a:rPr>
              <a:t>PCN Network Contract Direct Enhanced Service – CVD Prevention</a:t>
            </a:r>
            <a:endParaRPr lang="en-GB" dirty="0"/>
          </a:p>
        </p:txBody>
      </p:sp>
      <p:sp>
        <p:nvSpPr>
          <p:cNvPr id="4" name="Footer Placeholder 3">
            <a:extLst>
              <a:ext uri="{FF2B5EF4-FFF2-40B4-BE49-F238E27FC236}">
                <a16:creationId xmlns:a16="http://schemas.microsoft.com/office/drawing/2014/main" id="{966AA871-5434-4E4B-92E9-99AE9BF24BF6}"/>
              </a:ext>
            </a:extLst>
          </p:cNvPr>
          <p:cNvSpPr>
            <a:spLocks noGrp="1"/>
          </p:cNvSpPr>
          <p:nvPr>
            <p:ph type="ftr" sz="quarter" idx="3"/>
          </p:nvPr>
        </p:nvSpPr>
        <p:spPr/>
        <p:txBody>
          <a:bodyPr/>
          <a:lstStyle/>
          <a:p>
            <a:r>
              <a:rPr lang="en-GB"/>
              <a:t>Hypertension case finding</a:t>
            </a:r>
            <a:endParaRPr lang="en-US" dirty="0"/>
          </a:p>
        </p:txBody>
      </p:sp>
    </p:spTree>
    <p:extLst>
      <p:ext uri="{BB962C8B-B14F-4D97-AF65-F5344CB8AC3E}">
        <p14:creationId xmlns:p14="http://schemas.microsoft.com/office/powerpoint/2010/main" val="8437486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CC2DA1F-BB1F-491C-9116-6D999A523D5B}"/>
              </a:ext>
            </a:extLst>
          </p:cNvPr>
          <p:cNvSpPr>
            <a:spLocks noGrp="1"/>
          </p:cNvSpPr>
          <p:nvPr>
            <p:ph sz="quarter" idx="10"/>
          </p:nvPr>
        </p:nvSpPr>
        <p:spPr/>
        <p:txBody>
          <a:bodyPr/>
          <a:lstStyle/>
          <a:p>
            <a:pPr marL="342900" lvl="1" indent="-342900">
              <a:lnSpc>
                <a:spcPct val="115000"/>
              </a:lnSpc>
              <a:spcBef>
                <a:spcPts val="1000"/>
              </a:spcBef>
            </a:pPr>
            <a:r>
              <a:rPr lang="en-GB" sz="1900" dirty="0">
                <a:solidFill>
                  <a:prstClr val="black"/>
                </a:solidFill>
              </a:rPr>
              <a:t>Let them know when you are going to start providing the service</a:t>
            </a:r>
          </a:p>
          <a:p>
            <a:pPr marL="342900" lvl="1" indent="-342900">
              <a:lnSpc>
                <a:spcPct val="115000"/>
              </a:lnSpc>
              <a:spcBef>
                <a:spcPts val="1000"/>
              </a:spcBef>
            </a:pPr>
            <a:r>
              <a:rPr lang="en-GB" sz="1900" dirty="0">
                <a:solidFill>
                  <a:prstClr val="black"/>
                </a:solidFill>
              </a:rPr>
              <a:t>Explain that you will be sending all results to them </a:t>
            </a:r>
          </a:p>
          <a:p>
            <a:pPr marL="342900" lvl="1" indent="-342900">
              <a:lnSpc>
                <a:spcPct val="115000"/>
              </a:lnSpc>
              <a:spcBef>
                <a:spcPts val="1000"/>
              </a:spcBef>
            </a:pPr>
            <a:r>
              <a:rPr lang="en-GB" sz="1900" dirty="0">
                <a:solidFill>
                  <a:prstClr val="black"/>
                </a:solidFill>
              </a:rPr>
              <a:t>Link in that this will help them with the CVD DES</a:t>
            </a:r>
          </a:p>
          <a:p>
            <a:pPr marL="342900" lvl="1" indent="-342900">
              <a:lnSpc>
                <a:spcPct val="115000"/>
              </a:lnSpc>
              <a:spcBef>
                <a:spcPts val="1000"/>
              </a:spcBef>
            </a:pPr>
            <a:r>
              <a:rPr lang="en-GB" sz="1900" dirty="0">
                <a:solidFill>
                  <a:prstClr val="black"/>
                </a:solidFill>
              </a:rPr>
              <a:t>Ask if they would like you to complete any BP measurements for them and agree how they will let you know which patients</a:t>
            </a:r>
          </a:p>
          <a:p>
            <a:pPr marL="0" lvl="1">
              <a:lnSpc>
                <a:spcPct val="115000"/>
              </a:lnSpc>
              <a:spcBef>
                <a:spcPts val="1000"/>
              </a:spcBef>
            </a:pPr>
            <a:endParaRPr lang="en-GB" sz="1900" dirty="0">
              <a:solidFill>
                <a:prstClr val="black"/>
              </a:solidFill>
            </a:endParaRPr>
          </a:p>
          <a:p>
            <a:pPr marL="0" lvl="1">
              <a:lnSpc>
                <a:spcPct val="115000"/>
              </a:lnSpc>
              <a:spcBef>
                <a:spcPts val="1000"/>
              </a:spcBef>
            </a:pPr>
            <a:r>
              <a:rPr lang="en-GB" sz="1900" dirty="0">
                <a:solidFill>
                  <a:prstClr val="black"/>
                </a:solidFill>
              </a:rPr>
              <a:t>LPCs can help by engaging with the system CVD teams, the PCN Clinical Directors and PCN Clinical Pharmacist teams</a:t>
            </a:r>
          </a:p>
          <a:p>
            <a:pPr marL="0" indent="0">
              <a:buNone/>
            </a:pPr>
            <a:endParaRPr lang="en-GB" dirty="0"/>
          </a:p>
        </p:txBody>
      </p:sp>
      <p:sp>
        <p:nvSpPr>
          <p:cNvPr id="3" name="Title 2">
            <a:extLst>
              <a:ext uri="{FF2B5EF4-FFF2-40B4-BE49-F238E27FC236}">
                <a16:creationId xmlns:a16="http://schemas.microsoft.com/office/drawing/2014/main" id="{B24DB6B9-C1E6-4BF4-8A1F-A2E33D68C72D}"/>
              </a:ext>
            </a:extLst>
          </p:cNvPr>
          <p:cNvSpPr>
            <a:spLocks noGrp="1"/>
          </p:cNvSpPr>
          <p:nvPr>
            <p:ph type="title"/>
          </p:nvPr>
        </p:nvSpPr>
        <p:spPr>
          <a:xfrm>
            <a:off x="614921" y="854465"/>
            <a:ext cx="9662935" cy="611649"/>
          </a:xfrm>
        </p:spPr>
        <p:txBody>
          <a:bodyPr/>
          <a:lstStyle/>
          <a:p>
            <a:r>
              <a:rPr lang="en-GB" b="1" dirty="0">
                <a:solidFill>
                  <a:schemeClr val="accent1"/>
                </a:solidFill>
              </a:rPr>
              <a:t>Contact and engage your local practices</a:t>
            </a:r>
            <a:endParaRPr lang="en-GB" dirty="0"/>
          </a:p>
        </p:txBody>
      </p:sp>
      <p:sp>
        <p:nvSpPr>
          <p:cNvPr id="4" name="Footer Placeholder 3">
            <a:extLst>
              <a:ext uri="{FF2B5EF4-FFF2-40B4-BE49-F238E27FC236}">
                <a16:creationId xmlns:a16="http://schemas.microsoft.com/office/drawing/2014/main" id="{B2C1ED00-EEFD-49D8-A6DF-32D130A40EC8}"/>
              </a:ext>
            </a:extLst>
          </p:cNvPr>
          <p:cNvSpPr>
            <a:spLocks noGrp="1"/>
          </p:cNvSpPr>
          <p:nvPr>
            <p:ph type="ftr" sz="quarter" idx="3"/>
          </p:nvPr>
        </p:nvSpPr>
        <p:spPr/>
        <p:txBody>
          <a:bodyPr/>
          <a:lstStyle/>
          <a:p>
            <a:r>
              <a:rPr lang="en-GB"/>
              <a:t>Hypertension case finding</a:t>
            </a:r>
            <a:endParaRPr lang="en-US" dirty="0"/>
          </a:p>
        </p:txBody>
      </p:sp>
    </p:spTree>
    <p:extLst>
      <p:ext uri="{BB962C8B-B14F-4D97-AF65-F5344CB8AC3E}">
        <p14:creationId xmlns:p14="http://schemas.microsoft.com/office/powerpoint/2010/main" val="28570036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08A4ECD-375E-4E9D-A722-8DDA958F5836}"/>
              </a:ext>
            </a:extLst>
          </p:cNvPr>
          <p:cNvSpPr>
            <a:spLocks noGrp="1"/>
          </p:cNvSpPr>
          <p:nvPr>
            <p:ph sz="quarter" idx="10"/>
          </p:nvPr>
        </p:nvSpPr>
        <p:spPr/>
        <p:txBody>
          <a:bodyPr/>
          <a:lstStyle/>
          <a:p>
            <a:pPr marL="0" lvl="1" indent="0">
              <a:lnSpc>
                <a:spcPct val="115000"/>
              </a:lnSpc>
              <a:spcBef>
                <a:spcPts val="1000"/>
              </a:spcBef>
              <a:buNone/>
            </a:pPr>
            <a:r>
              <a:rPr lang="en-US" sz="1800" dirty="0">
                <a:solidFill>
                  <a:prstClr val="black"/>
                </a:solidFill>
              </a:rPr>
              <a:t>Reminder of the inclusion criteria</a:t>
            </a:r>
            <a:r>
              <a:rPr lang="en-US" dirty="0">
                <a:solidFill>
                  <a:prstClr val="black"/>
                </a:solidFill>
              </a:rPr>
              <a:t>:</a:t>
            </a:r>
          </a:p>
          <a:p>
            <a:pPr marL="342900" lvl="0" indent="-342900"/>
            <a:r>
              <a:rPr lang="en-GB" sz="2000" dirty="0"/>
              <a:t>Adults who are 40 years old or over, who do not have a current diagnosis of hypertension;</a:t>
            </a:r>
          </a:p>
          <a:p>
            <a:pPr marL="342900" lvl="0" indent="-342900"/>
            <a:r>
              <a:rPr lang="en-GB" sz="2000" dirty="0"/>
              <a:t>Patients, by exception, under the age of 40 who request the service because they have a recognised family history of hypertension may be provided the service at the pharmacist’s discretion;</a:t>
            </a:r>
          </a:p>
          <a:p>
            <a:pPr marL="342900" lvl="0" indent="-342900"/>
            <a:r>
              <a:rPr lang="en-GB" sz="2000" dirty="0"/>
              <a:t>Patients between 35 and 39 years old who are approached about or request the service may be tested at the pharmacist’s discretion; and</a:t>
            </a:r>
          </a:p>
          <a:p>
            <a:pPr marL="342900" lvl="0" indent="-342900"/>
            <a:r>
              <a:rPr lang="en-GB" sz="2000" dirty="0"/>
              <a:t>Adults specified by a general practice for the measurement of blood pressure (</a:t>
            </a:r>
            <a:r>
              <a:rPr lang="en-US" sz="2000" dirty="0"/>
              <a:t>clinic and ambulatory blood pressure checks)</a:t>
            </a:r>
            <a:r>
              <a:rPr lang="en-GB" sz="2000" dirty="0"/>
              <a:t>. This process should be agreed locally with general practices. </a:t>
            </a:r>
          </a:p>
          <a:p>
            <a:pPr marL="0" indent="0">
              <a:buNone/>
            </a:pPr>
            <a:endParaRPr lang="en-GB" dirty="0"/>
          </a:p>
        </p:txBody>
      </p:sp>
      <p:sp>
        <p:nvSpPr>
          <p:cNvPr id="3" name="Title 2">
            <a:extLst>
              <a:ext uri="{FF2B5EF4-FFF2-40B4-BE49-F238E27FC236}">
                <a16:creationId xmlns:a16="http://schemas.microsoft.com/office/drawing/2014/main" id="{20B9C654-A96D-4713-BF8B-646C612952F1}"/>
              </a:ext>
            </a:extLst>
          </p:cNvPr>
          <p:cNvSpPr>
            <a:spLocks noGrp="1"/>
          </p:cNvSpPr>
          <p:nvPr>
            <p:ph type="title"/>
          </p:nvPr>
        </p:nvSpPr>
        <p:spPr/>
        <p:txBody>
          <a:bodyPr/>
          <a:lstStyle/>
          <a:p>
            <a:r>
              <a:rPr lang="en-GB" b="1" dirty="0">
                <a:solidFill>
                  <a:schemeClr val="accent1"/>
                </a:solidFill>
              </a:rPr>
              <a:t>Engaging patients</a:t>
            </a:r>
            <a:endParaRPr lang="en-GB" dirty="0"/>
          </a:p>
        </p:txBody>
      </p:sp>
      <p:sp>
        <p:nvSpPr>
          <p:cNvPr id="4" name="Footer Placeholder 3">
            <a:extLst>
              <a:ext uri="{FF2B5EF4-FFF2-40B4-BE49-F238E27FC236}">
                <a16:creationId xmlns:a16="http://schemas.microsoft.com/office/drawing/2014/main" id="{2307B383-6E48-402C-817B-D2AE19AAB46A}"/>
              </a:ext>
            </a:extLst>
          </p:cNvPr>
          <p:cNvSpPr>
            <a:spLocks noGrp="1"/>
          </p:cNvSpPr>
          <p:nvPr>
            <p:ph type="ftr" sz="quarter" idx="3"/>
          </p:nvPr>
        </p:nvSpPr>
        <p:spPr/>
        <p:txBody>
          <a:bodyPr/>
          <a:lstStyle/>
          <a:p>
            <a:r>
              <a:rPr lang="en-GB"/>
              <a:t>Hypertension case finding</a:t>
            </a:r>
            <a:endParaRPr lang="en-US" dirty="0"/>
          </a:p>
        </p:txBody>
      </p:sp>
    </p:spTree>
    <p:extLst>
      <p:ext uri="{BB962C8B-B14F-4D97-AF65-F5344CB8AC3E}">
        <p14:creationId xmlns:p14="http://schemas.microsoft.com/office/powerpoint/2010/main" val="28139434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839CD30-092E-4E82-B653-C0682C10FF1C}"/>
              </a:ext>
            </a:extLst>
          </p:cNvPr>
          <p:cNvSpPr>
            <a:spLocks noGrp="1"/>
          </p:cNvSpPr>
          <p:nvPr>
            <p:ph sz="quarter" idx="10"/>
          </p:nvPr>
        </p:nvSpPr>
        <p:spPr/>
        <p:txBody>
          <a:bodyPr/>
          <a:lstStyle/>
          <a:p>
            <a:pPr marL="0" lvl="1">
              <a:lnSpc>
                <a:spcPct val="115000"/>
              </a:lnSpc>
              <a:spcBef>
                <a:spcPts val="1000"/>
              </a:spcBef>
            </a:pPr>
            <a:r>
              <a:rPr lang="en-GB" sz="1900" dirty="0">
                <a:solidFill>
                  <a:prstClr val="black"/>
                </a:solidFill>
              </a:rPr>
              <a:t>Use your pharmacy team to help: </a:t>
            </a:r>
          </a:p>
          <a:p>
            <a:pPr marL="342900" lvl="1" indent="-342900">
              <a:lnSpc>
                <a:spcPct val="115000"/>
              </a:lnSpc>
              <a:spcBef>
                <a:spcPts val="1000"/>
              </a:spcBef>
            </a:pPr>
            <a:r>
              <a:rPr lang="en-GB" sz="1900" dirty="0">
                <a:solidFill>
                  <a:prstClr val="black"/>
                </a:solidFill>
              </a:rPr>
              <a:t>Make sure they understand the importance of the service</a:t>
            </a:r>
          </a:p>
          <a:p>
            <a:pPr marL="342900" lvl="1" indent="-342900">
              <a:lnSpc>
                <a:spcPct val="115000"/>
              </a:lnSpc>
              <a:spcBef>
                <a:spcPts val="1000"/>
              </a:spcBef>
            </a:pPr>
            <a:r>
              <a:rPr lang="en-GB" sz="1900" dirty="0">
                <a:solidFill>
                  <a:prstClr val="black"/>
                </a:solidFill>
              </a:rPr>
              <a:t>What words are they using?</a:t>
            </a:r>
          </a:p>
          <a:p>
            <a:pPr marL="342900" lvl="1" indent="-342900">
              <a:lnSpc>
                <a:spcPct val="115000"/>
              </a:lnSpc>
              <a:spcBef>
                <a:spcPts val="1000"/>
              </a:spcBef>
            </a:pPr>
            <a:r>
              <a:rPr lang="en-GB" sz="1900" dirty="0">
                <a:solidFill>
                  <a:prstClr val="black"/>
                </a:solidFill>
              </a:rPr>
              <a:t>Be realistic about the time taken</a:t>
            </a:r>
          </a:p>
          <a:p>
            <a:pPr marL="342900" lvl="1" indent="-342900">
              <a:lnSpc>
                <a:spcPct val="115000"/>
              </a:lnSpc>
              <a:spcBef>
                <a:spcPts val="1000"/>
              </a:spcBef>
            </a:pPr>
            <a:r>
              <a:rPr lang="en-GB" sz="1900" dirty="0">
                <a:solidFill>
                  <a:prstClr val="black"/>
                </a:solidFill>
              </a:rPr>
              <a:t>Do they find a leaflet or poster helpful?</a:t>
            </a:r>
          </a:p>
          <a:p>
            <a:pPr marL="342900" lvl="1" indent="-342900">
              <a:lnSpc>
                <a:spcPct val="115000"/>
              </a:lnSpc>
              <a:spcBef>
                <a:spcPts val="1000"/>
              </a:spcBef>
            </a:pPr>
            <a:r>
              <a:rPr lang="en-GB" sz="1900" dirty="0">
                <a:solidFill>
                  <a:prstClr val="black"/>
                </a:solidFill>
              </a:rPr>
              <a:t>Expect some people to say ‘no’ and don’t be put off asking others</a:t>
            </a:r>
          </a:p>
          <a:p>
            <a:pPr marL="0" lvl="1">
              <a:lnSpc>
                <a:spcPct val="115000"/>
              </a:lnSpc>
              <a:spcBef>
                <a:spcPts val="1000"/>
              </a:spcBef>
            </a:pPr>
            <a:endParaRPr lang="en-GB" sz="1900" dirty="0">
              <a:solidFill>
                <a:prstClr val="black"/>
              </a:solidFill>
            </a:endParaRPr>
          </a:p>
          <a:p>
            <a:pPr marL="0" indent="0">
              <a:buNone/>
            </a:pPr>
            <a:endParaRPr lang="en-GB" dirty="0"/>
          </a:p>
        </p:txBody>
      </p:sp>
      <p:sp>
        <p:nvSpPr>
          <p:cNvPr id="3" name="Title 2">
            <a:extLst>
              <a:ext uri="{FF2B5EF4-FFF2-40B4-BE49-F238E27FC236}">
                <a16:creationId xmlns:a16="http://schemas.microsoft.com/office/drawing/2014/main" id="{3B6961DC-65A9-4CAC-8727-549359412EEC}"/>
              </a:ext>
            </a:extLst>
          </p:cNvPr>
          <p:cNvSpPr>
            <a:spLocks noGrp="1"/>
          </p:cNvSpPr>
          <p:nvPr>
            <p:ph type="title"/>
          </p:nvPr>
        </p:nvSpPr>
        <p:spPr/>
        <p:txBody>
          <a:bodyPr/>
          <a:lstStyle/>
          <a:p>
            <a:r>
              <a:rPr lang="en-GB" b="1" dirty="0">
                <a:solidFill>
                  <a:schemeClr val="accent1"/>
                </a:solidFill>
              </a:rPr>
              <a:t>Engaging patients</a:t>
            </a:r>
            <a:endParaRPr lang="en-GB" dirty="0"/>
          </a:p>
        </p:txBody>
      </p:sp>
      <p:sp>
        <p:nvSpPr>
          <p:cNvPr id="4" name="Footer Placeholder 3">
            <a:extLst>
              <a:ext uri="{FF2B5EF4-FFF2-40B4-BE49-F238E27FC236}">
                <a16:creationId xmlns:a16="http://schemas.microsoft.com/office/drawing/2014/main" id="{FF1328F5-95DA-4857-8DD5-B9A8DB716C2F}"/>
              </a:ext>
            </a:extLst>
          </p:cNvPr>
          <p:cNvSpPr>
            <a:spLocks noGrp="1"/>
          </p:cNvSpPr>
          <p:nvPr>
            <p:ph type="ftr" sz="quarter" idx="3"/>
          </p:nvPr>
        </p:nvSpPr>
        <p:spPr/>
        <p:txBody>
          <a:bodyPr/>
          <a:lstStyle/>
          <a:p>
            <a:r>
              <a:rPr lang="en-GB"/>
              <a:t>Hypertension case finding</a:t>
            </a:r>
            <a:endParaRPr lang="en-US" dirty="0"/>
          </a:p>
        </p:txBody>
      </p:sp>
    </p:spTree>
    <p:extLst>
      <p:ext uri="{BB962C8B-B14F-4D97-AF65-F5344CB8AC3E}">
        <p14:creationId xmlns:p14="http://schemas.microsoft.com/office/powerpoint/2010/main" val="37532263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9C035FD-5203-4437-8EFF-020E6956765F}"/>
              </a:ext>
            </a:extLst>
          </p:cNvPr>
          <p:cNvSpPr>
            <a:spLocks noGrp="1"/>
          </p:cNvSpPr>
          <p:nvPr>
            <p:ph sz="quarter" idx="10"/>
          </p:nvPr>
        </p:nvSpPr>
        <p:spPr/>
        <p:txBody>
          <a:bodyPr/>
          <a:lstStyle/>
          <a:p>
            <a:pPr marL="342900" lvl="0" indent="-342900"/>
            <a:r>
              <a:rPr lang="en-GB" sz="1800" dirty="0">
                <a:solidFill>
                  <a:prstClr val="black"/>
                </a:solidFill>
              </a:rPr>
              <a:t>Wear the ABPM yourself so you know what it feels like and can explain this to patients</a:t>
            </a:r>
          </a:p>
          <a:p>
            <a:pPr marL="342900" lvl="0" indent="-342900"/>
            <a:r>
              <a:rPr lang="en-GB" sz="1800" dirty="0">
                <a:solidFill>
                  <a:prstClr val="black"/>
                </a:solidFill>
              </a:rPr>
              <a:t>Have you got some eligible pharmacy team members who can be your first patients for this service to build your confidence?</a:t>
            </a:r>
          </a:p>
          <a:p>
            <a:pPr marL="342900" lvl="0" indent="-342900"/>
            <a:r>
              <a:rPr lang="en-GB" sz="1800" dirty="0">
                <a:solidFill>
                  <a:prstClr val="black"/>
                </a:solidFill>
              </a:rPr>
              <a:t>Use the implementation checklist (PSNC website – resources)</a:t>
            </a:r>
          </a:p>
          <a:p>
            <a:pPr marL="342900" lvl="0" indent="-342900"/>
            <a:r>
              <a:rPr lang="en-GB" sz="1800" dirty="0">
                <a:solidFill>
                  <a:prstClr val="black"/>
                </a:solidFill>
              </a:rPr>
              <a:t>Agree your COVID processes </a:t>
            </a:r>
          </a:p>
          <a:p>
            <a:pPr marL="0" indent="0">
              <a:buNone/>
            </a:pPr>
            <a:endParaRPr lang="en-GB" dirty="0"/>
          </a:p>
        </p:txBody>
      </p:sp>
      <p:sp>
        <p:nvSpPr>
          <p:cNvPr id="3" name="Title 2">
            <a:extLst>
              <a:ext uri="{FF2B5EF4-FFF2-40B4-BE49-F238E27FC236}">
                <a16:creationId xmlns:a16="http://schemas.microsoft.com/office/drawing/2014/main" id="{251C8FB0-04AD-469A-A150-64A1DEBD953E}"/>
              </a:ext>
            </a:extLst>
          </p:cNvPr>
          <p:cNvSpPr>
            <a:spLocks noGrp="1"/>
          </p:cNvSpPr>
          <p:nvPr>
            <p:ph type="title"/>
          </p:nvPr>
        </p:nvSpPr>
        <p:spPr/>
        <p:txBody>
          <a:bodyPr/>
          <a:lstStyle/>
          <a:p>
            <a:r>
              <a:rPr lang="en-GB" b="1" dirty="0">
                <a:solidFill>
                  <a:schemeClr val="accent1"/>
                </a:solidFill>
              </a:rPr>
              <a:t>Other tips before you start</a:t>
            </a:r>
            <a:endParaRPr lang="en-GB" dirty="0"/>
          </a:p>
        </p:txBody>
      </p:sp>
      <p:sp>
        <p:nvSpPr>
          <p:cNvPr id="4" name="Footer Placeholder 3">
            <a:extLst>
              <a:ext uri="{FF2B5EF4-FFF2-40B4-BE49-F238E27FC236}">
                <a16:creationId xmlns:a16="http://schemas.microsoft.com/office/drawing/2014/main" id="{917600A4-F474-4332-9376-35A47944D39F}"/>
              </a:ext>
            </a:extLst>
          </p:cNvPr>
          <p:cNvSpPr>
            <a:spLocks noGrp="1"/>
          </p:cNvSpPr>
          <p:nvPr>
            <p:ph type="ftr" sz="quarter" idx="3"/>
          </p:nvPr>
        </p:nvSpPr>
        <p:spPr/>
        <p:txBody>
          <a:bodyPr/>
          <a:lstStyle/>
          <a:p>
            <a:r>
              <a:rPr lang="en-GB"/>
              <a:t>Hypertension case finding</a:t>
            </a:r>
            <a:endParaRPr lang="en-US" dirty="0"/>
          </a:p>
        </p:txBody>
      </p:sp>
    </p:spTree>
    <p:extLst>
      <p:ext uri="{BB962C8B-B14F-4D97-AF65-F5344CB8AC3E}">
        <p14:creationId xmlns:p14="http://schemas.microsoft.com/office/powerpoint/2010/main" val="11973187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497ECBF-AEBA-40CA-B4FF-530B1BCA3A1B}"/>
              </a:ext>
            </a:extLst>
          </p:cNvPr>
          <p:cNvSpPr>
            <a:spLocks noGrp="1"/>
          </p:cNvSpPr>
          <p:nvPr>
            <p:ph sz="quarter" idx="10"/>
          </p:nvPr>
        </p:nvSpPr>
        <p:spPr/>
        <p:txBody>
          <a:bodyPr/>
          <a:lstStyle/>
          <a:p>
            <a:pPr marL="285750" lvl="1" indent="-285750">
              <a:lnSpc>
                <a:spcPct val="115000"/>
              </a:lnSpc>
              <a:spcBef>
                <a:spcPts val="1000"/>
              </a:spcBef>
            </a:pPr>
            <a:r>
              <a:rPr lang="en-US" sz="1900" dirty="0">
                <a:solidFill>
                  <a:prstClr val="black"/>
                </a:solidFill>
              </a:rPr>
              <a:t>One of our pilot pharmacies found it helpful (with patient consent) to print the front page of the patient’s SCR before starting which provides much of the initial information you are capturing from the patient</a:t>
            </a:r>
          </a:p>
          <a:p>
            <a:pPr marL="285750" lvl="1" indent="-285750">
              <a:lnSpc>
                <a:spcPct val="115000"/>
              </a:lnSpc>
              <a:spcBef>
                <a:spcPts val="1000"/>
              </a:spcBef>
            </a:pPr>
            <a:r>
              <a:rPr lang="en-US" sz="1900" dirty="0">
                <a:solidFill>
                  <a:prstClr val="black"/>
                </a:solidFill>
              </a:rPr>
              <a:t>Follow NG 136</a:t>
            </a:r>
          </a:p>
          <a:p>
            <a:pPr marL="342900" lvl="1" indent="-342900">
              <a:lnSpc>
                <a:spcPct val="115000"/>
              </a:lnSpc>
              <a:spcBef>
                <a:spcPts val="1000"/>
              </a:spcBef>
            </a:pPr>
            <a:r>
              <a:rPr lang="en-US" sz="1900" dirty="0">
                <a:solidFill>
                  <a:prstClr val="black"/>
                </a:solidFill>
              </a:rPr>
              <a:t>Have a copy (laminated?) of the pathway so you can refer to it</a:t>
            </a:r>
          </a:p>
          <a:p>
            <a:pPr marL="342900" lvl="1" indent="-342900">
              <a:lnSpc>
                <a:spcPct val="115000"/>
              </a:lnSpc>
              <a:spcBef>
                <a:spcPts val="1000"/>
              </a:spcBef>
            </a:pPr>
            <a:r>
              <a:rPr lang="en-US" sz="1900" dirty="0">
                <a:solidFill>
                  <a:prstClr val="black"/>
                </a:solidFill>
              </a:rPr>
              <a:t>When patients need ABPM consider the best time to fit it.  Pilot pharmacies found asking the patient to come for fitting one day at 9:00 and then return the next day at 9:00 for removal and for them to interpret the results worked for them</a:t>
            </a:r>
          </a:p>
          <a:p>
            <a:pPr marL="342900" lvl="1" indent="-342900">
              <a:lnSpc>
                <a:spcPct val="115000"/>
              </a:lnSpc>
              <a:spcBef>
                <a:spcPts val="1000"/>
              </a:spcBef>
            </a:pPr>
            <a:r>
              <a:rPr lang="en-US" sz="1900" dirty="0">
                <a:solidFill>
                  <a:prstClr val="black"/>
                </a:solidFill>
              </a:rPr>
              <a:t>When ABPM is required there is a loan agreement form on PSNC resources</a:t>
            </a:r>
          </a:p>
          <a:p>
            <a:pPr marL="0" indent="0">
              <a:buNone/>
            </a:pPr>
            <a:endParaRPr lang="en-GB" dirty="0"/>
          </a:p>
        </p:txBody>
      </p:sp>
      <p:sp>
        <p:nvSpPr>
          <p:cNvPr id="3" name="Title 2">
            <a:extLst>
              <a:ext uri="{FF2B5EF4-FFF2-40B4-BE49-F238E27FC236}">
                <a16:creationId xmlns:a16="http://schemas.microsoft.com/office/drawing/2014/main" id="{993A3BD2-DB27-46B2-A375-0BD7FE8A98BA}"/>
              </a:ext>
            </a:extLst>
          </p:cNvPr>
          <p:cNvSpPr>
            <a:spLocks noGrp="1"/>
          </p:cNvSpPr>
          <p:nvPr>
            <p:ph type="title"/>
          </p:nvPr>
        </p:nvSpPr>
        <p:spPr/>
        <p:txBody>
          <a:bodyPr/>
          <a:lstStyle/>
          <a:p>
            <a:r>
              <a:rPr lang="en-GB" b="1" dirty="0">
                <a:solidFill>
                  <a:schemeClr val="accent1"/>
                </a:solidFill>
              </a:rPr>
              <a:t>During the service</a:t>
            </a:r>
            <a:endParaRPr lang="en-GB" dirty="0"/>
          </a:p>
        </p:txBody>
      </p:sp>
      <p:sp>
        <p:nvSpPr>
          <p:cNvPr id="4" name="Footer Placeholder 3">
            <a:extLst>
              <a:ext uri="{FF2B5EF4-FFF2-40B4-BE49-F238E27FC236}">
                <a16:creationId xmlns:a16="http://schemas.microsoft.com/office/drawing/2014/main" id="{D7454DB1-C875-4C15-9289-C0ABCB5DDA54}"/>
              </a:ext>
            </a:extLst>
          </p:cNvPr>
          <p:cNvSpPr>
            <a:spLocks noGrp="1"/>
          </p:cNvSpPr>
          <p:nvPr>
            <p:ph type="ftr" sz="quarter" idx="3"/>
          </p:nvPr>
        </p:nvSpPr>
        <p:spPr/>
        <p:txBody>
          <a:bodyPr/>
          <a:lstStyle/>
          <a:p>
            <a:r>
              <a:rPr lang="en-GB"/>
              <a:t>Hypertension case finding</a:t>
            </a:r>
            <a:endParaRPr lang="en-US" dirty="0"/>
          </a:p>
        </p:txBody>
      </p:sp>
    </p:spTree>
    <p:extLst>
      <p:ext uri="{BB962C8B-B14F-4D97-AF65-F5344CB8AC3E}">
        <p14:creationId xmlns:p14="http://schemas.microsoft.com/office/powerpoint/2010/main" val="3868158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C218CE9-39D6-44C7-83EB-C79C2E218F4F}"/>
              </a:ext>
            </a:extLst>
          </p:cNvPr>
          <p:cNvSpPr>
            <a:spLocks noGrp="1"/>
          </p:cNvSpPr>
          <p:nvPr>
            <p:ph sz="quarter" idx="10"/>
          </p:nvPr>
        </p:nvSpPr>
        <p:spPr>
          <a:xfrm>
            <a:off x="245431" y="1122455"/>
            <a:ext cx="11715750" cy="5393547"/>
          </a:xfrm>
        </p:spPr>
        <p:txBody>
          <a:bodyPr/>
          <a:lstStyle/>
          <a:p>
            <a:pPr marL="0" indent="0">
              <a:buClr>
                <a:srgbClr val="005EB8"/>
              </a:buClr>
              <a:buNone/>
            </a:pPr>
            <a:endParaRPr lang="en-GB" sz="1200" dirty="0"/>
          </a:p>
          <a:p>
            <a:r>
              <a:rPr lang="en-GB" sz="1800" dirty="0"/>
              <a:t>Cardiovascular disease (CVD) is one of the leading causes of premature death in England and accounts for 1.6 million disability adjusted life years. </a:t>
            </a:r>
          </a:p>
          <a:p>
            <a:r>
              <a:rPr lang="en-GB" sz="1800" dirty="0"/>
              <a:t>Hypertension is the biggest risk factor for CVD and is one of the top five risk factors for all premature death and disability in England. An estimated </a:t>
            </a:r>
            <a:r>
              <a:rPr lang="en-GB" sz="1800" b="1" dirty="0"/>
              <a:t>5.5 million people have undiagnosed hypertension </a:t>
            </a:r>
            <a:r>
              <a:rPr lang="en-GB" sz="1800" dirty="0"/>
              <a:t>across the country. </a:t>
            </a:r>
          </a:p>
          <a:p>
            <a:r>
              <a:rPr lang="en-GB" sz="1800" dirty="0"/>
              <a:t>Early detection of hypertension is vital and there is evidence that community pharmacy has a key role in detection and subsequent treatment of hypertension and CVD, improving outcomes and reducing the burden on GPs</a:t>
            </a:r>
            <a:r>
              <a:rPr lang="en-GB" sz="1800" baseline="30000" dirty="0"/>
              <a:t>,</a:t>
            </a:r>
            <a:r>
              <a:rPr lang="en-GB" sz="1800" dirty="0"/>
              <a:t>.</a:t>
            </a:r>
          </a:p>
          <a:p>
            <a:r>
              <a:rPr lang="en-GB" sz="1800" dirty="0"/>
              <a:t>According to modelling data from Public Health England, more than 30% of hypertension cases remain undiagnosed, and prevalence is rising across all age groups. Levels of detection are expected to have fallen over the past year due to the impact of COVID-19 on routine blood pressure (BP) monitoring.</a:t>
            </a:r>
          </a:p>
        </p:txBody>
      </p:sp>
      <p:sp>
        <p:nvSpPr>
          <p:cNvPr id="3" name="Title 2">
            <a:extLst>
              <a:ext uri="{FF2B5EF4-FFF2-40B4-BE49-F238E27FC236}">
                <a16:creationId xmlns:a16="http://schemas.microsoft.com/office/drawing/2014/main" id="{BEA89376-549A-433B-A755-BE7C6627AFAC}"/>
              </a:ext>
            </a:extLst>
          </p:cNvPr>
          <p:cNvSpPr>
            <a:spLocks noGrp="1"/>
          </p:cNvSpPr>
          <p:nvPr>
            <p:ph type="title"/>
          </p:nvPr>
        </p:nvSpPr>
        <p:spPr>
          <a:xfrm>
            <a:off x="230819" y="634067"/>
            <a:ext cx="10343321" cy="611649"/>
          </a:xfrm>
        </p:spPr>
        <p:txBody>
          <a:bodyPr/>
          <a:lstStyle/>
          <a:p>
            <a:r>
              <a:rPr lang="en-GB" dirty="0"/>
              <a:t>High Blood Pressure and Cardiovascular Disease</a:t>
            </a:r>
          </a:p>
        </p:txBody>
      </p:sp>
      <p:sp>
        <p:nvSpPr>
          <p:cNvPr id="4" name="Footer Placeholder 3">
            <a:extLst>
              <a:ext uri="{FF2B5EF4-FFF2-40B4-BE49-F238E27FC236}">
                <a16:creationId xmlns:a16="http://schemas.microsoft.com/office/drawing/2014/main" id="{4A8EC81A-68FB-49E0-B6E1-E3BBC0BC8A4D}"/>
              </a:ext>
            </a:extLst>
          </p:cNvPr>
          <p:cNvSpPr>
            <a:spLocks noGrp="1"/>
          </p:cNvSpPr>
          <p:nvPr>
            <p:ph type="ftr" sz="quarter" idx="3"/>
          </p:nvPr>
        </p:nvSpPr>
        <p:spPr/>
        <p:txBody>
          <a:bodyPr/>
          <a:lstStyle/>
          <a:p>
            <a:r>
              <a:rPr lang="en-GB" dirty="0"/>
              <a:t>Hypertension case finding</a:t>
            </a:r>
            <a:endParaRPr lang="en-US" dirty="0"/>
          </a:p>
        </p:txBody>
      </p:sp>
    </p:spTree>
    <p:extLst>
      <p:ext uri="{BB962C8B-B14F-4D97-AF65-F5344CB8AC3E}">
        <p14:creationId xmlns:p14="http://schemas.microsoft.com/office/powerpoint/2010/main" val="29550644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4" name="Straight Arrow Connector 113">
            <a:extLst>
              <a:ext uri="{FF2B5EF4-FFF2-40B4-BE49-F238E27FC236}">
                <a16:creationId xmlns:a16="http://schemas.microsoft.com/office/drawing/2014/main" id="{869A90EC-141C-45B6-B1C4-F07AD064BAD2}"/>
              </a:ext>
            </a:extLst>
          </p:cNvPr>
          <p:cNvCxnSpPr>
            <a:cxnSpLocks/>
            <a:stCxn id="30" idx="5"/>
          </p:cNvCxnSpPr>
          <p:nvPr/>
        </p:nvCxnSpPr>
        <p:spPr>
          <a:xfrm flipV="1">
            <a:off x="6550448" y="1641674"/>
            <a:ext cx="394825" cy="4523"/>
          </a:xfrm>
          <a:prstGeom prst="straightConnector1">
            <a:avLst/>
          </a:prstGeom>
          <a:ln w="28575">
            <a:solidFill>
              <a:schemeClr val="bg1">
                <a:lumMod val="6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83" name="Group 82">
            <a:extLst>
              <a:ext uri="{FF2B5EF4-FFF2-40B4-BE49-F238E27FC236}">
                <a16:creationId xmlns:a16="http://schemas.microsoft.com/office/drawing/2014/main" id="{C4E169D9-CF9E-4F8E-96C5-2ED1845C3783}"/>
              </a:ext>
            </a:extLst>
          </p:cNvPr>
          <p:cNvGrpSpPr/>
          <p:nvPr/>
        </p:nvGrpSpPr>
        <p:grpSpPr>
          <a:xfrm>
            <a:off x="139760" y="204430"/>
            <a:ext cx="11945990" cy="6426280"/>
            <a:chOff x="152332" y="192194"/>
            <a:chExt cx="11945990" cy="6426280"/>
          </a:xfrm>
        </p:grpSpPr>
        <p:grpSp>
          <p:nvGrpSpPr>
            <p:cNvPr id="85" name="Group 84">
              <a:extLst>
                <a:ext uri="{FF2B5EF4-FFF2-40B4-BE49-F238E27FC236}">
                  <a16:creationId xmlns:a16="http://schemas.microsoft.com/office/drawing/2014/main" id="{37EF067E-4762-4F42-AEA1-A8A87491D624}"/>
                </a:ext>
              </a:extLst>
            </p:cNvPr>
            <p:cNvGrpSpPr/>
            <p:nvPr/>
          </p:nvGrpSpPr>
          <p:grpSpPr>
            <a:xfrm>
              <a:off x="152332" y="192194"/>
              <a:ext cx="11707470" cy="6426280"/>
              <a:chOff x="162492" y="335069"/>
              <a:chExt cx="11707470" cy="6426280"/>
            </a:xfrm>
          </p:grpSpPr>
          <p:cxnSp>
            <p:nvCxnSpPr>
              <p:cNvPr id="12" name="Straight Arrow Connector 11"/>
              <p:cNvCxnSpPr>
                <a:cxnSpLocks/>
              </p:cNvCxnSpPr>
              <p:nvPr/>
            </p:nvCxnSpPr>
            <p:spPr>
              <a:xfrm>
                <a:off x="3697150" y="841546"/>
                <a:ext cx="1248053" cy="4231"/>
              </a:xfrm>
              <a:prstGeom prst="straightConnector1">
                <a:avLst/>
              </a:prstGeom>
              <a:ln w="285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2B79C43D-B81C-43F2-9F12-E3744D3E0D8D}"/>
                  </a:ext>
                </a:extLst>
              </p:cNvPr>
              <p:cNvCxnSpPr>
                <a:cxnSpLocks/>
              </p:cNvCxnSpPr>
              <p:nvPr/>
            </p:nvCxnSpPr>
            <p:spPr>
              <a:xfrm>
                <a:off x="9000975" y="4568023"/>
                <a:ext cx="0" cy="53416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Arrow Connector 142">
                <a:extLst>
                  <a:ext uri="{FF2B5EF4-FFF2-40B4-BE49-F238E27FC236}">
                    <a16:creationId xmlns:a16="http://schemas.microsoft.com/office/drawing/2014/main" id="{C3FA6E56-7DF0-4808-AD59-9EA0BB09CEA9}"/>
                  </a:ext>
                </a:extLst>
              </p:cNvPr>
              <p:cNvCxnSpPr>
                <a:cxnSpLocks/>
              </p:cNvCxnSpPr>
              <p:nvPr/>
            </p:nvCxnSpPr>
            <p:spPr>
              <a:xfrm flipV="1">
                <a:off x="9356001" y="4293404"/>
                <a:ext cx="225732" cy="1"/>
              </a:xfrm>
              <a:prstGeom prst="straightConnector1">
                <a:avLst/>
              </a:prstGeom>
              <a:ln w="285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4" name="Straight Arrow Connector 133">
                <a:extLst>
                  <a:ext uri="{FF2B5EF4-FFF2-40B4-BE49-F238E27FC236}">
                    <a16:creationId xmlns:a16="http://schemas.microsoft.com/office/drawing/2014/main" id="{6EFDC088-DEB2-41B4-8DE7-848259F2AE66}"/>
                  </a:ext>
                </a:extLst>
              </p:cNvPr>
              <p:cNvCxnSpPr>
                <a:cxnSpLocks/>
              </p:cNvCxnSpPr>
              <p:nvPr/>
            </p:nvCxnSpPr>
            <p:spPr>
              <a:xfrm flipV="1">
                <a:off x="9372790" y="3352006"/>
                <a:ext cx="225732" cy="1"/>
              </a:xfrm>
              <a:prstGeom prst="straightConnector1">
                <a:avLst/>
              </a:prstGeom>
              <a:ln w="285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cxnSpLocks/>
              </p:cNvCxnSpPr>
              <p:nvPr/>
            </p:nvCxnSpPr>
            <p:spPr>
              <a:xfrm>
                <a:off x="7378055" y="4548898"/>
                <a:ext cx="0" cy="168353"/>
              </a:xfrm>
              <a:prstGeom prst="straightConnector1">
                <a:avLst/>
              </a:prstGeom>
              <a:ln w="28575">
                <a:solidFill>
                  <a:schemeClr val="bg1">
                    <a:lumMod val="6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48" name="Group 147">
                <a:extLst>
                  <a:ext uri="{FF2B5EF4-FFF2-40B4-BE49-F238E27FC236}">
                    <a16:creationId xmlns:a16="http://schemas.microsoft.com/office/drawing/2014/main" id="{B89DBE2E-C65B-46B0-8681-6A198F271AA2}"/>
                  </a:ext>
                </a:extLst>
              </p:cNvPr>
              <p:cNvGrpSpPr/>
              <p:nvPr/>
            </p:nvGrpSpPr>
            <p:grpSpPr>
              <a:xfrm>
                <a:off x="491391" y="5206717"/>
                <a:ext cx="2866491" cy="1554632"/>
                <a:chOff x="927585" y="5153365"/>
                <a:chExt cx="2225046" cy="1554632"/>
              </a:xfrm>
            </p:grpSpPr>
            <p:sp>
              <p:nvSpPr>
                <p:cNvPr id="119" name="TextBox 118"/>
                <p:cNvSpPr txBox="1"/>
                <p:nvPr/>
              </p:nvSpPr>
              <p:spPr>
                <a:xfrm>
                  <a:off x="1039037" y="5550014"/>
                  <a:ext cx="2113594" cy="369332"/>
                </a:xfrm>
                <a:prstGeom prst="rect">
                  <a:avLst/>
                </a:prstGeom>
                <a:solidFill>
                  <a:srgbClr val="00B050"/>
                </a:solidFill>
                <a:ln>
                  <a:solidFill>
                    <a:srgbClr val="00B050"/>
                  </a:solidFill>
                </a:ln>
              </p:spPr>
              <p:txBody>
                <a:bodyPr wrap="square" rtlCol="0">
                  <a:spAutoFit/>
                </a:bodyPr>
                <a:lstStyle/>
                <a:p>
                  <a:pPr algn="ctr"/>
                  <a:r>
                    <a:rPr lang="en-GB" sz="900" b="1" dirty="0">
                      <a:latin typeface="Arial" panose="020B0604020202020204" pitchFamily="34" charset="0"/>
                      <a:cs typeface="Arial" panose="020B0604020202020204" pitchFamily="34" charset="0"/>
                    </a:rPr>
                    <a:t>Normal blood pressure: </a:t>
                  </a:r>
                </a:p>
                <a:p>
                  <a:pPr algn="ctr"/>
                  <a:r>
                    <a:rPr lang="en-GB" sz="900" dirty="0">
                      <a:latin typeface="Arial" panose="020B0604020202020204" pitchFamily="34" charset="0"/>
                      <a:cs typeface="Arial" panose="020B0604020202020204" pitchFamily="34" charset="0"/>
                    </a:rPr>
                    <a:t>between 90/60mmHg &amp; 139/89mmHg  </a:t>
                  </a:r>
                </a:p>
              </p:txBody>
            </p:sp>
            <p:sp>
              <p:nvSpPr>
                <p:cNvPr id="121" name="TextBox 120"/>
                <p:cNvSpPr txBox="1"/>
                <p:nvPr/>
              </p:nvSpPr>
              <p:spPr>
                <a:xfrm>
                  <a:off x="1039037" y="5175720"/>
                  <a:ext cx="2113594" cy="369332"/>
                </a:xfrm>
                <a:prstGeom prst="rect">
                  <a:avLst/>
                </a:prstGeom>
                <a:solidFill>
                  <a:srgbClr val="FFFF00"/>
                </a:solidFill>
                <a:ln>
                  <a:solidFill>
                    <a:srgbClr val="FFFF00"/>
                  </a:solidFill>
                </a:ln>
              </p:spPr>
              <p:txBody>
                <a:bodyPr wrap="square" rtlCol="0">
                  <a:spAutoFit/>
                </a:bodyPr>
                <a:lstStyle/>
                <a:p>
                  <a:pPr algn="ctr"/>
                  <a:r>
                    <a:rPr lang="en-GB" sz="900" b="1" dirty="0">
                      <a:latin typeface="Arial" panose="020B0604020202020204" pitchFamily="34" charset="0"/>
                      <a:cs typeface="Arial" panose="020B0604020202020204" pitchFamily="34" charset="0"/>
                    </a:rPr>
                    <a:t>Low blood pressure: </a:t>
                  </a:r>
                </a:p>
                <a:p>
                  <a:pPr algn="ctr"/>
                  <a:r>
                    <a:rPr lang="en-GB" sz="900" dirty="0">
                      <a:latin typeface="Arial" panose="020B0604020202020204" pitchFamily="34" charset="0"/>
                      <a:cs typeface="Arial" panose="020B0604020202020204" pitchFamily="34" charset="0"/>
                    </a:rPr>
                    <a:t>90/60mmHg or lower</a:t>
                  </a:r>
                </a:p>
              </p:txBody>
            </p:sp>
            <p:sp>
              <p:nvSpPr>
                <p:cNvPr id="126" name="TextBox 125"/>
                <p:cNvSpPr txBox="1"/>
                <p:nvPr/>
              </p:nvSpPr>
              <p:spPr>
                <a:xfrm>
                  <a:off x="1039036" y="5930681"/>
                  <a:ext cx="2113595" cy="646331"/>
                </a:xfrm>
                <a:prstGeom prst="rect">
                  <a:avLst/>
                </a:prstGeom>
                <a:solidFill>
                  <a:srgbClr val="FFC000"/>
                </a:solidFill>
                <a:ln>
                  <a:solidFill>
                    <a:srgbClr val="FFC000"/>
                  </a:solidFill>
                </a:ln>
              </p:spPr>
              <p:txBody>
                <a:bodyPr wrap="square" rtlCol="0">
                  <a:spAutoFit/>
                </a:bodyPr>
                <a:lstStyle/>
                <a:p>
                  <a:pPr algn="ctr"/>
                  <a:r>
                    <a:rPr lang="en-GB" sz="900" b="1" dirty="0">
                      <a:latin typeface="Arial" panose="020B0604020202020204" pitchFamily="34" charset="0"/>
                      <a:cs typeface="Arial" panose="020B0604020202020204" pitchFamily="34" charset="0"/>
                    </a:rPr>
                    <a:t>High blood pressure: </a:t>
                  </a:r>
                </a:p>
                <a:p>
                  <a:pPr algn="ctr"/>
                  <a:r>
                    <a:rPr lang="en-GB" sz="900" dirty="0">
                      <a:latin typeface="Arial" panose="020B0604020202020204" pitchFamily="34" charset="0"/>
                      <a:cs typeface="Arial" panose="020B0604020202020204" pitchFamily="34" charset="0"/>
                    </a:rPr>
                    <a:t>between 140/90mmHg &amp; 179/119mmHg</a:t>
                  </a:r>
                </a:p>
                <a:p>
                  <a:pPr algn="ctr"/>
                  <a:endParaRPr lang="en-GB" sz="900" dirty="0">
                    <a:latin typeface="Arial" panose="020B0604020202020204" pitchFamily="34" charset="0"/>
                    <a:cs typeface="Arial" panose="020B0604020202020204" pitchFamily="34" charset="0"/>
                  </a:endParaRPr>
                </a:p>
              </p:txBody>
            </p:sp>
            <p:sp>
              <p:nvSpPr>
                <p:cNvPr id="132" name="TextBox 131"/>
                <p:cNvSpPr txBox="1"/>
                <p:nvPr/>
              </p:nvSpPr>
              <p:spPr>
                <a:xfrm>
                  <a:off x="1039037" y="6324972"/>
                  <a:ext cx="2113594" cy="369332"/>
                </a:xfrm>
                <a:prstGeom prst="rect">
                  <a:avLst/>
                </a:prstGeom>
                <a:solidFill>
                  <a:srgbClr val="FF0000"/>
                </a:solidFill>
                <a:ln>
                  <a:solidFill>
                    <a:srgbClr val="FF0000"/>
                  </a:solidFill>
                </a:ln>
              </p:spPr>
              <p:txBody>
                <a:bodyPr wrap="square" rtlCol="0">
                  <a:spAutoFit/>
                </a:bodyPr>
                <a:lstStyle/>
                <a:p>
                  <a:pPr algn="ctr"/>
                  <a:r>
                    <a:rPr lang="en-GB" sz="900" b="1" dirty="0">
                      <a:latin typeface="Arial" panose="020B0604020202020204" pitchFamily="34" charset="0"/>
                      <a:cs typeface="Arial" panose="020B0604020202020204" pitchFamily="34" charset="0"/>
                    </a:rPr>
                    <a:t>Very high blood pressure: </a:t>
                  </a:r>
                </a:p>
                <a:p>
                  <a:pPr algn="ctr"/>
                  <a:r>
                    <a:rPr lang="en-GB" sz="900" dirty="0">
                      <a:latin typeface="Arial" panose="020B0604020202020204" pitchFamily="34" charset="0"/>
                      <a:cs typeface="Arial" panose="020B0604020202020204" pitchFamily="34" charset="0"/>
                    </a:rPr>
                    <a:t>180/120mmHg or higher</a:t>
                  </a:r>
                </a:p>
              </p:txBody>
            </p:sp>
            <p:sp>
              <p:nvSpPr>
                <p:cNvPr id="133" name="TextBox 132"/>
                <p:cNvSpPr txBox="1"/>
                <p:nvPr/>
              </p:nvSpPr>
              <p:spPr>
                <a:xfrm>
                  <a:off x="927585" y="5153365"/>
                  <a:ext cx="274740" cy="1554632"/>
                </a:xfrm>
                <a:prstGeom prst="rect">
                  <a:avLst/>
                </a:prstGeom>
                <a:solidFill>
                  <a:schemeClr val="bg1">
                    <a:lumMod val="75000"/>
                  </a:schemeClr>
                </a:solidFill>
              </p:spPr>
              <p:txBody>
                <a:bodyPr vert="vert270" wrap="square" rtlCol="0">
                  <a:spAutoFit/>
                </a:bodyPr>
                <a:lstStyle/>
                <a:p>
                  <a:pPr algn="ctr"/>
                  <a:r>
                    <a:rPr lang="en-GB" sz="1100" b="1" dirty="0">
                      <a:latin typeface="Arial" panose="020B0604020202020204" pitchFamily="34" charset="0"/>
                      <a:cs typeface="Arial" panose="020B0604020202020204" pitchFamily="34" charset="0"/>
                    </a:rPr>
                    <a:t>Clinic Blood Pressure</a:t>
                  </a:r>
                </a:p>
              </p:txBody>
            </p:sp>
          </p:grpSp>
          <p:grpSp>
            <p:nvGrpSpPr>
              <p:cNvPr id="164" name="Group 163">
                <a:extLst>
                  <a:ext uri="{FF2B5EF4-FFF2-40B4-BE49-F238E27FC236}">
                    <a16:creationId xmlns:a16="http://schemas.microsoft.com/office/drawing/2014/main" id="{8525C29C-7939-42A4-B21E-7D93D83295A9}"/>
                  </a:ext>
                </a:extLst>
              </p:cNvPr>
              <p:cNvGrpSpPr/>
              <p:nvPr/>
            </p:nvGrpSpPr>
            <p:grpSpPr>
              <a:xfrm>
                <a:off x="3886303" y="4018025"/>
                <a:ext cx="253840" cy="1972534"/>
                <a:chOff x="3941719" y="4018025"/>
                <a:chExt cx="253840" cy="1972534"/>
              </a:xfrm>
            </p:grpSpPr>
            <p:cxnSp>
              <p:nvCxnSpPr>
                <p:cNvPr id="116" name="Straight Arrow Connector 115"/>
                <p:cNvCxnSpPr>
                  <a:cxnSpLocks/>
                </p:cNvCxnSpPr>
                <p:nvPr/>
              </p:nvCxnSpPr>
              <p:spPr>
                <a:xfrm>
                  <a:off x="3949335" y="4026405"/>
                  <a:ext cx="246224" cy="0"/>
                </a:xfrm>
                <a:prstGeom prst="straightConnector1">
                  <a:avLst/>
                </a:prstGeom>
                <a:ln w="28575">
                  <a:solidFill>
                    <a:schemeClr val="bg1">
                      <a:lumMod val="6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a:cxnSpLocks/>
                  <a:endCxn id="86" idx="1"/>
                </p:cNvCxnSpPr>
                <p:nvPr/>
              </p:nvCxnSpPr>
              <p:spPr>
                <a:xfrm>
                  <a:off x="3941719" y="5975319"/>
                  <a:ext cx="246934" cy="0"/>
                </a:xfrm>
                <a:prstGeom prst="straightConnector1">
                  <a:avLst/>
                </a:prstGeom>
                <a:ln w="285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a:cxnSpLocks/>
                </p:cNvCxnSpPr>
                <p:nvPr/>
              </p:nvCxnSpPr>
              <p:spPr>
                <a:xfrm flipH="1">
                  <a:off x="3949335" y="4018025"/>
                  <a:ext cx="8960" cy="1972534"/>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170" name="Straight Arrow Connector 169">
                <a:extLst>
                  <a:ext uri="{FF2B5EF4-FFF2-40B4-BE49-F238E27FC236}">
                    <a16:creationId xmlns:a16="http://schemas.microsoft.com/office/drawing/2014/main" id="{90B2305B-1304-4C74-B17F-EECC964A534E}"/>
                  </a:ext>
                </a:extLst>
              </p:cNvPr>
              <p:cNvCxnSpPr>
                <a:cxnSpLocks/>
              </p:cNvCxnSpPr>
              <p:nvPr/>
            </p:nvCxnSpPr>
            <p:spPr>
              <a:xfrm>
                <a:off x="3697150" y="1076270"/>
                <a:ext cx="173296" cy="0"/>
              </a:xfrm>
              <a:prstGeom prst="straightConnector1">
                <a:avLst/>
              </a:prstGeom>
              <a:ln w="28575">
                <a:solidFill>
                  <a:schemeClr val="bg1">
                    <a:lumMod val="6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cxnSpLocks/>
              </p:cNvCxnSpPr>
              <p:nvPr/>
            </p:nvCxnSpPr>
            <p:spPr>
              <a:xfrm flipV="1">
                <a:off x="4856732" y="5102183"/>
                <a:ext cx="222313" cy="1"/>
              </a:xfrm>
              <a:prstGeom prst="straightConnector1">
                <a:avLst/>
              </a:prstGeom>
              <a:ln w="28575">
                <a:solidFill>
                  <a:schemeClr val="bg1">
                    <a:lumMod val="6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548054" y="964035"/>
                <a:ext cx="207034" cy="0"/>
              </a:xfrm>
              <a:prstGeom prst="straightConnector1">
                <a:avLst/>
              </a:prstGeom>
              <a:ln w="285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B3D3F59A-F0C3-4753-ADE8-61D7DD45470A}"/>
                  </a:ext>
                </a:extLst>
              </p:cNvPr>
              <p:cNvCxnSpPr>
                <a:cxnSpLocks/>
              </p:cNvCxnSpPr>
              <p:nvPr/>
            </p:nvCxnSpPr>
            <p:spPr>
              <a:xfrm>
                <a:off x="9652656" y="5333680"/>
                <a:ext cx="0" cy="864236"/>
              </a:xfrm>
              <a:prstGeom prst="line">
                <a:avLst/>
              </a:prstGeom>
              <a:ln w="28575">
                <a:solidFill>
                  <a:schemeClr val="bg1">
                    <a:lumMod val="6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a:cxnSpLocks/>
              </p:cNvCxnSpPr>
              <p:nvPr/>
            </p:nvCxnSpPr>
            <p:spPr>
              <a:xfrm flipH="1">
                <a:off x="5998853" y="5672834"/>
                <a:ext cx="2288" cy="369654"/>
              </a:xfrm>
              <a:prstGeom prst="straightConnector1">
                <a:avLst/>
              </a:prstGeom>
              <a:ln w="285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cxnSpLocks/>
              </p:cNvCxnSpPr>
              <p:nvPr/>
            </p:nvCxnSpPr>
            <p:spPr>
              <a:xfrm>
                <a:off x="6015436" y="4018025"/>
                <a:ext cx="0" cy="447441"/>
              </a:xfrm>
              <a:prstGeom prst="straightConnector1">
                <a:avLst/>
              </a:prstGeom>
              <a:ln w="285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34326" y="1639565"/>
                <a:ext cx="3473707" cy="3416320"/>
              </a:xfrm>
              <a:prstGeom prst="rect">
                <a:avLst/>
              </a:prstGeom>
              <a:noFill/>
              <a:ln w="28575">
                <a:solidFill>
                  <a:srgbClr val="FF0000"/>
                </a:solidFill>
              </a:ln>
            </p:spPr>
            <p:txBody>
              <a:bodyPr wrap="square" rtlCol="0">
                <a:spAutoFit/>
              </a:bodyPr>
              <a:lstStyle/>
              <a:p>
                <a:r>
                  <a:rPr lang="en-GB" sz="900" b="1" dirty="0">
                    <a:latin typeface="Arial" panose="020B0604020202020204" pitchFamily="34" charset="0"/>
                    <a:cs typeface="Arial" panose="020B0604020202020204" pitchFamily="34" charset="0"/>
                  </a:rPr>
                  <a:t>Inclusion criteria:</a:t>
                </a:r>
              </a:p>
              <a:p>
                <a:pPr marL="171450" lvl="0" indent="-171450">
                  <a:buFont typeface="Arial" panose="020B0604020202020204" pitchFamily="34" charset="0"/>
                  <a:buChar char="•"/>
                </a:pPr>
                <a:r>
                  <a:rPr lang="en-GB" sz="900" dirty="0">
                    <a:latin typeface="Arial" panose="020B0604020202020204" pitchFamily="34" charset="0"/>
                    <a:cs typeface="Arial" panose="020B0604020202020204" pitchFamily="34" charset="0"/>
                  </a:rPr>
                  <a:t>Adults who are </a:t>
                </a:r>
                <a:r>
                  <a:rPr lang="en-GB" sz="900" u="sng" dirty="0">
                    <a:latin typeface="Arial" panose="020B0604020202020204" pitchFamily="34" charset="0"/>
                    <a:cs typeface="Arial" panose="020B0604020202020204" pitchFamily="34" charset="0"/>
                  </a:rPr>
                  <a:t>40 years old or over</a:t>
                </a:r>
                <a:r>
                  <a:rPr lang="en-GB" sz="900" dirty="0">
                    <a:latin typeface="Arial" panose="020B0604020202020204" pitchFamily="34" charset="0"/>
                    <a:cs typeface="Arial" panose="020B0604020202020204" pitchFamily="34" charset="0"/>
                  </a:rPr>
                  <a:t>, who do not have a current diagnosis of hypertension or a related condition</a:t>
                </a:r>
              </a:p>
              <a:p>
                <a:pPr marL="171450" lvl="0" indent="-171450">
                  <a:buFont typeface="Arial" panose="020B0604020202020204" pitchFamily="34" charset="0"/>
                  <a:buChar char="•"/>
                </a:pPr>
                <a:r>
                  <a:rPr lang="en-GB" sz="900" dirty="0">
                    <a:latin typeface="Arial" panose="020B0604020202020204" pitchFamily="34" charset="0"/>
                    <a:cs typeface="Arial" panose="020B0604020202020204" pitchFamily="34" charset="0"/>
                  </a:rPr>
                  <a:t>Any patient under the age of 40 who requests the service because they have a </a:t>
                </a:r>
                <a:r>
                  <a:rPr lang="en-GB" sz="900" u="sng" dirty="0">
                    <a:latin typeface="Arial" panose="020B0604020202020204" pitchFamily="34" charset="0"/>
                    <a:cs typeface="Arial" panose="020B0604020202020204" pitchFamily="34" charset="0"/>
                  </a:rPr>
                  <a:t>recognised family history </a:t>
                </a:r>
                <a:r>
                  <a:rPr lang="en-GB" sz="900" dirty="0">
                    <a:latin typeface="Arial" panose="020B0604020202020204" pitchFamily="34" charset="0"/>
                    <a:cs typeface="Arial" panose="020B0604020202020204" pitchFamily="34" charset="0"/>
                  </a:rPr>
                  <a:t>of hypertension may be seen under this service (with notes provided in the information sent to the general practice to this effect) if the pharmacist thinks this is appropriate</a:t>
                </a:r>
              </a:p>
              <a:p>
                <a:pPr marL="171450" lvl="0" indent="-171450">
                  <a:buFont typeface="Arial" panose="020B0604020202020204" pitchFamily="34" charset="0"/>
                  <a:buChar char="•"/>
                </a:pPr>
                <a:r>
                  <a:rPr lang="en-GB" sz="900" dirty="0">
                    <a:latin typeface="Arial" panose="020B0604020202020204" pitchFamily="34" charset="0"/>
                    <a:cs typeface="Arial" panose="020B0604020202020204" pitchFamily="34" charset="0"/>
                  </a:rPr>
                  <a:t>Adults between </a:t>
                </a:r>
                <a:r>
                  <a:rPr lang="en-GB" sz="900" u="sng" dirty="0">
                    <a:latin typeface="Arial" panose="020B0604020202020204" pitchFamily="34" charset="0"/>
                    <a:cs typeface="Arial" panose="020B0604020202020204" pitchFamily="34" charset="0"/>
                  </a:rPr>
                  <a:t>35 and 39 years old</a:t>
                </a:r>
                <a:r>
                  <a:rPr lang="en-GB" sz="900" dirty="0">
                    <a:latin typeface="Arial" panose="020B0604020202020204" pitchFamily="34" charset="0"/>
                    <a:cs typeface="Arial" panose="020B0604020202020204" pitchFamily="34" charset="0"/>
                  </a:rPr>
                  <a:t> who are approached about or request the service may be tested at the pharmacist’s discretion</a:t>
                </a:r>
              </a:p>
              <a:p>
                <a:pPr marL="171450" lvl="0" indent="-171450">
                  <a:buFont typeface="Arial" panose="020B0604020202020204" pitchFamily="34" charset="0"/>
                  <a:buChar char="•"/>
                </a:pPr>
                <a:r>
                  <a:rPr lang="en-GB" sz="900" dirty="0">
                    <a:latin typeface="Arial" panose="020B0604020202020204" pitchFamily="34" charset="0"/>
                    <a:cs typeface="Arial" panose="020B0604020202020204" pitchFamily="34" charset="0"/>
                  </a:rPr>
                  <a:t>Adults </a:t>
                </a:r>
                <a:r>
                  <a:rPr lang="en-GB" sz="900" u="sng" dirty="0">
                    <a:latin typeface="Arial" panose="020B0604020202020204" pitchFamily="34" charset="0"/>
                    <a:cs typeface="Arial" panose="020B0604020202020204" pitchFamily="34" charset="0"/>
                  </a:rPr>
                  <a:t>specified by a local GP practice </a:t>
                </a:r>
                <a:r>
                  <a:rPr lang="en-GB" sz="900" dirty="0">
                    <a:latin typeface="Arial" panose="020B0604020202020204" pitchFamily="34" charset="0"/>
                    <a:cs typeface="Arial" panose="020B0604020202020204" pitchFamily="34" charset="0"/>
                  </a:rPr>
                  <a:t>for the measurement of blood pressure</a:t>
                </a:r>
              </a:p>
              <a:p>
                <a:pPr marL="171450" lvl="0" indent="-171450">
                  <a:buFont typeface="Arial" panose="020B0604020202020204" pitchFamily="34" charset="0"/>
                  <a:buChar char="•"/>
                </a:pPr>
                <a:endParaRPr lang="en-GB" sz="900" dirty="0">
                  <a:latin typeface="Arial" panose="020B0604020202020204" pitchFamily="34" charset="0"/>
                  <a:cs typeface="Arial" panose="020B0604020202020204" pitchFamily="34" charset="0"/>
                </a:endParaRPr>
              </a:p>
              <a:p>
                <a:r>
                  <a:rPr lang="en-US" sz="900" b="1" dirty="0">
                    <a:latin typeface="Arial" panose="020B0604020202020204" pitchFamily="34" charset="0"/>
                    <a:cs typeface="Arial" panose="020B0604020202020204" pitchFamily="34" charset="0"/>
                  </a:rPr>
                  <a:t>Exclusion criteria:</a:t>
                </a:r>
                <a:endParaRPr lang="en-GB" sz="900" b="1"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People who are </a:t>
                </a:r>
                <a:r>
                  <a:rPr lang="en-US" sz="900" u="sng" dirty="0">
                    <a:latin typeface="Arial" panose="020B0604020202020204" pitchFamily="34" charset="0"/>
                    <a:cs typeface="Arial" panose="020B0604020202020204" pitchFamily="34" charset="0"/>
                  </a:rPr>
                  <a:t>unable to give consent </a:t>
                </a:r>
                <a:r>
                  <a:rPr lang="en-US" sz="900" dirty="0">
                    <a:latin typeface="Arial" panose="020B0604020202020204" pitchFamily="34" charset="0"/>
                    <a:cs typeface="Arial" panose="020B0604020202020204" pitchFamily="34" charset="0"/>
                  </a:rPr>
                  <a:t>to participate</a:t>
                </a:r>
                <a:endParaRPr lang="en-GB" sz="9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People </a:t>
                </a:r>
                <a:r>
                  <a:rPr lang="en-US" sz="900" u="sng" dirty="0">
                    <a:latin typeface="Arial" panose="020B0604020202020204" pitchFamily="34" charset="0"/>
                    <a:cs typeface="Arial" panose="020B0604020202020204" pitchFamily="34" charset="0"/>
                  </a:rPr>
                  <a:t>under the age of 40 years old</a:t>
                </a:r>
                <a:r>
                  <a:rPr lang="en-US" sz="900" dirty="0">
                    <a:latin typeface="Arial" panose="020B0604020202020204" pitchFamily="34" charset="0"/>
                    <a:cs typeface="Arial" panose="020B0604020202020204" pitchFamily="34" charset="0"/>
                  </a:rPr>
                  <a:t>, unless at the discretion of the Pharmacist</a:t>
                </a:r>
                <a:endParaRPr lang="en-GB" sz="9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People who have their blood pressure </a:t>
                </a:r>
                <a:r>
                  <a:rPr lang="en-US" sz="900" u="sng" dirty="0">
                    <a:latin typeface="Arial" panose="020B0604020202020204" pitchFamily="34" charset="0"/>
                    <a:cs typeface="Arial" panose="020B0604020202020204" pitchFamily="34" charset="0"/>
                  </a:rPr>
                  <a:t>regularly monitored by a healthcare professional</a:t>
                </a:r>
                <a:r>
                  <a:rPr lang="en-US" sz="900" dirty="0">
                    <a:latin typeface="Arial" panose="020B0604020202020204" pitchFamily="34" charset="0"/>
                    <a:cs typeface="Arial" panose="020B0604020202020204" pitchFamily="34" charset="0"/>
                  </a:rPr>
                  <a:t>, unless at the request of a local GP practice</a:t>
                </a:r>
              </a:p>
              <a:p>
                <a:pPr marL="171450" lvl="0" indent="-171450">
                  <a:buFont typeface="Arial" panose="020B0604020202020204" pitchFamily="34" charset="0"/>
                  <a:buChar char="•"/>
                </a:pPr>
                <a:r>
                  <a:rPr lang="en-GB" sz="900" dirty="0">
                    <a:latin typeface="Arial" panose="020B0604020202020204" pitchFamily="34" charset="0"/>
                    <a:cs typeface="Arial" panose="020B0604020202020204" pitchFamily="34" charset="0"/>
                  </a:rPr>
                  <a:t>Any person who is identified as suitable to be included under the criteria but where the </a:t>
                </a:r>
                <a:r>
                  <a:rPr lang="en-GB" sz="900" u="sng" dirty="0">
                    <a:latin typeface="Arial" panose="020B0604020202020204" pitchFamily="34" charset="0"/>
                    <a:cs typeface="Arial" panose="020B0604020202020204" pitchFamily="34" charset="0"/>
                  </a:rPr>
                  <a:t>smallest / largest cuff available does not fit</a:t>
                </a:r>
              </a:p>
            </p:txBody>
          </p:sp>
          <p:sp>
            <p:nvSpPr>
              <p:cNvPr id="7" name="Flowchart: Decision 6"/>
              <p:cNvSpPr/>
              <p:nvPr/>
            </p:nvSpPr>
            <p:spPr>
              <a:xfrm>
                <a:off x="2732163" y="494398"/>
                <a:ext cx="1148256" cy="913046"/>
              </a:xfrm>
              <a:prstGeom prst="flowChartDecision">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latin typeface="Arial" panose="020B0604020202020204" pitchFamily="34" charset="0"/>
                    <a:cs typeface="Arial" panose="020B0604020202020204" pitchFamily="34" charset="0"/>
                  </a:rPr>
                  <a:t>Is potential patient eligible?</a:t>
                </a:r>
              </a:p>
            </p:txBody>
          </p:sp>
          <p:sp>
            <p:nvSpPr>
              <p:cNvPr id="8" name="Rectangle 7"/>
              <p:cNvSpPr/>
              <p:nvPr/>
            </p:nvSpPr>
            <p:spPr>
              <a:xfrm>
                <a:off x="1086733" y="547426"/>
                <a:ext cx="1461321" cy="88319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latin typeface="Arial" panose="020B0604020202020204" pitchFamily="34" charset="0"/>
                    <a:cs typeface="Arial" panose="020B0604020202020204" pitchFamily="34" charset="0"/>
                  </a:rPr>
                  <a:t>Pharmacy team member approaches person, inviting them </a:t>
                </a:r>
                <a:r>
                  <a:rPr lang="en-GB" sz="800" dirty="0">
                    <a:solidFill>
                      <a:schemeClr val="bg1"/>
                    </a:solidFill>
                    <a:latin typeface="Arial" panose="020B0604020202020204" pitchFamily="34" charset="0"/>
                    <a:cs typeface="Arial" panose="020B0604020202020204" pitchFamily="34" charset="0"/>
                  </a:rPr>
                  <a:t>or their relative, friend, or person they care for/ represent </a:t>
                </a:r>
                <a:r>
                  <a:rPr lang="en-GB" sz="800" dirty="0">
                    <a:latin typeface="Arial" panose="020B0604020202020204" pitchFamily="34" charset="0"/>
                    <a:cs typeface="Arial" panose="020B0604020202020204" pitchFamily="34" charset="0"/>
                  </a:rPr>
                  <a:t>to have the BP check, subject to eligibility</a:t>
                </a:r>
              </a:p>
            </p:txBody>
          </p:sp>
          <p:cxnSp>
            <p:nvCxnSpPr>
              <p:cNvPr id="13" name="Straight Arrow Connector 12"/>
              <p:cNvCxnSpPr>
                <a:cxnSpLocks/>
                <a:endCxn id="23" idx="1"/>
              </p:cNvCxnSpPr>
              <p:nvPr/>
            </p:nvCxnSpPr>
            <p:spPr>
              <a:xfrm>
                <a:off x="3879953" y="1929354"/>
                <a:ext cx="262596" cy="4254"/>
              </a:xfrm>
              <a:prstGeom prst="straightConnector1">
                <a:avLst/>
              </a:prstGeom>
              <a:ln w="285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868592" y="981966"/>
                <a:ext cx="207034" cy="0"/>
              </a:xfrm>
              <a:prstGeom prst="straightConnector1">
                <a:avLst/>
              </a:prstGeom>
              <a:ln w="285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184872" y="600774"/>
                <a:ext cx="439700" cy="261610"/>
              </a:xfrm>
              <a:prstGeom prst="rect">
                <a:avLst/>
              </a:prstGeom>
              <a:noFill/>
            </p:spPr>
            <p:txBody>
              <a:bodyPr wrap="square" rtlCol="0">
                <a:spAutoFit/>
              </a:bodyPr>
              <a:lstStyle/>
              <a:p>
                <a:pPr algn="ctr"/>
                <a:r>
                  <a:rPr lang="en-GB" sz="1100" b="1" dirty="0">
                    <a:solidFill>
                      <a:srgbClr val="FF0000"/>
                    </a:solidFill>
                    <a:latin typeface="Arial" panose="020B0604020202020204" pitchFamily="34" charset="0"/>
                    <a:cs typeface="Arial" panose="020B0604020202020204" pitchFamily="34" charset="0"/>
                  </a:rPr>
                  <a:t>NO</a:t>
                </a:r>
              </a:p>
            </p:txBody>
          </p:sp>
          <p:sp>
            <p:nvSpPr>
              <p:cNvPr id="21" name="TextBox 20"/>
              <p:cNvSpPr txBox="1"/>
              <p:nvPr/>
            </p:nvSpPr>
            <p:spPr>
              <a:xfrm>
                <a:off x="3901539" y="1278621"/>
                <a:ext cx="465936" cy="261610"/>
              </a:xfrm>
              <a:prstGeom prst="rect">
                <a:avLst/>
              </a:prstGeom>
              <a:noFill/>
            </p:spPr>
            <p:txBody>
              <a:bodyPr wrap="square" rtlCol="0">
                <a:spAutoFit/>
              </a:bodyPr>
              <a:lstStyle/>
              <a:p>
                <a:pPr algn="ctr"/>
                <a:r>
                  <a:rPr lang="en-GB" sz="1100" b="1" dirty="0">
                    <a:solidFill>
                      <a:srgbClr val="00B050"/>
                    </a:solidFill>
                    <a:latin typeface="Arial" panose="020B0604020202020204" pitchFamily="34" charset="0"/>
                    <a:cs typeface="Arial" panose="020B0604020202020204" pitchFamily="34" charset="0"/>
                  </a:rPr>
                  <a:t>YES</a:t>
                </a:r>
              </a:p>
            </p:txBody>
          </p:sp>
          <p:sp>
            <p:nvSpPr>
              <p:cNvPr id="23" name="Rectangle 22"/>
              <p:cNvSpPr/>
              <p:nvPr/>
            </p:nvSpPr>
            <p:spPr>
              <a:xfrm>
                <a:off x="4142549" y="1674369"/>
                <a:ext cx="782633" cy="5184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latin typeface="Arial" panose="020B0604020202020204" pitchFamily="34" charset="0"/>
                    <a:cs typeface="Arial" panose="020B0604020202020204" pitchFamily="34" charset="0"/>
                  </a:rPr>
                  <a:t>Obtain consent</a:t>
                </a:r>
              </a:p>
            </p:txBody>
          </p:sp>
          <p:sp>
            <p:nvSpPr>
              <p:cNvPr id="29" name="Flowchart: Data 28"/>
              <p:cNvSpPr/>
              <p:nvPr/>
            </p:nvSpPr>
            <p:spPr>
              <a:xfrm>
                <a:off x="4141878" y="4954238"/>
                <a:ext cx="836762" cy="348402"/>
              </a:xfrm>
              <a:prstGeom prst="flowChartInputOutpu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latin typeface="Arial" panose="020B0604020202020204" pitchFamily="34" charset="0"/>
                    <a:cs typeface="Arial" panose="020B0604020202020204" pitchFamily="34" charset="0"/>
                  </a:rPr>
                  <a:t>BP result</a:t>
                </a:r>
              </a:p>
            </p:txBody>
          </p:sp>
          <p:sp>
            <p:nvSpPr>
              <p:cNvPr id="32" name="Flowchart: Data 31"/>
              <p:cNvSpPr/>
              <p:nvPr/>
            </p:nvSpPr>
            <p:spPr>
              <a:xfrm>
                <a:off x="5564112" y="3704544"/>
                <a:ext cx="1147297" cy="447441"/>
              </a:xfrm>
              <a:prstGeom prst="flowChartInputOutpu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latin typeface="Arial" panose="020B0604020202020204" pitchFamily="34" charset="0"/>
                    <a:cs typeface="Arial" panose="020B0604020202020204" pitchFamily="34" charset="0"/>
                  </a:rPr>
                  <a:t>NORMAL BP</a:t>
                </a:r>
              </a:p>
            </p:txBody>
          </p:sp>
          <p:sp>
            <p:nvSpPr>
              <p:cNvPr id="36" name="Flowchart: Decision 35"/>
              <p:cNvSpPr/>
              <p:nvPr/>
            </p:nvSpPr>
            <p:spPr>
              <a:xfrm>
                <a:off x="6656819" y="3676335"/>
                <a:ext cx="1416761" cy="905807"/>
              </a:xfrm>
              <a:prstGeom prst="flowChartDecision">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rgbClr val="FFFF00"/>
                    </a:solidFill>
                    <a:latin typeface="Arial" panose="020B0604020202020204" pitchFamily="34" charset="0"/>
                    <a:cs typeface="Arial" panose="020B0604020202020204" pitchFamily="34" charset="0"/>
                  </a:rPr>
                  <a:t>Does patient experience symptoms?</a:t>
                </a:r>
              </a:p>
            </p:txBody>
          </p:sp>
          <p:sp>
            <p:nvSpPr>
              <p:cNvPr id="41" name="TextBox 40"/>
              <p:cNvSpPr txBox="1"/>
              <p:nvPr/>
            </p:nvSpPr>
            <p:spPr>
              <a:xfrm>
                <a:off x="6838995" y="4717251"/>
                <a:ext cx="506094" cy="246221"/>
              </a:xfrm>
              <a:prstGeom prst="rect">
                <a:avLst/>
              </a:prstGeom>
              <a:noFill/>
            </p:spPr>
            <p:txBody>
              <a:bodyPr wrap="square" rtlCol="0">
                <a:spAutoFit/>
              </a:bodyPr>
              <a:lstStyle/>
              <a:p>
                <a:pPr algn="ctr"/>
                <a:r>
                  <a:rPr lang="en-GB" sz="1000" b="1" dirty="0">
                    <a:solidFill>
                      <a:srgbClr val="FF0000"/>
                    </a:solidFill>
                    <a:latin typeface="Arial" panose="020B0604020202020204" pitchFamily="34" charset="0"/>
                    <a:cs typeface="Arial" panose="020B0604020202020204" pitchFamily="34" charset="0"/>
                  </a:rPr>
                  <a:t>NO</a:t>
                </a:r>
              </a:p>
            </p:txBody>
          </p:sp>
          <p:sp>
            <p:nvSpPr>
              <p:cNvPr id="42" name="TextBox 41"/>
              <p:cNvSpPr txBox="1"/>
              <p:nvPr/>
            </p:nvSpPr>
            <p:spPr>
              <a:xfrm>
                <a:off x="7603137" y="4707116"/>
                <a:ext cx="506094" cy="246221"/>
              </a:xfrm>
              <a:prstGeom prst="rect">
                <a:avLst/>
              </a:prstGeom>
              <a:noFill/>
            </p:spPr>
            <p:txBody>
              <a:bodyPr wrap="square" rtlCol="0">
                <a:spAutoFit/>
              </a:bodyPr>
              <a:lstStyle/>
              <a:p>
                <a:pPr algn="ctr"/>
                <a:r>
                  <a:rPr lang="en-GB" sz="1000" b="1" dirty="0">
                    <a:solidFill>
                      <a:srgbClr val="00B050"/>
                    </a:solidFill>
                    <a:latin typeface="Arial" panose="020B0604020202020204" pitchFamily="34" charset="0"/>
                    <a:cs typeface="Arial" panose="020B0604020202020204" pitchFamily="34" charset="0"/>
                  </a:rPr>
                  <a:t>YES</a:t>
                </a:r>
              </a:p>
            </p:txBody>
          </p:sp>
          <p:sp>
            <p:nvSpPr>
              <p:cNvPr id="48" name="Rectangle 47"/>
              <p:cNvSpPr/>
              <p:nvPr/>
            </p:nvSpPr>
            <p:spPr>
              <a:xfrm>
                <a:off x="7215511" y="834816"/>
                <a:ext cx="1181453" cy="97835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latin typeface="Arial" panose="020B0604020202020204" pitchFamily="34" charset="0"/>
                    <a:cs typeface="Arial" panose="020B0604020202020204" pitchFamily="34" charset="0"/>
                  </a:rPr>
                  <a:t>Refer to registered GP for same day appointment or </a:t>
                </a:r>
              </a:p>
              <a:p>
                <a:pPr algn="ctr"/>
                <a:r>
                  <a:rPr lang="en-GB" sz="800" dirty="0">
                    <a:latin typeface="Arial" panose="020B0604020202020204" pitchFamily="34" charset="0"/>
                    <a:cs typeface="Arial" panose="020B0604020202020204" pitchFamily="34" charset="0"/>
                  </a:rPr>
                  <a:t>local same day follow-up pathway</a:t>
                </a:r>
              </a:p>
              <a:p>
                <a:pPr algn="ctr"/>
                <a:r>
                  <a:rPr lang="en-GB" sz="800" dirty="0">
                    <a:latin typeface="Arial" panose="020B0604020202020204" pitchFamily="34" charset="0"/>
                    <a:cs typeface="Arial" panose="020B0604020202020204" pitchFamily="34" charset="0"/>
                  </a:rPr>
                  <a:t>If no other option refer to A&amp;E</a:t>
                </a:r>
              </a:p>
            </p:txBody>
          </p:sp>
          <p:cxnSp>
            <p:nvCxnSpPr>
              <p:cNvPr id="50" name="Straight Arrow Connector 49"/>
              <p:cNvCxnSpPr>
                <a:cxnSpLocks/>
                <a:endCxn id="34" idx="2"/>
              </p:cNvCxnSpPr>
              <p:nvPr/>
            </p:nvCxnSpPr>
            <p:spPr>
              <a:xfrm>
                <a:off x="5087253" y="2495284"/>
                <a:ext cx="590089" cy="4675"/>
              </a:xfrm>
              <a:prstGeom prst="straightConnector1">
                <a:avLst/>
              </a:prstGeom>
              <a:ln w="285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cxnSpLocks/>
                <a:endCxn id="35" idx="2"/>
              </p:cNvCxnSpPr>
              <p:nvPr/>
            </p:nvCxnSpPr>
            <p:spPr>
              <a:xfrm flipV="1">
                <a:off x="5091873" y="3227604"/>
                <a:ext cx="589258" cy="1828"/>
              </a:xfrm>
              <a:prstGeom prst="straightConnector1">
                <a:avLst/>
              </a:prstGeom>
              <a:ln w="285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cxnSpLocks/>
                <a:stCxn id="34" idx="5"/>
                <a:endCxn id="94" idx="1"/>
              </p:cNvCxnSpPr>
              <p:nvPr/>
            </p:nvCxnSpPr>
            <p:spPr>
              <a:xfrm flipV="1">
                <a:off x="6583181" y="2498604"/>
                <a:ext cx="638500" cy="1355"/>
              </a:xfrm>
              <a:prstGeom prst="straightConnector1">
                <a:avLst/>
              </a:prstGeom>
              <a:ln w="285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cxnSpLocks/>
                <a:endCxn id="30" idx="2"/>
              </p:cNvCxnSpPr>
              <p:nvPr/>
            </p:nvCxnSpPr>
            <p:spPr>
              <a:xfrm>
                <a:off x="5087253" y="1776836"/>
                <a:ext cx="604476" cy="0"/>
              </a:xfrm>
              <a:prstGeom prst="straightConnector1">
                <a:avLst/>
              </a:prstGeom>
              <a:ln w="285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cxnSpLocks/>
                <a:endCxn id="32" idx="2"/>
              </p:cNvCxnSpPr>
              <p:nvPr/>
            </p:nvCxnSpPr>
            <p:spPr>
              <a:xfrm>
                <a:off x="5079045" y="3928265"/>
                <a:ext cx="599797" cy="0"/>
              </a:xfrm>
              <a:prstGeom prst="straightConnector1">
                <a:avLst/>
              </a:prstGeom>
              <a:ln w="285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cxnSpLocks/>
              </p:cNvCxnSpPr>
              <p:nvPr/>
            </p:nvCxnSpPr>
            <p:spPr>
              <a:xfrm flipH="1">
                <a:off x="5079691" y="1776836"/>
                <a:ext cx="10505" cy="3332972"/>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5305870" y="4473846"/>
                <a:ext cx="1390541" cy="12053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latin typeface="Arial" panose="020B0604020202020204" pitchFamily="34" charset="0"/>
                    <a:cs typeface="Arial" panose="020B0604020202020204" pitchFamily="34" charset="0"/>
                  </a:rPr>
                  <a:t>Give advice on healthy behaviours</a:t>
                </a:r>
              </a:p>
              <a:p>
                <a:pPr algn="ctr"/>
                <a:r>
                  <a:rPr lang="en-GB" sz="800" dirty="0">
                    <a:latin typeface="Arial" panose="020B0604020202020204" pitchFamily="34" charset="0"/>
                    <a:cs typeface="Arial" panose="020B0604020202020204" pitchFamily="34" charset="0"/>
                  </a:rPr>
                  <a:t>Provide BP reading to patient</a:t>
                </a:r>
              </a:p>
              <a:p>
                <a:pPr algn="ctr"/>
                <a:r>
                  <a:rPr lang="en-GB" sz="800" dirty="0">
                    <a:latin typeface="Arial" panose="020B0604020202020204" pitchFamily="34" charset="0"/>
                    <a:cs typeface="Arial" panose="020B0604020202020204" pitchFamily="34" charset="0"/>
                  </a:rPr>
                  <a:t>Recommend further blood pressure check within 5 years, </a:t>
                </a:r>
              </a:p>
              <a:p>
                <a:pPr algn="ctr"/>
                <a:r>
                  <a:rPr lang="en-GB" sz="800" dirty="0">
                    <a:solidFill>
                      <a:srgbClr val="FFFF00"/>
                    </a:solidFill>
                    <a:latin typeface="Arial" panose="020B0604020202020204" pitchFamily="34" charset="0"/>
                    <a:cs typeface="Arial" panose="020B0604020202020204" pitchFamily="34" charset="0"/>
                  </a:rPr>
                  <a:t>or 1 year if low BP or borderline</a:t>
                </a:r>
              </a:p>
            </p:txBody>
          </p:sp>
          <p:cxnSp>
            <p:nvCxnSpPr>
              <p:cNvPr id="77" name="Straight Arrow Connector 76"/>
              <p:cNvCxnSpPr>
                <a:cxnSpLocks/>
              </p:cNvCxnSpPr>
              <p:nvPr/>
            </p:nvCxnSpPr>
            <p:spPr>
              <a:xfrm>
                <a:off x="7341303" y="3232272"/>
                <a:ext cx="13304" cy="438328"/>
              </a:xfrm>
              <a:prstGeom prst="straightConnector1">
                <a:avLst/>
              </a:prstGeom>
              <a:ln w="285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a:cxnSpLocks/>
              </p:cNvCxnSpPr>
              <p:nvPr/>
            </p:nvCxnSpPr>
            <p:spPr>
              <a:xfrm>
                <a:off x="10287237" y="3367605"/>
                <a:ext cx="194420" cy="0"/>
              </a:xfrm>
              <a:prstGeom prst="line">
                <a:avLst/>
              </a:prstGeom>
              <a:ln w="28575">
                <a:solidFill>
                  <a:schemeClr val="bg1">
                    <a:lumMod val="6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a:cxnSpLocks/>
              </p:cNvCxnSpPr>
              <p:nvPr/>
            </p:nvCxnSpPr>
            <p:spPr>
              <a:xfrm>
                <a:off x="10503626" y="3829182"/>
                <a:ext cx="9168" cy="1047254"/>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a:cxnSpLocks/>
              </p:cNvCxnSpPr>
              <p:nvPr/>
            </p:nvCxnSpPr>
            <p:spPr>
              <a:xfrm flipV="1">
                <a:off x="10493412" y="3829182"/>
                <a:ext cx="200951" cy="3616"/>
              </a:xfrm>
              <a:prstGeom prst="straightConnector1">
                <a:avLst/>
              </a:prstGeom>
              <a:ln w="285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2" name="Flowchart: Terminator 121"/>
              <p:cNvSpPr/>
              <p:nvPr/>
            </p:nvSpPr>
            <p:spPr>
              <a:xfrm rot="5400000">
                <a:off x="6111471" y="748192"/>
                <a:ext cx="474145" cy="210689"/>
              </a:xfrm>
              <a:prstGeom prst="flowChartTerminator">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800" b="1" dirty="0">
                    <a:solidFill>
                      <a:srgbClr val="FF0000"/>
                    </a:solidFill>
                    <a:latin typeface="Arial" panose="020B0604020202020204" pitchFamily="34" charset="0"/>
                    <a:cs typeface="Arial" panose="020B0604020202020204" pitchFamily="34" charset="0"/>
                  </a:rPr>
                  <a:t>END</a:t>
                </a:r>
              </a:p>
            </p:txBody>
          </p:sp>
          <p:sp>
            <p:nvSpPr>
              <p:cNvPr id="123" name="Flowchart: Terminator 122"/>
              <p:cNvSpPr/>
              <p:nvPr/>
            </p:nvSpPr>
            <p:spPr>
              <a:xfrm>
                <a:off x="11048385" y="6263068"/>
                <a:ext cx="474145" cy="210689"/>
              </a:xfrm>
              <a:prstGeom prst="flowChartTermina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rgbClr val="0070C0"/>
                    </a:solidFill>
                    <a:latin typeface="Arial" panose="020B0604020202020204" pitchFamily="34" charset="0"/>
                    <a:cs typeface="Arial" panose="020B0604020202020204" pitchFamily="34" charset="0"/>
                  </a:rPr>
                  <a:t>END</a:t>
                </a:r>
              </a:p>
            </p:txBody>
          </p:sp>
          <p:sp>
            <p:nvSpPr>
              <p:cNvPr id="70" name="Rectangle 69"/>
              <p:cNvSpPr/>
              <p:nvPr/>
            </p:nvSpPr>
            <p:spPr>
              <a:xfrm>
                <a:off x="10710008" y="5599290"/>
                <a:ext cx="1151266" cy="611830"/>
              </a:xfrm>
              <a:prstGeom prst="rect">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bg1"/>
                    </a:solidFill>
                    <a:latin typeface="Arial" panose="020B0604020202020204" pitchFamily="34" charset="0"/>
                    <a:cs typeface="Arial" panose="020B0604020202020204" pitchFamily="34" charset="0"/>
                  </a:rPr>
                  <a:t>Provide information on how to register with a GP practice</a:t>
                </a:r>
              </a:p>
            </p:txBody>
          </p:sp>
          <p:cxnSp>
            <p:nvCxnSpPr>
              <p:cNvPr id="72" name="Straight Arrow Connector 71"/>
              <p:cNvCxnSpPr>
                <a:cxnSpLocks/>
                <a:stCxn id="70" idx="0"/>
                <a:endCxn id="118" idx="2"/>
              </p:cNvCxnSpPr>
              <p:nvPr/>
            </p:nvCxnSpPr>
            <p:spPr>
              <a:xfrm flipV="1">
                <a:off x="11285641" y="5365137"/>
                <a:ext cx="0" cy="234153"/>
              </a:xfrm>
              <a:prstGeom prst="straightConnector1">
                <a:avLst/>
              </a:prstGeom>
              <a:ln w="28575">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cxnSpLocks/>
                <a:stCxn id="23" idx="2"/>
                <a:endCxn id="29" idx="1"/>
              </p:cNvCxnSpPr>
              <p:nvPr/>
            </p:nvCxnSpPr>
            <p:spPr>
              <a:xfrm>
                <a:off x="4533866" y="2192846"/>
                <a:ext cx="26393" cy="2761392"/>
              </a:xfrm>
              <a:prstGeom prst="line">
                <a:avLst/>
              </a:prstGeom>
              <a:ln w="28575">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Flowchart: Document 25"/>
              <p:cNvSpPr/>
              <p:nvPr/>
            </p:nvSpPr>
            <p:spPr>
              <a:xfrm>
                <a:off x="4148129" y="2620628"/>
                <a:ext cx="782633" cy="648035"/>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latin typeface="Arial" panose="020B0604020202020204" pitchFamily="34" charset="0"/>
                    <a:cs typeface="Arial" panose="020B0604020202020204" pitchFamily="34" charset="0"/>
                  </a:rPr>
                  <a:t>Record consent</a:t>
                </a:r>
              </a:p>
            </p:txBody>
          </p:sp>
          <p:sp>
            <p:nvSpPr>
              <p:cNvPr id="86" name="Rectangle 85"/>
              <p:cNvSpPr/>
              <p:nvPr/>
            </p:nvSpPr>
            <p:spPr>
              <a:xfrm>
                <a:off x="4133237" y="5566675"/>
                <a:ext cx="978629" cy="817288"/>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rgbClr val="FF0000"/>
                    </a:solidFill>
                    <a:latin typeface="Arial" panose="020B0604020202020204" pitchFamily="34" charset="0"/>
                    <a:cs typeface="Arial" panose="020B0604020202020204" pitchFamily="34" charset="0"/>
                  </a:rPr>
                  <a:t>If BP monitor indicates irregular pulse refer directly to registered GP</a:t>
                </a:r>
              </a:p>
            </p:txBody>
          </p:sp>
          <p:cxnSp>
            <p:nvCxnSpPr>
              <p:cNvPr id="78" name="Straight Arrow Connector 77"/>
              <p:cNvCxnSpPr>
                <a:cxnSpLocks/>
              </p:cNvCxnSpPr>
              <p:nvPr/>
            </p:nvCxnSpPr>
            <p:spPr>
              <a:xfrm>
                <a:off x="10520943" y="4862614"/>
                <a:ext cx="195021" cy="0"/>
              </a:xfrm>
              <a:prstGeom prst="straightConnector1">
                <a:avLst/>
              </a:prstGeom>
              <a:ln w="285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4141878" y="3696445"/>
                <a:ext cx="786640" cy="6968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latin typeface="Arial" panose="020B0604020202020204" pitchFamily="34" charset="0"/>
                    <a:cs typeface="Arial" panose="020B0604020202020204" pitchFamily="34" charset="0"/>
                  </a:rPr>
                  <a:t>Measure BP in line with NICE guidance</a:t>
                </a:r>
              </a:p>
            </p:txBody>
          </p:sp>
          <p:sp>
            <p:nvSpPr>
              <p:cNvPr id="3" name="Rectangle 2"/>
              <p:cNvSpPr/>
              <p:nvPr/>
            </p:nvSpPr>
            <p:spPr>
              <a:xfrm>
                <a:off x="162492" y="693756"/>
                <a:ext cx="706100" cy="535205"/>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rgbClr val="0070C0"/>
                    </a:solidFill>
                    <a:latin typeface="Arial" panose="020B0604020202020204" pitchFamily="34" charset="0"/>
                    <a:cs typeface="Arial" panose="020B0604020202020204" pitchFamily="34" charset="0"/>
                  </a:rPr>
                  <a:t>Person visits Pharmacy</a:t>
                </a:r>
              </a:p>
            </p:txBody>
          </p:sp>
          <p:sp>
            <p:nvSpPr>
              <p:cNvPr id="75" name="Flowchart: Data 74"/>
              <p:cNvSpPr/>
              <p:nvPr/>
            </p:nvSpPr>
            <p:spPr>
              <a:xfrm>
                <a:off x="9130735" y="4939165"/>
                <a:ext cx="1150991" cy="394515"/>
              </a:xfrm>
              <a:prstGeom prst="flowChartInputOutpu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latin typeface="Arial" panose="020B0604020202020204" pitchFamily="34" charset="0"/>
                    <a:cs typeface="Arial" panose="020B0604020202020204" pitchFamily="34" charset="0"/>
                  </a:rPr>
                  <a:t>NORMAL BP confirmed</a:t>
                </a:r>
              </a:p>
            </p:txBody>
          </p:sp>
          <p:sp>
            <p:nvSpPr>
              <p:cNvPr id="82" name="Rectangle 81"/>
              <p:cNvSpPr/>
              <p:nvPr/>
            </p:nvSpPr>
            <p:spPr>
              <a:xfrm>
                <a:off x="10707342" y="4489050"/>
                <a:ext cx="1162256" cy="414422"/>
              </a:xfrm>
              <a:prstGeom prst="rect">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rgbClr val="FFFF00"/>
                    </a:solidFill>
                    <a:latin typeface="Arial" panose="020B0604020202020204" pitchFamily="34" charset="0"/>
                    <a:cs typeface="Arial" panose="020B0604020202020204" pitchFamily="34" charset="0"/>
                  </a:rPr>
                  <a:t>Unregistered:</a:t>
                </a:r>
              </a:p>
              <a:p>
                <a:pPr algn="ctr"/>
                <a:r>
                  <a:rPr lang="en-GB" sz="800" dirty="0">
                    <a:solidFill>
                      <a:schemeClr val="bg1"/>
                    </a:solidFill>
                    <a:latin typeface="Arial" panose="020B0604020202020204" pitchFamily="34" charset="0"/>
                    <a:cs typeface="Arial" panose="020B0604020202020204" pitchFamily="34" charset="0"/>
                  </a:rPr>
                  <a:t>Blood pressure result given to patient</a:t>
                </a:r>
              </a:p>
            </p:txBody>
          </p:sp>
          <p:sp>
            <p:nvSpPr>
              <p:cNvPr id="34" name="Flowchart: Data 33"/>
              <p:cNvSpPr/>
              <p:nvPr/>
            </p:nvSpPr>
            <p:spPr>
              <a:xfrm>
                <a:off x="5564112" y="2275474"/>
                <a:ext cx="1132299" cy="448969"/>
              </a:xfrm>
              <a:prstGeom prst="flowChartInputOutpu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latin typeface="Arial" panose="020B0604020202020204" pitchFamily="34" charset="0"/>
                    <a:cs typeface="Arial" panose="020B0604020202020204" pitchFamily="34" charset="0"/>
                  </a:rPr>
                  <a:t>HIGH BP</a:t>
                </a:r>
              </a:p>
            </p:txBody>
          </p:sp>
          <p:sp>
            <p:nvSpPr>
              <p:cNvPr id="30" name="Flowchart: Data 29"/>
              <p:cNvSpPr/>
              <p:nvPr/>
            </p:nvSpPr>
            <p:spPr>
              <a:xfrm>
                <a:off x="5581548" y="1536563"/>
                <a:ext cx="1101813" cy="480546"/>
              </a:xfrm>
              <a:prstGeom prst="flowChartInputOutpu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latin typeface="Arial" panose="020B0604020202020204" pitchFamily="34" charset="0"/>
                    <a:cs typeface="Arial" panose="020B0604020202020204" pitchFamily="34" charset="0"/>
                  </a:rPr>
                  <a:t>VERY HIGH BP</a:t>
                </a:r>
              </a:p>
            </p:txBody>
          </p:sp>
          <p:cxnSp>
            <p:nvCxnSpPr>
              <p:cNvPr id="100" name="Straight Connector 99"/>
              <p:cNvCxnSpPr>
                <a:cxnSpLocks/>
              </p:cNvCxnSpPr>
              <p:nvPr/>
            </p:nvCxnSpPr>
            <p:spPr>
              <a:xfrm>
                <a:off x="10253622" y="4317354"/>
                <a:ext cx="259172" cy="0"/>
              </a:xfrm>
              <a:prstGeom prst="line">
                <a:avLst/>
              </a:prstGeom>
              <a:ln w="28575">
                <a:solidFill>
                  <a:schemeClr val="bg1">
                    <a:lumMod val="6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cxnSpLocks/>
                <a:endCxn id="106" idx="1"/>
              </p:cNvCxnSpPr>
              <p:nvPr/>
            </p:nvCxnSpPr>
            <p:spPr>
              <a:xfrm>
                <a:off x="8411187" y="2271540"/>
                <a:ext cx="706801" cy="0"/>
              </a:xfrm>
              <a:prstGeom prst="line">
                <a:avLst/>
              </a:prstGeom>
              <a:ln w="28575">
                <a:solidFill>
                  <a:schemeClr val="bg1">
                    <a:lumMod val="65000"/>
                  </a:schemeClr>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3" name="Rectangle 72"/>
              <p:cNvSpPr/>
              <p:nvPr/>
            </p:nvSpPr>
            <p:spPr>
              <a:xfrm>
                <a:off x="8193142" y="3072406"/>
                <a:ext cx="1190800" cy="150044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800" i="1" dirty="0">
                    <a:solidFill>
                      <a:schemeClr val="bg1"/>
                    </a:solidFill>
                    <a:latin typeface="Arial" panose="020B0604020202020204" pitchFamily="34" charset="0"/>
                    <a:cs typeface="Arial" panose="020B0604020202020204" pitchFamily="34" charset="0"/>
                  </a:rPr>
                  <a:t>When providing </a:t>
                </a:r>
                <a:r>
                  <a:rPr lang="en-GB" sz="800" b="1" i="1" dirty="0">
                    <a:solidFill>
                      <a:schemeClr val="bg1"/>
                    </a:solidFill>
                    <a:latin typeface="Arial" panose="020B0604020202020204" pitchFamily="34" charset="0"/>
                    <a:cs typeface="Arial" panose="020B0604020202020204" pitchFamily="34" charset="0"/>
                  </a:rPr>
                  <a:t>ABPM</a:t>
                </a:r>
                <a:r>
                  <a:rPr lang="en-GB" sz="800" i="1" dirty="0">
                    <a:solidFill>
                      <a:schemeClr val="bg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GB" sz="800" i="1" dirty="0">
                    <a:solidFill>
                      <a:schemeClr val="bg1"/>
                    </a:solidFill>
                    <a:latin typeface="Arial" panose="020B0604020202020204" pitchFamily="34" charset="0"/>
                    <a:cs typeface="Arial" panose="020B0604020202020204" pitchFamily="34" charset="0"/>
                  </a:rPr>
                  <a:t>Obtain consent</a:t>
                </a:r>
              </a:p>
              <a:p>
                <a:pPr marL="171450" indent="-171450">
                  <a:buFont typeface="Arial" panose="020B0604020202020204" pitchFamily="34" charset="0"/>
                  <a:buChar char="•"/>
                </a:pPr>
                <a:r>
                  <a:rPr lang="en-GB" sz="800" i="1" dirty="0">
                    <a:solidFill>
                      <a:schemeClr val="bg1"/>
                    </a:solidFill>
                    <a:latin typeface="Arial" panose="020B0604020202020204" pitchFamily="34" charset="0"/>
                    <a:cs typeface="Arial" panose="020B0604020202020204" pitchFamily="34" charset="0"/>
                  </a:rPr>
                  <a:t>Provide &amp; fit monitor</a:t>
                </a:r>
              </a:p>
              <a:p>
                <a:pPr marL="171450" indent="-171450">
                  <a:buFont typeface="Arial" panose="020B0604020202020204" pitchFamily="34" charset="0"/>
                  <a:buChar char="•"/>
                </a:pPr>
                <a:r>
                  <a:rPr lang="en-GB" sz="800" i="1" dirty="0">
                    <a:solidFill>
                      <a:schemeClr val="bg1"/>
                    </a:solidFill>
                    <a:latin typeface="Arial" panose="020B0604020202020204" pitchFamily="34" charset="0"/>
                    <a:cs typeface="Arial" panose="020B0604020202020204" pitchFamily="34" charset="0"/>
                  </a:rPr>
                  <a:t>Explain how it works &amp; provide instructions</a:t>
                </a:r>
              </a:p>
              <a:p>
                <a:r>
                  <a:rPr lang="en-GB" sz="800" dirty="0">
                    <a:latin typeface="Arial" panose="020B0604020202020204" pitchFamily="34" charset="0"/>
                    <a:cs typeface="Arial" panose="020B0604020202020204" pitchFamily="34" charset="0"/>
                  </a:rPr>
                  <a:t>Patient leaves</a:t>
                </a:r>
              </a:p>
              <a:p>
                <a:r>
                  <a:rPr lang="en-GB" sz="800" dirty="0">
                    <a:latin typeface="Arial" panose="020B0604020202020204" pitchFamily="34" charset="0"/>
                    <a:cs typeface="Arial" panose="020B0604020202020204" pitchFamily="34" charset="0"/>
                  </a:rPr>
                  <a:t>Patient returns</a:t>
                </a:r>
              </a:p>
              <a:p>
                <a:r>
                  <a:rPr lang="en-GB" sz="800" dirty="0">
                    <a:latin typeface="Arial" panose="020B0604020202020204" pitchFamily="34" charset="0"/>
                    <a:cs typeface="Arial" panose="020B0604020202020204" pitchFamily="34" charset="0"/>
                  </a:rPr>
                  <a:t>Review measurements</a:t>
                </a:r>
              </a:p>
            </p:txBody>
          </p:sp>
          <p:cxnSp>
            <p:nvCxnSpPr>
              <p:cNvPr id="110" name="Straight Connector 109"/>
              <p:cNvCxnSpPr>
                <a:cxnSpLocks/>
              </p:cNvCxnSpPr>
              <p:nvPr/>
            </p:nvCxnSpPr>
            <p:spPr>
              <a:xfrm>
                <a:off x="8768222" y="2724443"/>
                <a:ext cx="0" cy="347963"/>
              </a:xfrm>
              <a:prstGeom prst="line">
                <a:avLst/>
              </a:prstGeom>
              <a:ln w="28575">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DAE25438-A908-4860-A485-6419B236C228}"/>
                  </a:ext>
                </a:extLst>
              </p:cNvPr>
              <p:cNvGrpSpPr/>
              <p:nvPr/>
            </p:nvGrpSpPr>
            <p:grpSpPr>
              <a:xfrm>
                <a:off x="8879034" y="335069"/>
                <a:ext cx="2957519" cy="1470943"/>
                <a:chOff x="8431196" y="316948"/>
                <a:chExt cx="2957519" cy="1470943"/>
              </a:xfrm>
            </p:grpSpPr>
            <p:sp>
              <p:nvSpPr>
                <p:cNvPr id="89" name="TextBox 88"/>
                <p:cNvSpPr txBox="1"/>
                <p:nvPr/>
              </p:nvSpPr>
              <p:spPr>
                <a:xfrm>
                  <a:off x="8903230" y="1034792"/>
                  <a:ext cx="2476332" cy="369332"/>
                </a:xfrm>
                <a:prstGeom prst="rect">
                  <a:avLst/>
                </a:prstGeom>
                <a:solidFill>
                  <a:srgbClr val="FFC000"/>
                </a:solidFill>
                <a:ln>
                  <a:solidFill>
                    <a:srgbClr val="FFC000"/>
                  </a:solidFill>
                </a:ln>
              </p:spPr>
              <p:txBody>
                <a:bodyPr wrap="square" rtlCol="0">
                  <a:spAutoFit/>
                </a:bodyPr>
                <a:lstStyle/>
                <a:p>
                  <a:pPr algn="ctr"/>
                  <a:r>
                    <a:rPr lang="en-GB" sz="900" b="1" dirty="0">
                      <a:latin typeface="Arial" panose="020B0604020202020204" pitchFamily="34" charset="0"/>
                      <a:cs typeface="Arial" panose="020B0604020202020204" pitchFamily="34" charset="0"/>
                    </a:rPr>
                    <a:t>Stage 1 Hypertension: </a:t>
                  </a:r>
                </a:p>
                <a:p>
                  <a:pPr algn="ctr"/>
                  <a:r>
                    <a:rPr lang="en-GB" sz="900" dirty="0">
                      <a:latin typeface="Arial" panose="020B0604020202020204" pitchFamily="34" charset="0"/>
                      <a:cs typeface="Arial" panose="020B0604020202020204" pitchFamily="34" charset="0"/>
                    </a:rPr>
                    <a:t>Between 135/85mmHg and 149/94mmHg</a:t>
                  </a:r>
                </a:p>
              </p:txBody>
            </p:sp>
            <p:sp>
              <p:nvSpPr>
                <p:cNvPr id="87" name="TextBox 86"/>
                <p:cNvSpPr txBox="1"/>
                <p:nvPr/>
              </p:nvSpPr>
              <p:spPr>
                <a:xfrm>
                  <a:off x="8908310" y="659177"/>
                  <a:ext cx="2474055" cy="369332"/>
                </a:xfrm>
                <a:prstGeom prst="rect">
                  <a:avLst/>
                </a:prstGeom>
                <a:solidFill>
                  <a:srgbClr val="00B050"/>
                </a:solidFill>
                <a:ln>
                  <a:solidFill>
                    <a:srgbClr val="00B050"/>
                  </a:solidFill>
                </a:ln>
              </p:spPr>
              <p:txBody>
                <a:bodyPr wrap="square" rtlCol="0">
                  <a:spAutoFit/>
                </a:bodyPr>
                <a:lstStyle/>
                <a:p>
                  <a:pPr algn="ctr"/>
                  <a:r>
                    <a:rPr lang="en-GB" sz="900" b="1" dirty="0">
                      <a:latin typeface="Arial" panose="020B0604020202020204" pitchFamily="34" charset="0"/>
                      <a:cs typeface="Arial" panose="020B0604020202020204" pitchFamily="34" charset="0"/>
                    </a:rPr>
                    <a:t>Normal blood pressure: </a:t>
                  </a:r>
                </a:p>
                <a:p>
                  <a:pPr algn="ctr"/>
                  <a:r>
                    <a:rPr lang="en-GB" sz="900" dirty="0">
                      <a:latin typeface="Arial" panose="020B0604020202020204" pitchFamily="34" charset="0"/>
                      <a:cs typeface="Arial" panose="020B0604020202020204" pitchFamily="34" charset="0"/>
                    </a:rPr>
                    <a:t>between 90/60mmHg and 134/84mmHg </a:t>
                  </a:r>
                </a:p>
              </p:txBody>
            </p:sp>
            <p:sp>
              <p:nvSpPr>
                <p:cNvPr id="88" name="TextBox 87"/>
                <p:cNvSpPr txBox="1"/>
                <p:nvPr/>
              </p:nvSpPr>
              <p:spPr>
                <a:xfrm>
                  <a:off x="8914660" y="320115"/>
                  <a:ext cx="2474055" cy="369332"/>
                </a:xfrm>
                <a:prstGeom prst="rect">
                  <a:avLst/>
                </a:prstGeom>
                <a:solidFill>
                  <a:srgbClr val="FFFF00"/>
                </a:solidFill>
                <a:ln>
                  <a:solidFill>
                    <a:srgbClr val="FFFF00"/>
                  </a:solidFill>
                </a:ln>
              </p:spPr>
              <p:txBody>
                <a:bodyPr wrap="square" rtlCol="0">
                  <a:spAutoFit/>
                </a:bodyPr>
                <a:lstStyle/>
                <a:p>
                  <a:pPr algn="ctr"/>
                  <a:r>
                    <a:rPr lang="en-GB" sz="900" b="1" dirty="0">
                      <a:latin typeface="Arial" panose="020B0604020202020204" pitchFamily="34" charset="0"/>
                      <a:cs typeface="Arial" panose="020B0604020202020204" pitchFamily="34" charset="0"/>
                    </a:rPr>
                    <a:t>Low blood pressure: </a:t>
                  </a:r>
                </a:p>
                <a:p>
                  <a:pPr algn="ctr"/>
                  <a:r>
                    <a:rPr lang="en-GB" sz="900" dirty="0">
                      <a:latin typeface="Arial" panose="020B0604020202020204" pitchFamily="34" charset="0"/>
                      <a:cs typeface="Arial" panose="020B0604020202020204" pitchFamily="34" charset="0"/>
                    </a:rPr>
                    <a:t>90/60mmHg or lower</a:t>
                  </a:r>
                </a:p>
              </p:txBody>
            </p:sp>
            <p:sp>
              <p:nvSpPr>
                <p:cNvPr id="90" name="TextBox 89"/>
                <p:cNvSpPr txBox="1"/>
                <p:nvPr/>
              </p:nvSpPr>
              <p:spPr>
                <a:xfrm>
                  <a:off x="8905193" y="1411083"/>
                  <a:ext cx="2474055" cy="369332"/>
                </a:xfrm>
                <a:prstGeom prst="rect">
                  <a:avLst/>
                </a:prstGeom>
                <a:solidFill>
                  <a:srgbClr val="FF0000"/>
                </a:solidFill>
                <a:ln>
                  <a:solidFill>
                    <a:srgbClr val="FF0000"/>
                  </a:solidFill>
                </a:ln>
              </p:spPr>
              <p:txBody>
                <a:bodyPr wrap="square" rtlCol="0">
                  <a:spAutoFit/>
                </a:bodyPr>
                <a:lstStyle/>
                <a:p>
                  <a:pPr algn="ctr"/>
                  <a:r>
                    <a:rPr lang="en-GB" sz="900" b="1" dirty="0">
                      <a:latin typeface="Arial" panose="020B0604020202020204" pitchFamily="34" charset="0"/>
                      <a:cs typeface="Arial" panose="020B0604020202020204" pitchFamily="34" charset="0"/>
                    </a:rPr>
                    <a:t>Stage 2 Hypertension: </a:t>
                  </a:r>
                </a:p>
                <a:p>
                  <a:pPr algn="ctr"/>
                  <a:r>
                    <a:rPr lang="en-GB" sz="900" dirty="0">
                      <a:latin typeface="Arial" panose="020B0604020202020204" pitchFamily="34" charset="0"/>
                      <a:cs typeface="Arial" panose="020B0604020202020204" pitchFamily="34" charset="0"/>
                    </a:rPr>
                    <a:t>150/95mmHg or higher</a:t>
                  </a:r>
                </a:p>
              </p:txBody>
            </p:sp>
            <p:sp>
              <p:nvSpPr>
                <p:cNvPr id="91" name="TextBox 90"/>
                <p:cNvSpPr txBox="1"/>
                <p:nvPr/>
              </p:nvSpPr>
              <p:spPr>
                <a:xfrm>
                  <a:off x="8431196" y="316948"/>
                  <a:ext cx="523220" cy="1470943"/>
                </a:xfrm>
                <a:prstGeom prst="rect">
                  <a:avLst/>
                </a:prstGeom>
                <a:solidFill>
                  <a:schemeClr val="bg1">
                    <a:lumMod val="75000"/>
                  </a:schemeClr>
                </a:solidFill>
              </p:spPr>
              <p:txBody>
                <a:bodyPr vert="vert270" wrap="square" rtlCol="0">
                  <a:spAutoFit/>
                </a:bodyPr>
                <a:lstStyle/>
                <a:p>
                  <a:pPr algn="ctr"/>
                  <a:r>
                    <a:rPr lang="en-GB" sz="1100" b="1" dirty="0">
                      <a:latin typeface="Arial" panose="020B0604020202020204" pitchFamily="34" charset="0"/>
                      <a:cs typeface="Arial" panose="020B0604020202020204" pitchFamily="34" charset="0"/>
                    </a:rPr>
                    <a:t>Average Ambulatory Blood Pressure</a:t>
                  </a:r>
                </a:p>
              </p:txBody>
            </p:sp>
          </p:grpSp>
          <p:sp>
            <p:nvSpPr>
              <p:cNvPr id="94" name="Rectangle 93"/>
              <p:cNvSpPr/>
              <p:nvPr/>
            </p:nvSpPr>
            <p:spPr>
              <a:xfrm>
                <a:off x="7221681" y="2111946"/>
                <a:ext cx="1190800" cy="773315"/>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800" dirty="0">
                    <a:solidFill>
                      <a:schemeClr val="tx1"/>
                    </a:solidFill>
                    <a:latin typeface="Arial" panose="020B0604020202020204" pitchFamily="34" charset="0"/>
                    <a:cs typeface="Arial" panose="020B0604020202020204" pitchFamily="34" charset="0"/>
                  </a:rPr>
                  <a:t>Provide advice on healthy behaviours.</a:t>
                </a:r>
              </a:p>
              <a:p>
                <a:r>
                  <a:rPr lang="en-GB" sz="800" i="1" dirty="0">
                    <a:solidFill>
                      <a:schemeClr val="tx1"/>
                    </a:solidFill>
                    <a:latin typeface="Arial" panose="020B0604020202020204" pitchFamily="34" charset="0"/>
                    <a:cs typeface="Arial" panose="020B0604020202020204" pitchFamily="34" charset="0"/>
                  </a:rPr>
                  <a:t>Carry out </a:t>
                </a:r>
                <a:r>
                  <a:rPr lang="en-GB" sz="800" b="1" i="1" dirty="0">
                    <a:solidFill>
                      <a:schemeClr val="tx1"/>
                    </a:solidFill>
                    <a:latin typeface="Arial" panose="020B0604020202020204" pitchFamily="34" charset="0"/>
                    <a:cs typeface="Arial" panose="020B0604020202020204" pitchFamily="34" charset="0"/>
                  </a:rPr>
                  <a:t>ABPM</a:t>
                </a:r>
                <a:r>
                  <a:rPr lang="en-GB" sz="800" i="1" dirty="0">
                    <a:solidFill>
                      <a:schemeClr val="tx1"/>
                    </a:solidFill>
                    <a:latin typeface="Arial" panose="020B0604020202020204" pitchFamily="34" charset="0"/>
                    <a:cs typeface="Arial" panose="020B0604020202020204" pitchFamily="34" charset="0"/>
                  </a:rPr>
                  <a:t> (Ambulatory Blood Pressure Monitoring)</a:t>
                </a:r>
                <a:endParaRPr lang="en-GB" sz="800" b="1" i="1" dirty="0">
                  <a:solidFill>
                    <a:schemeClr val="tx1"/>
                  </a:solidFill>
                  <a:latin typeface="Arial" panose="020B0604020202020204" pitchFamily="34" charset="0"/>
                  <a:cs typeface="Arial" panose="020B0604020202020204" pitchFamily="34" charset="0"/>
                </a:endParaRPr>
              </a:p>
            </p:txBody>
          </p:sp>
          <p:sp>
            <p:nvSpPr>
              <p:cNvPr id="80" name="Rectangle 79"/>
              <p:cNvSpPr/>
              <p:nvPr/>
            </p:nvSpPr>
            <p:spPr>
              <a:xfrm>
                <a:off x="10687186" y="2604115"/>
                <a:ext cx="1123292" cy="325260"/>
              </a:xfrm>
              <a:prstGeom prst="rect">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bg1"/>
                    </a:solidFill>
                    <a:latin typeface="Arial" panose="020B0604020202020204" pitchFamily="34" charset="0"/>
                    <a:cs typeface="Arial" panose="020B0604020202020204" pitchFamily="34" charset="0"/>
                  </a:rPr>
                  <a:t>Email results  / referral to GP</a:t>
                </a:r>
              </a:p>
            </p:txBody>
          </p:sp>
          <p:sp>
            <p:nvSpPr>
              <p:cNvPr id="120" name="Flowchart: Terminator 119"/>
              <p:cNvSpPr/>
              <p:nvPr/>
            </p:nvSpPr>
            <p:spPr>
              <a:xfrm>
                <a:off x="4381445" y="6441313"/>
                <a:ext cx="474145" cy="210689"/>
              </a:xfrm>
              <a:prstGeom prst="flowChartTermina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rgbClr val="0070C0"/>
                    </a:solidFill>
                    <a:latin typeface="Arial" panose="020B0604020202020204" pitchFamily="34" charset="0"/>
                    <a:cs typeface="Arial" panose="020B0604020202020204" pitchFamily="34" charset="0"/>
                  </a:rPr>
                  <a:t>END</a:t>
                </a:r>
              </a:p>
            </p:txBody>
          </p:sp>
          <p:sp>
            <p:nvSpPr>
              <p:cNvPr id="130" name="Rectangle 129"/>
              <p:cNvSpPr/>
              <p:nvPr/>
            </p:nvSpPr>
            <p:spPr>
              <a:xfrm>
                <a:off x="7052491" y="4970931"/>
                <a:ext cx="1820424" cy="8172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rgbClr val="FFFF00"/>
                    </a:solidFill>
                    <a:latin typeface="Arial" panose="020B0604020202020204" pitchFamily="34" charset="0"/>
                    <a:cs typeface="Arial" panose="020B0604020202020204" pitchFamily="34" charset="0"/>
                  </a:rPr>
                  <a:t>If patient is fainting or regularly feeling like they will faint, refer for same day GP appointment. </a:t>
                </a:r>
              </a:p>
              <a:p>
                <a:pPr algn="ctr"/>
                <a:r>
                  <a:rPr lang="en-GB" sz="800" dirty="0">
                    <a:solidFill>
                      <a:srgbClr val="FFFF00"/>
                    </a:solidFill>
                    <a:latin typeface="Arial" panose="020B0604020202020204" pitchFamily="34" charset="0"/>
                    <a:cs typeface="Arial" panose="020B0604020202020204" pitchFamily="34" charset="0"/>
                  </a:rPr>
                  <a:t>If experiencing dizziness, nausea, or fatigue, advise  patient to see GP within 3 weeks. </a:t>
                </a:r>
              </a:p>
            </p:txBody>
          </p:sp>
          <p:cxnSp>
            <p:nvCxnSpPr>
              <p:cNvPr id="138" name="Straight Connector 137"/>
              <p:cNvCxnSpPr>
                <a:cxnSpLocks/>
              </p:cNvCxnSpPr>
              <p:nvPr/>
            </p:nvCxnSpPr>
            <p:spPr>
              <a:xfrm flipH="1">
                <a:off x="7029633" y="4712689"/>
                <a:ext cx="1142926" cy="16298"/>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a:cxnSpLocks/>
              </p:cNvCxnSpPr>
              <p:nvPr/>
            </p:nvCxnSpPr>
            <p:spPr>
              <a:xfrm flipH="1">
                <a:off x="6696411" y="4726401"/>
                <a:ext cx="384561" cy="2586"/>
              </a:xfrm>
              <a:prstGeom prst="straightConnector1">
                <a:avLst/>
              </a:prstGeom>
              <a:ln w="285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5" name="Flowchart: Terminator 104"/>
              <p:cNvSpPr/>
              <p:nvPr/>
            </p:nvSpPr>
            <p:spPr>
              <a:xfrm>
                <a:off x="7860516" y="5846728"/>
                <a:ext cx="474145" cy="210689"/>
              </a:xfrm>
              <a:prstGeom prst="flowChartTermina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rgbClr val="0070C0"/>
                    </a:solidFill>
                    <a:latin typeface="Arial" panose="020B0604020202020204" pitchFamily="34" charset="0"/>
                    <a:cs typeface="Arial" panose="020B0604020202020204" pitchFamily="34" charset="0"/>
                  </a:rPr>
                  <a:t>END</a:t>
                </a:r>
              </a:p>
            </p:txBody>
          </p:sp>
          <p:cxnSp>
            <p:nvCxnSpPr>
              <p:cNvPr id="108" name="Straight Connector 107"/>
              <p:cNvCxnSpPr>
                <a:cxnSpLocks/>
              </p:cNvCxnSpPr>
              <p:nvPr/>
            </p:nvCxnSpPr>
            <p:spPr>
              <a:xfrm flipH="1">
                <a:off x="6709267" y="6186298"/>
                <a:ext cx="2943389" cy="11618"/>
              </a:xfrm>
              <a:prstGeom prst="line">
                <a:avLst/>
              </a:prstGeom>
              <a:ln w="285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5" name="Flowchart: Data 34"/>
              <p:cNvSpPr/>
              <p:nvPr/>
            </p:nvSpPr>
            <p:spPr>
              <a:xfrm>
                <a:off x="5567111" y="3003119"/>
                <a:ext cx="1140199" cy="448969"/>
              </a:xfrm>
              <a:prstGeom prst="flowChartInputOutpu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latin typeface="Arial" panose="020B0604020202020204" pitchFamily="34" charset="0"/>
                    <a:cs typeface="Arial" panose="020B0604020202020204" pitchFamily="34" charset="0"/>
                  </a:rPr>
                  <a:t>LOW BP</a:t>
                </a:r>
              </a:p>
            </p:txBody>
          </p:sp>
          <p:sp>
            <p:nvSpPr>
              <p:cNvPr id="39" name="TextBox 38">
                <a:extLst>
                  <a:ext uri="{FF2B5EF4-FFF2-40B4-BE49-F238E27FC236}">
                    <a16:creationId xmlns:a16="http://schemas.microsoft.com/office/drawing/2014/main" id="{2E0C5DA5-A7EB-4D32-8020-418C59F1BA28}"/>
                  </a:ext>
                </a:extLst>
              </p:cNvPr>
              <p:cNvSpPr txBox="1"/>
              <p:nvPr/>
            </p:nvSpPr>
            <p:spPr>
              <a:xfrm>
                <a:off x="10687186" y="2014497"/>
                <a:ext cx="1129654" cy="584775"/>
              </a:xfrm>
              <a:prstGeom prst="rect">
                <a:avLst/>
              </a:prstGeom>
              <a:solidFill>
                <a:srgbClr val="FFC000"/>
              </a:solidFill>
              <a:ln>
                <a:solidFill>
                  <a:schemeClr val="accent1"/>
                </a:solidFill>
              </a:ln>
            </p:spPr>
            <p:txBody>
              <a:bodyPr wrap="square" rtlCol="0">
                <a:spAutoFit/>
              </a:bodyPr>
              <a:lstStyle/>
              <a:p>
                <a:pPr algn="ctr"/>
                <a:r>
                  <a:rPr lang="en-GB" sz="800" i="1" dirty="0">
                    <a:latin typeface="Arial" panose="020B0604020202020204" pitchFamily="34" charset="0"/>
                    <a:cs typeface="Arial" panose="020B0604020202020204" pitchFamily="34" charset="0"/>
                  </a:rPr>
                  <a:t>If Stage 1 indicated, refer for appointment within 3 weeks</a:t>
                </a:r>
              </a:p>
            </p:txBody>
          </p:sp>
          <p:sp>
            <p:nvSpPr>
              <p:cNvPr id="117" name="TextBox 116">
                <a:extLst>
                  <a:ext uri="{FF2B5EF4-FFF2-40B4-BE49-F238E27FC236}">
                    <a16:creationId xmlns:a16="http://schemas.microsoft.com/office/drawing/2014/main" id="{2C859119-26F2-481F-ABD3-EAC5E5D72D71}"/>
                  </a:ext>
                </a:extLst>
              </p:cNvPr>
              <p:cNvSpPr txBox="1"/>
              <p:nvPr/>
            </p:nvSpPr>
            <p:spPr>
              <a:xfrm>
                <a:off x="10707342" y="3368234"/>
                <a:ext cx="1138165" cy="461665"/>
              </a:xfrm>
              <a:prstGeom prst="rect">
                <a:avLst/>
              </a:prstGeom>
              <a:solidFill>
                <a:srgbClr val="FF0000"/>
              </a:solidFill>
              <a:ln>
                <a:solidFill>
                  <a:srgbClr val="FF0000"/>
                </a:solidFill>
              </a:ln>
            </p:spPr>
            <p:txBody>
              <a:bodyPr wrap="square" rtlCol="0">
                <a:spAutoFit/>
              </a:bodyPr>
              <a:lstStyle/>
              <a:p>
                <a:pPr algn="ctr"/>
                <a:r>
                  <a:rPr lang="en-GB" sz="800" i="1" dirty="0">
                    <a:solidFill>
                      <a:schemeClr val="bg1"/>
                    </a:solidFill>
                    <a:latin typeface="Arial" panose="020B0604020202020204" pitchFamily="34" charset="0"/>
                    <a:cs typeface="Arial" panose="020B0604020202020204" pitchFamily="34" charset="0"/>
                  </a:rPr>
                  <a:t>If Stage 2 indicated, refer for same day appointment  or A&amp;E</a:t>
                </a:r>
              </a:p>
            </p:txBody>
          </p:sp>
          <p:sp>
            <p:nvSpPr>
              <p:cNvPr id="118" name="TextBox 117">
                <a:extLst>
                  <a:ext uri="{FF2B5EF4-FFF2-40B4-BE49-F238E27FC236}">
                    <a16:creationId xmlns:a16="http://schemas.microsoft.com/office/drawing/2014/main" id="{B36024F1-D6C3-44A9-BF5F-21A124C15D4B}"/>
                  </a:ext>
                </a:extLst>
              </p:cNvPr>
              <p:cNvSpPr txBox="1"/>
              <p:nvPr/>
            </p:nvSpPr>
            <p:spPr>
              <a:xfrm>
                <a:off x="10701319" y="4903472"/>
                <a:ext cx="1168643" cy="461665"/>
              </a:xfrm>
              <a:prstGeom prst="rect">
                <a:avLst/>
              </a:prstGeom>
              <a:solidFill>
                <a:srgbClr val="FF0000"/>
              </a:solidFill>
              <a:ln>
                <a:solidFill>
                  <a:srgbClr val="FF0000"/>
                </a:solidFill>
              </a:ln>
            </p:spPr>
            <p:txBody>
              <a:bodyPr wrap="square" rtlCol="0">
                <a:spAutoFit/>
              </a:bodyPr>
              <a:lstStyle/>
              <a:p>
                <a:pPr algn="ctr"/>
                <a:r>
                  <a:rPr lang="en-GB" sz="800" i="1" dirty="0">
                    <a:solidFill>
                      <a:schemeClr val="bg1"/>
                    </a:solidFill>
                    <a:latin typeface="Arial" panose="020B0604020202020204" pitchFamily="34" charset="0"/>
                    <a:cs typeface="Arial" panose="020B0604020202020204" pitchFamily="34" charset="0"/>
                  </a:rPr>
                  <a:t>If Stage 2 indicated, refer for same day appointment  or A&amp;E</a:t>
                </a:r>
              </a:p>
            </p:txBody>
          </p:sp>
          <p:sp>
            <p:nvSpPr>
              <p:cNvPr id="135" name="Rectangle 134"/>
              <p:cNvSpPr/>
              <p:nvPr/>
            </p:nvSpPr>
            <p:spPr>
              <a:xfrm>
                <a:off x="10710007" y="3826526"/>
                <a:ext cx="1139203" cy="41442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bg1"/>
                    </a:solidFill>
                    <a:latin typeface="Arial" panose="020B0604020202020204" pitchFamily="34" charset="0"/>
                    <a:cs typeface="Arial" panose="020B0604020202020204" pitchFamily="34" charset="0"/>
                  </a:rPr>
                  <a:t>Call to book appointment and</a:t>
                </a:r>
              </a:p>
              <a:p>
                <a:pPr algn="ctr"/>
                <a:r>
                  <a:rPr lang="en-GB" sz="800" dirty="0">
                    <a:solidFill>
                      <a:schemeClr val="bg1"/>
                    </a:solidFill>
                    <a:latin typeface="Arial" panose="020B0604020202020204" pitchFamily="34" charset="0"/>
                    <a:cs typeface="Arial" panose="020B0604020202020204" pitchFamily="34" charset="0"/>
                  </a:rPr>
                  <a:t>email results to GP. </a:t>
                </a:r>
              </a:p>
            </p:txBody>
          </p:sp>
          <p:cxnSp>
            <p:nvCxnSpPr>
              <p:cNvPr id="136" name="Straight Arrow Connector 135"/>
              <p:cNvCxnSpPr>
                <a:cxnSpLocks/>
              </p:cNvCxnSpPr>
              <p:nvPr/>
            </p:nvCxnSpPr>
            <p:spPr>
              <a:xfrm>
                <a:off x="10464117" y="2447974"/>
                <a:ext cx="206108" cy="0"/>
              </a:xfrm>
              <a:prstGeom prst="straightConnector1">
                <a:avLst/>
              </a:prstGeom>
              <a:ln w="285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9" name="Flowchart: Terminator 138">
                <a:extLst>
                  <a:ext uri="{FF2B5EF4-FFF2-40B4-BE49-F238E27FC236}">
                    <a16:creationId xmlns:a16="http://schemas.microsoft.com/office/drawing/2014/main" id="{76AFC00D-C29D-447D-A964-D6F01D65C12B}"/>
                  </a:ext>
                </a:extLst>
              </p:cNvPr>
              <p:cNvSpPr/>
              <p:nvPr/>
            </p:nvSpPr>
            <p:spPr>
              <a:xfrm rot="5400000">
                <a:off x="8328690" y="1222337"/>
                <a:ext cx="474145" cy="210689"/>
              </a:xfrm>
              <a:prstGeom prst="flowChartTermina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rgbClr val="0070C0"/>
                    </a:solidFill>
                    <a:latin typeface="Arial" panose="020B0604020202020204" pitchFamily="34" charset="0"/>
                    <a:cs typeface="Arial" panose="020B0604020202020204" pitchFamily="34" charset="0"/>
                  </a:rPr>
                  <a:t>END</a:t>
                </a:r>
              </a:p>
            </p:txBody>
          </p:sp>
          <p:sp>
            <p:nvSpPr>
              <p:cNvPr id="124" name="Flowchart: Terminator 123"/>
              <p:cNvSpPr/>
              <p:nvPr/>
            </p:nvSpPr>
            <p:spPr>
              <a:xfrm>
                <a:off x="5761779" y="6434963"/>
                <a:ext cx="474145" cy="210689"/>
              </a:xfrm>
              <a:prstGeom prst="flowChartTermina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rgbClr val="0070C0"/>
                    </a:solidFill>
                    <a:latin typeface="Arial" panose="020B0604020202020204" pitchFamily="34" charset="0"/>
                    <a:cs typeface="Arial" panose="020B0604020202020204" pitchFamily="34" charset="0"/>
                  </a:rPr>
                  <a:t>END</a:t>
                </a:r>
              </a:p>
            </p:txBody>
          </p:sp>
          <p:sp>
            <p:nvSpPr>
              <p:cNvPr id="127" name="Rectangle 126"/>
              <p:cNvSpPr/>
              <p:nvPr/>
            </p:nvSpPr>
            <p:spPr>
              <a:xfrm>
                <a:off x="5297416" y="6048838"/>
                <a:ext cx="1402873" cy="324470"/>
              </a:xfrm>
              <a:prstGeom prst="rect">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bg1"/>
                    </a:solidFill>
                    <a:latin typeface="Arial" panose="020B0604020202020204" pitchFamily="34" charset="0"/>
                    <a:cs typeface="Arial" panose="020B0604020202020204" pitchFamily="34" charset="0"/>
                  </a:rPr>
                  <a:t>Email results to GP in Weekly Summary email</a:t>
                </a:r>
              </a:p>
            </p:txBody>
          </p:sp>
          <p:sp>
            <p:nvSpPr>
              <p:cNvPr id="106" name="Rectangle 105"/>
              <p:cNvSpPr/>
              <p:nvPr/>
            </p:nvSpPr>
            <p:spPr>
              <a:xfrm>
                <a:off x="9117988" y="1943008"/>
                <a:ext cx="1190800" cy="657064"/>
              </a:xfrm>
              <a:prstGeom prst="rect">
                <a:avLst/>
              </a:prstGeom>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i="1" dirty="0">
                    <a:solidFill>
                      <a:schemeClr val="bg1"/>
                    </a:solidFill>
                    <a:latin typeface="Arial" panose="020B0604020202020204" pitchFamily="34" charset="0"/>
                    <a:cs typeface="Arial" panose="020B0604020202020204" pitchFamily="34" charset="0"/>
                  </a:rPr>
                  <a:t>If ABPM declined advise patient to see GP within 3 weeks</a:t>
                </a:r>
              </a:p>
              <a:p>
                <a:pPr algn="ctr"/>
                <a:r>
                  <a:rPr lang="en-GB" sz="800" i="1" dirty="0">
                    <a:solidFill>
                      <a:schemeClr val="bg1"/>
                    </a:solidFill>
                    <a:latin typeface="Arial" panose="020B0604020202020204" pitchFamily="34" charset="0"/>
                    <a:cs typeface="Arial" panose="020B0604020202020204" pitchFamily="34" charset="0"/>
                  </a:rPr>
                  <a:t>Email results to GP </a:t>
                </a:r>
              </a:p>
            </p:txBody>
          </p:sp>
          <p:cxnSp>
            <p:nvCxnSpPr>
              <p:cNvPr id="125" name="Straight Arrow Connector 124">
                <a:extLst>
                  <a:ext uri="{FF2B5EF4-FFF2-40B4-BE49-F238E27FC236}">
                    <a16:creationId xmlns:a16="http://schemas.microsoft.com/office/drawing/2014/main" id="{C0CF91AF-303B-460D-8C17-20DBF32264B9}"/>
                  </a:ext>
                </a:extLst>
              </p:cNvPr>
              <p:cNvCxnSpPr>
                <a:cxnSpLocks/>
              </p:cNvCxnSpPr>
              <p:nvPr/>
            </p:nvCxnSpPr>
            <p:spPr>
              <a:xfrm>
                <a:off x="8172559" y="4697493"/>
                <a:ext cx="0" cy="273438"/>
              </a:xfrm>
              <a:prstGeom prst="straightConnector1">
                <a:avLst/>
              </a:prstGeom>
              <a:ln w="285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227EB7F9-24EA-460C-8B4E-C5D79E476FA7}"/>
                  </a:ext>
                </a:extLst>
              </p:cNvPr>
              <p:cNvCxnSpPr>
                <a:cxnSpLocks/>
              </p:cNvCxnSpPr>
              <p:nvPr/>
            </p:nvCxnSpPr>
            <p:spPr>
              <a:xfrm flipH="1">
                <a:off x="3870446" y="1057884"/>
                <a:ext cx="9507" cy="88163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1" name="Flowchart: Data 130">
                <a:extLst>
                  <a:ext uri="{FF2B5EF4-FFF2-40B4-BE49-F238E27FC236}">
                    <a16:creationId xmlns:a16="http://schemas.microsoft.com/office/drawing/2014/main" id="{C397D9E3-E671-4D9A-894B-3B16918549BB}"/>
                  </a:ext>
                </a:extLst>
              </p:cNvPr>
              <p:cNvSpPr/>
              <p:nvPr/>
            </p:nvSpPr>
            <p:spPr>
              <a:xfrm>
                <a:off x="9527164" y="3205625"/>
                <a:ext cx="855622" cy="32396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9576"/>
                  <a:gd name="connsiteY0" fmla="*/ 10000 h 10000"/>
                  <a:gd name="connsiteX1" fmla="*/ 2000 w 9576"/>
                  <a:gd name="connsiteY1" fmla="*/ 0 h 10000"/>
                  <a:gd name="connsiteX2" fmla="*/ 9576 w 9576"/>
                  <a:gd name="connsiteY2" fmla="*/ 0 h 10000"/>
                  <a:gd name="connsiteX3" fmla="*/ 8000 w 9576"/>
                  <a:gd name="connsiteY3" fmla="*/ 10000 h 10000"/>
                  <a:gd name="connsiteX4" fmla="*/ 0 w 9576"/>
                  <a:gd name="connsiteY4" fmla="*/ 10000 h 10000"/>
                  <a:gd name="connsiteX0" fmla="*/ 0 w 9410"/>
                  <a:gd name="connsiteY0" fmla="*/ 9786 h 10000"/>
                  <a:gd name="connsiteX1" fmla="*/ 1499 w 9410"/>
                  <a:gd name="connsiteY1" fmla="*/ 0 h 10000"/>
                  <a:gd name="connsiteX2" fmla="*/ 9410 w 9410"/>
                  <a:gd name="connsiteY2" fmla="*/ 0 h 10000"/>
                  <a:gd name="connsiteX3" fmla="*/ 7764 w 9410"/>
                  <a:gd name="connsiteY3" fmla="*/ 10000 h 10000"/>
                  <a:gd name="connsiteX4" fmla="*/ 0 w 9410"/>
                  <a:gd name="connsiteY4" fmla="*/ 9786 h 10000"/>
                  <a:gd name="connsiteX0" fmla="*/ 0 w 9686"/>
                  <a:gd name="connsiteY0" fmla="*/ 9786 h 10000"/>
                  <a:gd name="connsiteX1" fmla="*/ 1593 w 9686"/>
                  <a:gd name="connsiteY1" fmla="*/ 0 h 10000"/>
                  <a:gd name="connsiteX2" fmla="*/ 9686 w 9686"/>
                  <a:gd name="connsiteY2" fmla="*/ 0 h 10000"/>
                  <a:gd name="connsiteX3" fmla="*/ 8251 w 9686"/>
                  <a:gd name="connsiteY3" fmla="*/ 10000 h 10000"/>
                  <a:gd name="connsiteX4" fmla="*/ 0 w 9686"/>
                  <a:gd name="connsiteY4" fmla="*/ 9786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6" h="10000">
                    <a:moveTo>
                      <a:pt x="0" y="9786"/>
                    </a:moveTo>
                    <a:lnTo>
                      <a:pt x="1593" y="0"/>
                    </a:lnTo>
                    <a:lnTo>
                      <a:pt x="9686" y="0"/>
                    </a:lnTo>
                    <a:lnTo>
                      <a:pt x="8251" y="10000"/>
                    </a:lnTo>
                    <a:lnTo>
                      <a:pt x="0" y="9786"/>
                    </a:ln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b="1" dirty="0">
                    <a:solidFill>
                      <a:schemeClr val="tx1"/>
                    </a:solidFill>
                    <a:latin typeface="Arial" panose="020B0604020202020204" pitchFamily="34" charset="0"/>
                    <a:cs typeface="Arial" panose="020B0604020202020204" pitchFamily="34" charset="0"/>
                  </a:rPr>
                  <a:t>STAGE 1 indicated</a:t>
                </a:r>
              </a:p>
            </p:txBody>
          </p:sp>
          <p:sp>
            <p:nvSpPr>
              <p:cNvPr id="140" name="Flowchart: Data 130">
                <a:extLst>
                  <a:ext uri="{FF2B5EF4-FFF2-40B4-BE49-F238E27FC236}">
                    <a16:creationId xmlns:a16="http://schemas.microsoft.com/office/drawing/2014/main" id="{E85CE5E9-3677-47DD-B530-3B6699B36F6E}"/>
                  </a:ext>
                </a:extLst>
              </p:cNvPr>
              <p:cNvSpPr/>
              <p:nvPr/>
            </p:nvSpPr>
            <p:spPr>
              <a:xfrm>
                <a:off x="9527164" y="4129564"/>
                <a:ext cx="855622" cy="32396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9576"/>
                  <a:gd name="connsiteY0" fmla="*/ 10000 h 10000"/>
                  <a:gd name="connsiteX1" fmla="*/ 2000 w 9576"/>
                  <a:gd name="connsiteY1" fmla="*/ 0 h 10000"/>
                  <a:gd name="connsiteX2" fmla="*/ 9576 w 9576"/>
                  <a:gd name="connsiteY2" fmla="*/ 0 h 10000"/>
                  <a:gd name="connsiteX3" fmla="*/ 8000 w 9576"/>
                  <a:gd name="connsiteY3" fmla="*/ 10000 h 10000"/>
                  <a:gd name="connsiteX4" fmla="*/ 0 w 9576"/>
                  <a:gd name="connsiteY4" fmla="*/ 10000 h 10000"/>
                  <a:gd name="connsiteX0" fmla="*/ 0 w 9410"/>
                  <a:gd name="connsiteY0" fmla="*/ 9786 h 10000"/>
                  <a:gd name="connsiteX1" fmla="*/ 1499 w 9410"/>
                  <a:gd name="connsiteY1" fmla="*/ 0 h 10000"/>
                  <a:gd name="connsiteX2" fmla="*/ 9410 w 9410"/>
                  <a:gd name="connsiteY2" fmla="*/ 0 h 10000"/>
                  <a:gd name="connsiteX3" fmla="*/ 7764 w 9410"/>
                  <a:gd name="connsiteY3" fmla="*/ 10000 h 10000"/>
                  <a:gd name="connsiteX4" fmla="*/ 0 w 9410"/>
                  <a:gd name="connsiteY4" fmla="*/ 9786 h 10000"/>
                  <a:gd name="connsiteX0" fmla="*/ 0 w 9686"/>
                  <a:gd name="connsiteY0" fmla="*/ 9786 h 10000"/>
                  <a:gd name="connsiteX1" fmla="*/ 1593 w 9686"/>
                  <a:gd name="connsiteY1" fmla="*/ 0 h 10000"/>
                  <a:gd name="connsiteX2" fmla="*/ 9686 w 9686"/>
                  <a:gd name="connsiteY2" fmla="*/ 0 h 10000"/>
                  <a:gd name="connsiteX3" fmla="*/ 8251 w 9686"/>
                  <a:gd name="connsiteY3" fmla="*/ 10000 h 10000"/>
                  <a:gd name="connsiteX4" fmla="*/ 0 w 9686"/>
                  <a:gd name="connsiteY4" fmla="*/ 9786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6" h="10000">
                    <a:moveTo>
                      <a:pt x="0" y="9786"/>
                    </a:moveTo>
                    <a:lnTo>
                      <a:pt x="1593" y="0"/>
                    </a:lnTo>
                    <a:lnTo>
                      <a:pt x="9686" y="0"/>
                    </a:lnTo>
                    <a:lnTo>
                      <a:pt x="8251" y="10000"/>
                    </a:lnTo>
                    <a:lnTo>
                      <a:pt x="0" y="9786"/>
                    </a:lnTo>
                    <a:close/>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b="1" dirty="0">
                    <a:solidFill>
                      <a:schemeClr val="bg1"/>
                    </a:solidFill>
                    <a:latin typeface="Arial" panose="020B0604020202020204" pitchFamily="34" charset="0"/>
                    <a:cs typeface="Arial" panose="020B0604020202020204" pitchFamily="34" charset="0"/>
                  </a:rPr>
                  <a:t>STAGE 2 indicated</a:t>
                </a:r>
              </a:p>
            </p:txBody>
          </p:sp>
          <p:cxnSp>
            <p:nvCxnSpPr>
              <p:cNvPr id="147" name="Straight Arrow Connector 146">
                <a:extLst>
                  <a:ext uri="{FF2B5EF4-FFF2-40B4-BE49-F238E27FC236}">
                    <a16:creationId xmlns:a16="http://schemas.microsoft.com/office/drawing/2014/main" id="{190351A7-4B94-42B9-9551-54C7BEA69974}"/>
                  </a:ext>
                </a:extLst>
              </p:cNvPr>
              <p:cNvCxnSpPr>
                <a:cxnSpLocks/>
              </p:cNvCxnSpPr>
              <p:nvPr/>
            </p:nvCxnSpPr>
            <p:spPr>
              <a:xfrm>
                <a:off x="8986428" y="5087636"/>
                <a:ext cx="270383" cy="2644"/>
              </a:xfrm>
              <a:prstGeom prst="straightConnector1">
                <a:avLst/>
              </a:prstGeom>
              <a:ln w="285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1" name="Group 80">
              <a:extLst>
                <a:ext uri="{FF2B5EF4-FFF2-40B4-BE49-F238E27FC236}">
                  <a16:creationId xmlns:a16="http://schemas.microsoft.com/office/drawing/2014/main" id="{3DA57A4E-90E2-48C9-BD2B-7C4A81B13B31}"/>
                </a:ext>
              </a:extLst>
            </p:cNvPr>
            <p:cNvGrpSpPr/>
            <p:nvPr/>
          </p:nvGrpSpPr>
          <p:grpSpPr>
            <a:xfrm>
              <a:off x="4969667" y="199074"/>
              <a:ext cx="7128655" cy="3717752"/>
              <a:chOff x="4969667" y="199074"/>
              <a:chExt cx="7128655" cy="3717752"/>
            </a:xfrm>
          </p:grpSpPr>
          <p:sp>
            <p:nvSpPr>
              <p:cNvPr id="137" name="Flowchart: Terminator 136">
                <a:extLst>
                  <a:ext uri="{FF2B5EF4-FFF2-40B4-BE49-F238E27FC236}">
                    <a16:creationId xmlns:a16="http://schemas.microsoft.com/office/drawing/2014/main" id="{76AFC00D-C29D-447D-A964-D6F01D65C12B}"/>
                  </a:ext>
                </a:extLst>
              </p:cNvPr>
              <p:cNvSpPr/>
              <p:nvPr/>
            </p:nvSpPr>
            <p:spPr>
              <a:xfrm rot="5400000">
                <a:off x="11731275" y="2185323"/>
                <a:ext cx="474145" cy="210689"/>
              </a:xfrm>
              <a:prstGeom prst="flowChartTermina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rgbClr val="0070C0"/>
                    </a:solidFill>
                    <a:latin typeface="Arial" panose="020B0604020202020204" pitchFamily="34" charset="0"/>
                    <a:cs typeface="Arial" panose="020B0604020202020204" pitchFamily="34" charset="0"/>
                  </a:rPr>
                  <a:t>END</a:t>
                </a:r>
              </a:p>
            </p:txBody>
          </p:sp>
          <p:sp>
            <p:nvSpPr>
              <p:cNvPr id="24" name="Rectangle 23"/>
              <p:cNvSpPr/>
              <p:nvPr/>
            </p:nvSpPr>
            <p:spPr>
              <a:xfrm>
                <a:off x="4969667" y="199074"/>
                <a:ext cx="1195043" cy="9857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latin typeface="Arial" panose="020B0604020202020204" pitchFamily="34" charset="0"/>
                    <a:cs typeface="Arial" panose="020B0604020202020204" pitchFamily="34" charset="0"/>
                  </a:rPr>
                  <a:t>Advice on healthy behaviours offered as appropriate, and/or signposts to GP/ other services as appropriate</a:t>
                </a:r>
              </a:p>
            </p:txBody>
          </p:sp>
          <p:sp>
            <p:nvSpPr>
              <p:cNvPr id="151" name="Flowchart: Terminator 150">
                <a:extLst>
                  <a:ext uri="{FF2B5EF4-FFF2-40B4-BE49-F238E27FC236}">
                    <a16:creationId xmlns:a16="http://schemas.microsoft.com/office/drawing/2014/main" id="{FD2C954C-1753-4C15-A09C-AAE0E9710336}"/>
                  </a:ext>
                </a:extLst>
              </p:cNvPr>
              <p:cNvSpPr/>
              <p:nvPr/>
            </p:nvSpPr>
            <p:spPr>
              <a:xfrm rot="5400000">
                <a:off x="11755905" y="3574409"/>
                <a:ext cx="474145" cy="210689"/>
              </a:xfrm>
              <a:prstGeom prst="flowChartTermina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rgbClr val="0070C0"/>
                    </a:solidFill>
                    <a:latin typeface="Arial" panose="020B0604020202020204" pitchFamily="34" charset="0"/>
                    <a:cs typeface="Arial" panose="020B0604020202020204" pitchFamily="34" charset="0"/>
                  </a:rPr>
                  <a:t>END</a:t>
                </a:r>
              </a:p>
            </p:txBody>
          </p:sp>
        </p:grpSp>
      </p:grpSp>
      <p:cxnSp>
        <p:nvCxnSpPr>
          <p:cNvPr id="128" name="Straight Arrow Connector 127">
            <a:extLst>
              <a:ext uri="{FF2B5EF4-FFF2-40B4-BE49-F238E27FC236}">
                <a16:creationId xmlns:a16="http://schemas.microsoft.com/office/drawing/2014/main" id="{C9684B16-F5A2-45F4-98D4-71E3DA7CCD53}"/>
              </a:ext>
            </a:extLst>
          </p:cNvPr>
          <p:cNvCxnSpPr>
            <a:cxnSpLocks/>
          </p:cNvCxnSpPr>
          <p:nvPr/>
        </p:nvCxnSpPr>
        <p:spPr>
          <a:xfrm flipV="1">
            <a:off x="6551539" y="3118104"/>
            <a:ext cx="755388" cy="8444"/>
          </a:xfrm>
          <a:prstGeom prst="straightConnector1">
            <a:avLst/>
          </a:prstGeom>
          <a:ln w="28575">
            <a:solidFill>
              <a:schemeClr val="bg1">
                <a:lumMod val="6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1" name="Straight Arrow Connector 140">
            <a:extLst>
              <a:ext uri="{FF2B5EF4-FFF2-40B4-BE49-F238E27FC236}">
                <a16:creationId xmlns:a16="http://schemas.microsoft.com/office/drawing/2014/main" id="{9E758227-4CF3-4951-A96E-D481C00D4DCB}"/>
              </a:ext>
            </a:extLst>
          </p:cNvPr>
          <p:cNvCxnSpPr>
            <a:cxnSpLocks/>
          </p:cNvCxnSpPr>
          <p:nvPr/>
        </p:nvCxnSpPr>
        <p:spPr>
          <a:xfrm>
            <a:off x="8388455" y="2594316"/>
            <a:ext cx="371160" cy="0"/>
          </a:xfrm>
          <a:prstGeom prst="straightConnector1">
            <a:avLst/>
          </a:prstGeom>
          <a:ln w="28575">
            <a:solidFill>
              <a:schemeClr val="bg1">
                <a:lumMod val="6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9" name="Straight Arrow Connector 128">
            <a:extLst>
              <a:ext uri="{FF2B5EF4-FFF2-40B4-BE49-F238E27FC236}">
                <a16:creationId xmlns:a16="http://schemas.microsoft.com/office/drawing/2014/main" id="{C382E2D4-1DD7-4DF8-BC0B-C20096F40BC2}"/>
              </a:ext>
            </a:extLst>
          </p:cNvPr>
          <p:cNvCxnSpPr>
            <a:cxnSpLocks/>
          </p:cNvCxnSpPr>
          <p:nvPr/>
        </p:nvCxnSpPr>
        <p:spPr>
          <a:xfrm flipV="1">
            <a:off x="6929233" y="1185897"/>
            <a:ext cx="3450" cy="455779"/>
          </a:xfrm>
          <a:prstGeom prst="straightConnector1">
            <a:avLst/>
          </a:prstGeom>
          <a:ln w="28575">
            <a:solidFill>
              <a:schemeClr val="bg1">
                <a:lumMod val="6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2" name="Straight Arrow Connector 141">
            <a:extLst>
              <a:ext uri="{FF2B5EF4-FFF2-40B4-BE49-F238E27FC236}">
                <a16:creationId xmlns:a16="http://schemas.microsoft.com/office/drawing/2014/main" id="{C1ED35AA-EB41-41F7-8604-64D3F742BAB8}"/>
              </a:ext>
            </a:extLst>
          </p:cNvPr>
          <p:cNvCxnSpPr>
            <a:cxnSpLocks/>
            <a:endCxn id="48" idx="1"/>
          </p:cNvCxnSpPr>
          <p:nvPr/>
        </p:nvCxnSpPr>
        <p:spPr>
          <a:xfrm>
            <a:off x="6920331" y="1193356"/>
            <a:ext cx="272448" cy="0"/>
          </a:xfrm>
          <a:prstGeom prst="straightConnector1">
            <a:avLst/>
          </a:prstGeom>
          <a:ln w="285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A6C33CD6-4704-43F0-8B18-94AFAB43D42C}"/>
              </a:ext>
            </a:extLst>
          </p:cNvPr>
          <p:cNvCxnSpPr>
            <a:cxnSpLocks/>
          </p:cNvCxnSpPr>
          <p:nvPr/>
        </p:nvCxnSpPr>
        <p:spPr>
          <a:xfrm>
            <a:off x="10450661" y="2317335"/>
            <a:ext cx="21243" cy="934067"/>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89645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829A285-A2B2-4F48-BDC6-5C8538E7B261}"/>
              </a:ext>
            </a:extLst>
          </p:cNvPr>
          <p:cNvSpPr>
            <a:spLocks noGrp="1"/>
          </p:cNvSpPr>
          <p:nvPr>
            <p:ph sz="quarter" idx="10"/>
          </p:nvPr>
        </p:nvSpPr>
        <p:spPr/>
        <p:txBody>
          <a:bodyPr/>
          <a:lstStyle/>
          <a:p>
            <a:pPr marL="0" lvl="1" indent="0">
              <a:lnSpc>
                <a:spcPct val="115000"/>
              </a:lnSpc>
              <a:spcBef>
                <a:spcPts val="1000"/>
              </a:spcBef>
              <a:buNone/>
            </a:pPr>
            <a:r>
              <a:rPr lang="en-US" sz="1900" b="1" dirty="0">
                <a:solidFill>
                  <a:prstClr val="black"/>
                </a:solidFill>
              </a:rPr>
              <a:t>Be efficient with record keeping:</a:t>
            </a:r>
          </a:p>
          <a:p>
            <a:pPr marL="0" lvl="1" indent="0">
              <a:lnSpc>
                <a:spcPct val="115000"/>
              </a:lnSpc>
              <a:spcBef>
                <a:spcPts val="1000"/>
              </a:spcBef>
              <a:buNone/>
            </a:pPr>
            <a:r>
              <a:rPr lang="en-US" sz="1900" b="1" dirty="0">
                <a:solidFill>
                  <a:srgbClr val="FF0000"/>
                </a:solidFill>
              </a:rPr>
              <a:t>Consultation form </a:t>
            </a:r>
            <a:r>
              <a:rPr lang="en-US" sz="1900" dirty="0">
                <a:solidFill>
                  <a:prstClr val="black"/>
                </a:solidFill>
              </a:rPr>
              <a:t>– hard copy or electronically.  This is your clinical record so must be kept.  A template is available on the PSNC website</a:t>
            </a:r>
          </a:p>
          <a:p>
            <a:pPr marL="0" lvl="1" indent="0">
              <a:lnSpc>
                <a:spcPct val="115000"/>
              </a:lnSpc>
              <a:spcBef>
                <a:spcPts val="1000"/>
              </a:spcBef>
              <a:buNone/>
            </a:pPr>
            <a:r>
              <a:rPr lang="en-US" sz="1900" b="1" dirty="0">
                <a:solidFill>
                  <a:srgbClr val="FF0000"/>
                </a:solidFill>
              </a:rPr>
              <a:t>Sending results to GPs</a:t>
            </a:r>
            <a:endParaRPr lang="en-US" sz="1900" dirty="0">
              <a:solidFill>
                <a:prstClr val="black"/>
              </a:solidFill>
            </a:endParaRPr>
          </a:p>
          <a:p>
            <a:pPr marL="0" lvl="1" indent="0">
              <a:lnSpc>
                <a:spcPct val="115000"/>
              </a:lnSpc>
              <a:spcBef>
                <a:spcPts val="1000"/>
              </a:spcBef>
              <a:buNone/>
            </a:pPr>
            <a:r>
              <a:rPr lang="en-US" sz="1900" b="1" dirty="0">
                <a:solidFill>
                  <a:srgbClr val="FF0000"/>
                </a:solidFill>
              </a:rPr>
              <a:t>MYS - </a:t>
            </a:r>
            <a:r>
              <a:rPr lang="en-US" sz="1900" dirty="0"/>
              <a:t>Claim when you have finished the service provision with the patient. Enter on MYS on 1</a:t>
            </a:r>
            <a:r>
              <a:rPr lang="en-US" sz="1900" baseline="30000" dirty="0"/>
              <a:t>st</a:t>
            </a:r>
            <a:r>
              <a:rPr lang="en-US" sz="1900" dirty="0"/>
              <a:t> month for the previous month</a:t>
            </a:r>
          </a:p>
          <a:p>
            <a:pPr marL="0" lvl="1" indent="0">
              <a:lnSpc>
                <a:spcPct val="115000"/>
              </a:lnSpc>
              <a:spcBef>
                <a:spcPts val="1000"/>
              </a:spcBef>
              <a:buNone/>
            </a:pPr>
            <a:r>
              <a:rPr lang="en-GB" sz="1500" dirty="0">
                <a:solidFill>
                  <a:prstClr val="black"/>
                </a:solidFill>
              </a:rPr>
              <a:t>Age of patient; Date of service provision; Clinic reading (systolic and diastolic); If clinic reading, was this opportunistic or referred from a GP?; 	ABPM reading (average 24hr systolic and diastolic); If ABPM, was this opportunistic or referred from a GP?</a:t>
            </a:r>
          </a:p>
          <a:p>
            <a:endParaRPr lang="en-GB" dirty="0"/>
          </a:p>
        </p:txBody>
      </p:sp>
      <p:sp>
        <p:nvSpPr>
          <p:cNvPr id="3" name="Title 2">
            <a:extLst>
              <a:ext uri="{FF2B5EF4-FFF2-40B4-BE49-F238E27FC236}">
                <a16:creationId xmlns:a16="http://schemas.microsoft.com/office/drawing/2014/main" id="{8D6474E8-F40A-46F1-8BB0-6EFC375AF9BC}"/>
              </a:ext>
            </a:extLst>
          </p:cNvPr>
          <p:cNvSpPr>
            <a:spLocks noGrp="1"/>
          </p:cNvSpPr>
          <p:nvPr>
            <p:ph type="title"/>
          </p:nvPr>
        </p:nvSpPr>
        <p:spPr/>
        <p:txBody>
          <a:bodyPr/>
          <a:lstStyle/>
          <a:p>
            <a:r>
              <a:rPr lang="en-GB" b="1" dirty="0">
                <a:solidFill>
                  <a:schemeClr val="accent1"/>
                </a:solidFill>
              </a:rPr>
              <a:t>During the service</a:t>
            </a:r>
            <a:endParaRPr lang="en-GB" dirty="0"/>
          </a:p>
        </p:txBody>
      </p:sp>
      <p:sp>
        <p:nvSpPr>
          <p:cNvPr id="4" name="Footer Placeholder 3">
            <a:extLst>
              <a:ext uri="{FF2B5EF4-FFF2-40B4-BE49-F238E27FC236}">
                <a16:creationId xmlns:a16="http://schemas.microsoft.com/office/drawing/2014/main" id="{3F20B1C0-32B9-4D09-967A-D618391B23F1}"/>
              </a:ext>
            </a:extLst>
          </p:cNvPr>
          <p:cNvSpPr>
            <a:spLocks noGrp="1"/>
          </p:cNvSpPr>
          <p:nvPr>
            <p:ph type="ftr" sz="quarter" idx="3"/>
          </p:nvPr>
        </p:nvSpPr>
        <p:spPr/>
        <p:txBody>
          <a:bodyPr/>
          <a:lstStyle/>
          <a:p>
            <a:r>
              <a:rPr lang="en-GB"/>
              <a:t>Hypertension case finding</a:t>
            </a:r>
            <a:endParaRPr lang="en-US" dirty="0"/>
          </a:p>
        </p:txBody>
      </p:sp>
    </p:spTree>
    <p:extLst>
      <p:ext uri="{BB962C8B-B14F-4D97-AF65-F5344CB8AC3E}">
        <p14:creationId xmlns:p14="http://schemas.microsoft.com/office/powerpoint/2010/main" val="3030973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B2B3612-8085-4616-AD7A-E71D061136CC}"/>
              </a:ext>
            </a:extLst>
          </p:cNvPr>
          <p:cNvSpPr>
            <a:spLocks noGrp="1"/>
          </p:cNvSpPr>
          <p:nvPr>
            <p:ph sz="quarter" idx="10"/>
          </p:nvPr>
        </p:nvSpPr>
        <p:spPr/>
        <p:txBody>
          <a:bodyPr/>
          <a:lstStyle/>
          <a:p>
            <a:pPr marL="342900" lvl="1" indent="-342900">
              <a:lnSpc>
                <a:spcPct val="115000"/>
              </a:lnSpc>
              <a:spcBef>
                <a:spcPts val="1000"/>
              </a:spcBef>
            </a:pPr>
            <a:r>
              <a:rPr lang="en-US" sz="1900" dirty="0">
                <a:solidFill>
                  <a:prstClr val="black"/>
                </a:solidFill>
              </a:rPr>
              <a:t>Celebrate success</a:t>
            </a:r>
          </a:p>
          <a:p>
            <a:pPr marL="342900" lvl="1" indent="-342900">
              <a:lnSpc>
                <a:spcPct val="115000"/>
              </a:lnSpc>
              <a:spcBef>
                <a:spcPts val="1000"/>
              </a:spcBef>
            </a:pPr>
            <a:r>
              <a:rPr lang="en-US" sz="1900" dirty="0">
                <a:solidFill>
                  <a:prstClr val="black"/>
                </a:solidFill>
              </a:rPr>
              <a:t>Review with your local practices</a:t>
            </a:r>
          </a:p>
          <a:p>
            <a:pPr marL="342900" lvl="1" indent="-342900">
              <a:lnSpc>
                <a:spcPct val="115000"/>
              </a:lnSpc>
              <a:spcBef>
                <a:spcPts val="1000"/>
              </a:spcBef>
            </a:pPr>
            <a:r>
              <a:rPr lang="en-US" sz="1900" dirty="0">
                <a:solidFill>
                  <a:prstClr val="black"/>
                </a:solidFill>
              </a:rPr>
              <a:t>Consider how to reach more patients </a:t>
            </a:r>
          </a:p>
          <a:p>
            <a:pPr marL="0" lvl="1">
              <a:lnSpc>
                <a:spcPct val="115000"/>
              </a:lnSpc>
              <a:spcBef>
                <a:spcPts val="1000"/>
              </a:spcBef>
            </a:pPr>
            <a:endParaRPr lang="en-US" sz="1900" dirty="0">
              <a:solidFill>
                <a:prstClr val="black"/>
              </a:solidFill>
            </a:endParaRPr>
          </a:p>
          <a:p>
            <a:endParaRPr lang="en-GB" dirty="0"/>
          </a:p>
        </p:txBody>
      </p:sp>
      <p:sp>
        <p:nvSpPr>
          <p:cNvPr id="3" name="Title 2">
            <a:extLst>
              <a:ext uri="{FF2B5EF4-FFF2-40B4-BE49-F238E27FC236}">
                <a16:creationId xmlns:a16="http://schemas.microsoft.com/office/drawing/2014/main" id="{13CC7A84-A30B-4977-A523-A2D33D547297}"/>
              </a:ext>
            </a:extLst>
          </p:cNvPr>
          <p:cNvSpPr>
            <a:spLocks noGrp="1"/>
          </p:cNvSpPr>
          <p:nvPr>
            <p:ph type="title"/>
          </p:nvPr>
        </p:nvSpPr>
        <p:spPr/>
        <p:txBody>
          <a:bodyPr/>
          <a:lstStyle/>
          <a:p>
            <a:r>
              <a:rPr lang="en-GB" b="1" dirty="0">
                <a:solidFill>
                  <a:schemeClr val="accent1"/>
                </a:solidFill>
              </a:rPr>
              <a:t>Business as usual</a:t>
            </a:r>
            <a:endParaRPr lang="en-GB" dirty="0"/>
          </a:p>
        </p:txBody>
      </p:sp>
      <p:sp>
        <p:nvSpPr>
          <p:cNvPr id="4" name="Footer Placeholder 3">
            <a:extLst>
              <a:ext uri="{FF2B5EF4-FFF2-40B4-BE49-F238E27FC236}">
                <a16:creationId xmlns:a16="http://schemas.microsoft.com/office/drawing/2014/main" id="{67C61EDD-B9B1-40BB-8C95-9498A2BF97C8}"/>
              </a:ext>
            </a:extLst>
          </p:cNvPr>
          <p:cNvSpPr>
            <a:spLocks noGrp="1"/>
          </p:cNvSpPr>
          <p:nvPr>
            <p:ph type="ftr" sz="quarter" idx="3"/>
          </p:nvPr>
        </p:nvSpPr>
        <p:spPr/>
        <p:txBody>
          <a:bodyPr/>
          <a:lstStyle/>
          <a:p>
            <a:r>
              <a:rPr lang="en-GB"/>
              <a:t>Hypertension case finding</a:t>
            </a:r>
            <a:endParaRPr lang="en-US" dirty="0"/>
          </a:p>
        </p:txBody>
      </p:sp>
    </p:spTree>
    <p:extLst>
      <p:ext uri="{BB962C8B-B14F-4D97-AF65-F5344CB8AC3E}">
        <p14:creationId xmlns:p14="http://schemas.microsoft.com/office/powerpoint/2010/main" val="28569386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8318C-5C17-4B0E-A03D-1BEC90230994}"/>
              </a:ext>
            </a:extLst>
          </p:cNvPr>
          <p:cNvSpPr>
            <a:spLocks noGrp="1"/>
          </p:cNvSpPr>
          <p:nvPr>
            <p:ph type="ctrTitle"/>
          </p:nvPr>
        </p:nvSpPr>
        <p:spPr/>
        <p:txBody>
          <a:bodyPr/>
          <a:lstStyle/>
          <a:p>
            <a:r>
              <a:rPr lang="en-GB" b="1" dirty="0"/>
              <a:t>Questions?</a:t>
            </a:r>
          </a:p>
        </p:txBody>
      </p:sp>
      <p:sp>
        <p:nvSpPr>
          <p:cNvPr id="3" name="Subtitle 2">
            <a:extLst>
              <a:ext uri="{FF2B5EF4-FFF2-40B4-BE49-F238E27FC236}">
                <a16:creationId xmlns:a16="http://schemas.microsoft.com/office/drawing/2014/main" id="{32A3871C-4BD6-479F-9D7F-7F96E56BC69B}"/>
              </a:ext>
            </a:extLst>
          </p:cNvPr>
          <p:cNvSpPr>
            <a:spLocks noGrp="1"/>
          </p:cNvSpPr>
          <p:nvPr>
            <p:ph type="subTitle" idx="1"/>
          </p:nvPr>
        </p:nvSpPr>
        <p:spPr/>
        <p:txBody>
          <a:bodyPr/>
          <a:lstStyle/>
          <a:p>
            <a:r>
              <a:rPr lang="en-GB" b="1" u="sng" dirty="0"/>
              <a:t>psnc.org.uk/hypertension</a:t>
            </a:r>
          </a:p>
          <a:p>
            <a:r>
              <a:rPr lang="en-GB" b="1" u="sng" dirty="0"/>
              <a:t>services.team@psnc.org.uk</a:t>
            </a:r>
          </a:p>
        </p:txBody>
      </p:sp>
    </p:spTree>
    <p:extLst>
      <p:ext uri="{BB962C8B-B14F-4D97-AF65-F5344CB8AC3E}">
        <p14:creationId xmlns:p14="http://schemas.microsoft.com/office/powerpoint/2010/main" val="17938875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F1852-98E4-4444-A40A-E8C5A74E8EE4}"/>
              </a:ext>
            </a:extLst>
          </p:cNvPr>
          <p:cNvSpPr>
            <a:spLocks noGrp="1"/>
          </p:cNvSpPr>
          <p:nvPr>
            <p:ph type="title"/>
          </p:nvPr>
        </p:nvSpPr>
        <p:spPr/>
        <p:txBody>
          <a:bodyPr/>
          <a:lstStyle/>
          <a:p>
            <a:r>
              <a:rPr lang="en-GB" dirty="0"/>
              <a:t>Further information and resources</a:t>
            </a:r>
          </a:p>
        </p:txBody>
      </p:sp>
      <p:sp>
        <p:nvSpPr>
          <p:cNvPr id="3" name="Content Placeholder 2">
            <a:extLst>
              <a:ext uri="{FF2B5EF4-FFF2-40B4-BE49-F238E27FC236}">
                <a16:creationId xmlns:a16="http://schemas.microsoft.com/office/drawing/2014/main" id="{70C5537A-146D-4DCB-9728-071D82A53BBC}"/>
              </a:ext>
            </a:extLst>
          </p:cNvPr>
          <p:cNvSpPr>
            <a:spLocks noGrp="1"/>
          </p:cNvSpPr>
          <p:nvPr>
            <p:ph idx="1"/>
          </p:nvPr>
        </p:nvSpPr>
        <p:spPr>
          <a:xfrm>
            <a:off x="633947" y="1988840"/>
            <a:ext cx="11017224" cy="4392488"/>
          </a:xfrm>
        </p:spPr>
        <p:txBody>
          <a:bodyPr>
            <a:normAutofit/>
          </a:bodyPr>
          <a:lstStyle/>
          <a:p>
            <a:r>
              <a:rPr lang="en-GB" b="1" u="sng" dirty="0">
                <a:solidFill>
                  <a:srgbClr val="5B518E"/>
                </a:solidFill>
              </a:rPr>
              <a:t>psnc.org.uk/hypertension</a:t>
            </a:r>
          </a:p>
          <a:p>
            <a:r>
              <a:rPr lang="en-GB" dirty="0"/>
              <a:t>FAQs will be available at </a:t>
            </a:r>
            <a:r>
              <a:rPr lang="en-GB" b="1" u="sng" dirty="0">
                <a:solidFill>
                  <a:srgbClr val="5B518E"/>
                </a:solidFill>
              </a:rPr>
              <a:t>psnc.org.uk/hypertension </a:t>
            </a:r>
          </a:p>
          <a:p>
            <a:r>
              <a:rPr lang="en-GB" dirty="0"/>
              <a:t>Additional support </a:t>
            </a:r>
            <a:r>
              <a:rPr lang="en-GB" b="1" dirty="0">
                <a:solidFill>
                  <a:srgbClr val="5B518E"/>
                </a:solidFill>
              </a:rPr>
              <a:t>services.team@psnc.org.uk</a:t>
            </a:r>
          </a:p>
          <a:p>
            <a:r>
              <a:rPr lang="en-GB" dirty="0"/>
              <a:t>Sign up to PSNC </a:t>
            </a:r>
            <a:r>
              <a:rPr lang="en-GB" dirty="0" err="1"/>
              <a:t>enews</a:t>
            </a:r>
            <a:r>
              <a:rPr lang="en-GB" dirty="0"/>
              <a:t> at</a:t>
            </a:r>
            <a:r>
              <a:rPr lang="en-GB" b="1" dirty="0"/>
              <a:t> </a:t>
            </a:r>
            <a:r>
              <a:rPr lang="en-GB" b="1" dirty="0">
                <a:solidFill>
                  <a:srgbClr val="5B518E"/>
                </a:solidFill>
              </a:rPr>
              <a:t>psnc.org.uk/</a:t>
            </a:r>
            <a:r>
              <a:rPr lang="en-GB" b="1" dirty="0" err="1">
                <a:solidFill>
                  <a:srgbClr val="5B518E"/>
                </a:solidFill>
              </a:rPr>
              <a:t>enews</a:t>
            </a:r>
            <a:endParaRPr lang="en-GB" b="1" dirty="0">
              <a:solidFill>
                <a:srgbClr val="5B518E"/>
              </a:solidFill>
            </a:endParaRPr>
          </a:p>
          <a:p>
            <a:r>
              <a:rPr lang="en-GB" b="1" dirty="0">
                <a:solidFill>
                  <a:srgbClr val="5B518E"/>
                </a:solidFill>
              </a:rPr>
              <a:t>@PSNCNews</a:t>
            </a:r>
          </a:p>
          <a:p>
            <a:pPr marL="0" indent="0">
              <a:buNone/>
            </a:pPr>
            <a:endParaRPr lang="en-GB" dirty="0"/>
          </a:p>
          <a:p>
            <a:pPr marL="0" indent="0" algn="ctr">
              <a:buNone/>
            </a:pPr>
            <a:r>
              <a:rPr lang="en-GB" b="1" dirty="0"/>
              <a:t>Good luck with the service!</a:t>
            </a:r>
          </a:p>
        </p:txBody>
      </p:sp>
    </p:spTree>
    <p:extLst>
      <p:ext uri="{BB962C8B-B14F-4D97-AF65-F5344CB8AC3E}">
        <p14:creationId xmlns:p14="http://schemas.microsoft.com/office/powerpoint/2010/main" val="3387203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C218CE9-39D6-44C7-83EB-C79C2E218F4F}"/>
              </a:ext>
            </a:extLst>
          </p:cNvPr>
          <p:cNvSpPr>
            <a:spLocks noGrp="1"/>
          </p:cNvSpPr>
          <p:nvPr>
            <p:ph sz="quarter" idx="10"/>
          </p:nvPr>
        </p:nvSpPr>
        <p:spPr>
          <a:xfrm>
            <a:off x="323851" y="918270"/>
            <a:ext cx="11868150" cy="4927794"/>
          </a:xfrm>
        </p:spPr>
        <p:txBody>
          <a:bodyPr/>
          <a:lstStyle/>
          <a:p>
            <a:r>
              <a:rPr lang="en-GB" sz="1800" dirty="0"/>
              <a:t>Chapter Three of the NHS Long Term Plan (LTP) commits the NHS to reducing mortality and morbidity due to CVD, tackling inequalities and shifting towards prevention strategies. The LTP specifically states that community pharmacy, in collaboration with other providers, will provide opportunities for the public to check on their health through tests for high blood pressure and other high-risk conditions. </a:t>
            </a:r>
          </a:p>
          <a:p>
            <a:r>
              <a:rPr lang="en-GB" sz="1800" dirty="0"/>
              <a:t>NICE guideline NG136 sets out the criteria that should be used for the diagnosis and management of hypertension in adults. It specifies that ambulatory blood pressure monitoring (ABPM) is the clinically preferred method for diagnosing hypertension. Home blood pressure monitoring is only an acceptable alternative where the patient cannot tolerate ABPM and may be used for ongoing monitoring for those patients who have a prior diagnosis of hypertension.</a:t>
            </a:r>
          </a:p>
          <a:p>
            <a:pPr marL="0" indent="0">
              <a:buNone/>
            </a:pPr>
            <a:r>
              <a:rPr lang="en-GB" u="sng" dirty="0">
                <a:solidFill>
                  <a:schemeClr val="bg2"/>
                </a:solidFill>
              </a:rPr>
              <a:t>https://www.longtermplan.nhs.uk/wp-content/uploads/2019/08/nhs-long-term-plan-version-1.2.pdf</a:t>
            </a:r>
            <a:endParaRPr lang="en-GB" sz="1600" dirty="0">
              <a:solidFill>
                <a:schemeClr val="bg2"/>
              </a:solidFill>
            </a:endParaRPr>
          </a:p>
          <a:p>
            <a:pPr marL="0" indent="0">
              <a:buNone/>
            </a:pPr>
            <a:r>
              <a:rPr lang="en-GB" u="sng" dirty="0">
                <a:solidFill>
                  <a:schemeClr val="bg2"/>
                </a:solidFill>
              </a:rPr>
              <a:t>https://www.nice.org.uk/guidance/ng136</a:t>
            </a:r>
            <a:r>
              <a:rPr lang="en-GB" dirty="0">
                <a:solidFill>
                  <a:schemeClr val="bg2"/>
                </a:solidFill>
              </a:rPr>
              <a:t> </a:t>
            </a:r>
          </a:p>
          <a:p>
            <a:r>
              <a:rPr lang="en-GB" sz="1800" dirty="0"/>
              <a:t>As part of the 2019-2024 Community Pharmacy Contractual Framework, it was agreed that a model for detecting undiagnosed CVD in community pharmacy would be piloted in 2020/21 through NHS England and NHS Improvement’s (NHSE&amp;I) Pharmacy Integration Fund. </a:t>
            </a:r>
          </a:p>
          <a:p>
            <a:r>
              <a:rPr lang="en-GB" sz="1800" dirty="0"/>
              <a:t>The hypertension case-finding pilot commenced in December 2020 across several Primary Care Networks (PCN). These pilots have informed the service specification for this advanced service. </a:t>
            </a:r>
          </a:p>
          <a:p>
            <a:pPr marL="0" indent="0">
              <a:buNone/>
            </a:pPr>
            <a:endParaRPr lang="en-GB" sz="1800" dirty="0"/>
          </a:p>
          <a:p>
            <a:pPr marL="0" lvl="1" indent="0">
              <a:lnSpc>
                <a:spcPct val="115000"/>
              </a:lnSpc>
              <a:spcBef>
                <a:spcPts val="1000"/>
              </a:spcBef>
              <a:buNone/>
            </a:pPr>
            <a:endParaRPr lang="en-GB" dirty="0"/>
          </a:p>
        </p:txBody>
      </p:sp>
      <p:sp>
        <p:nvSpPr>
          <p:cNvPr id="3" name="Title 2">
            <a:extLst>
              <a:ext uri="{FF2B5EF4-FFF2-40B4-BE49-F238E27FC236}">
                <a16:creationId xmlns:a16="http://schemas.microsoft.com/office/drawing/2014/main" id="{BEA89376-549A-433B-A755-BE7C6627AFAC}"/>
              </a:ext>
            </a:extLst>
          </p:cNvPr>
          <p:cNvSpPr>
            <a:spLocks noGrp="1"/>
          </p:cNvSpPr>
          <p:nvPr>
            <p:ph type="title"/>
          </p:nvPr>
        </p:nvSpPr>
        <p:spPr>
          <a:xfrm>
            <a:off x="323851" y="306621"/>
            <a:ext cx="9775684" cy="611649"/>
          </a:xfrm>
        </p:spPr>
        <p:txBody>
          <a:bodyPr/>
          <a:lstStyle/>
          <a:p>
            <a:r>
              <a:rPr lang="en-GB" dirty="0"/>
              <a:t>Policy Context</a:t>
            </a:r>
          </a:p>
        </p:txBody>
      </p:sp>
      <p:sp>
        <p:nvSpPr>
          <p:cNvPr id="4" name="Footer Placeholder 3">
            <a:extLst>
              <a:ext uri="{FF2B5EF4-FFF2-40B4-BE49-F238E27FC236}">
                <a16:creationId xmlns:a16="http://schemas.microsoft.com/office/drawing/2014/main" id="{24771EE8-F950-4CE7-A26D-AA6743A7FBA0}"/>
              </a:ext>
            </a:extLst>
          </p:cNvPr>
          <p:cNvSpPr>
            <a:spLocks noGrp="1"/>
          </p:cNvSpPr>
          <p:nvPr>
            <p:ph type="ftr" sz="quarter" idx="3"/>
          </p:nvPr>
        </p:nvSpPr>
        <p:spPr/>
        <p:txBody>
          <a:bodyPr/>
          <a:lstStyle/>
          <a:p>
            <a:r>
              <a:rPr lang="en-GB"/>
              <a:t>Hypertension case finding</a:t>
            </a:r>
            <a:endParaRPr lang="en-US" dirty="0"/>
          </a:p>
        </p:txBody>
      </p:sp>
    </p:spTree>
    <p:extLst>
      <p:ext uri="{BB962C8B-B14F-4D97-AF65-F5344CB8AC3E}">
        <p14:creationId xmlns:p14="http://schemas.microsoft.com/office/powerpoint/2010/main" val="577743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C218CE9-39D6-44C7-83EB-C79C2E218F4F}"/>
              </a:ext>
            </a:extLst>
          </p:cNvPr>
          <p:cNvSpPr>
            <a:spLocks noGrp="1"/>
          </p:cNvSpPr>
          <p:nvPr>
            <p:ph sz="quarter" idx="10"/>
          </p:nvPr>
        </p:nvSpPr>
        <p:spPr>
          <a:xfrm>
            <a:off x="323851" y="918270"/>
            <a:ext cx="11868150" cy="4182236"/>
          </a:xfrm>
        </p:spPr>
        <p:txBody>
          <a:bodyPr/>
          <a:lstStyle/>
          <a:p>
            <a:pPr marL="0" lvl="1" indent="0">
              <a:lnSpc>
                <a:spcPct val="100000"/>
              </a:lnSpc>
              <a:spcBef>
                <a:spcPts val="600"/>
              </a:spcBef>
              <a:buNone/>
            </a:pPr>
            <a:r>
              <a:rPr lang="en-GB" sz="1600" dirty="0">
                <a:solidFill>
                  <a:srgbClr val="000000"/>
                </a:solidFill>
              </a:rPr>
              <a:t>Pilot sites were selected using criteria including: prevalence of undiagnosed hypertension/CVD risk factors; areas that encompass rurality, deprivation, mixed urban/rural; local intelligence; and impact of Covid-19</a:t>
            </a:r>
          </a:p>
          <a:p>
            <a:pPr marL="0" indent="0" defTabSz="685800">
              <a:lnSpc>
                <a:spcPct val="100000"/>
              </a:lnSpc>
              <a:spcBef>
                <a:spcPts val="0"/>
              </a:spcBef>
              <a:buNone/>
            </a:pPr>
            <a:endParaRPr lang="en-GB" sz="1600" dirty="0">
              <a:solidFill>
                <a:prstClr val="black"/>
              </a:solidFill>
            </a:endParaRPr>
          </a:p>
          <a:p>
            <a:pPr marL="0" indent="0" defTabSz="685800">
              <a:lnSpc>
                <a:spcPct val="100000"/>
              </a:lnSpc>
              <a:spcBef>
                <a:spcPts val="0"/>
              </a:spcBef>
              <a:buNone/>
            </a:pPr>
            <a:r>
              <a:rPr lang="en-GB" sz="1600" dirty="0">
                <a:solidFill>
                  <a:prstClr val="black"/>
                </a:solidFill>
              </a:rPr>
              <a:t>35 pharmacies participated in the pilot from 6 PCNs in 4 geographies:</a:t>
            </a:r>
          </a:p>
          <a:p>
            <a:pPr marL="0" indent="0" defTabSz="685800">
              <a:lnSpc>
                <a:spcPct val="100000"/>
              </a:lnSpc>
              <a:spcBef>
                <a:spcPts val="0"/>
              </a:spcBef>
              <a:buNone/>
            </a:pPr>
            <a:endParaRPr lang="en-GB" sz="1600" dirty="0">
              <a:solidFill>
                <a:prstClr val="black"/>
              </a:solidFill>
            </a:endParaRPr>
          </a:p>
          <a:p>
            <a:pPr defTabSz="685800">
              <a:lnSpc>
                <a:spcPct val="100000"/>
              </a:lnSpc>
              <a:spcBef>
                <a:spcPts val="0"/>
              </a:spcBef>
            </a:pPr>
            <a:r>
              <a:rPr lang="en-GB" sz="1600" dirty="0">
                <a:solidFill>
                  <a:prstClr val="black"/>
                </a:solidFill>
              </a:rPr>
              <a:t>Darlington &amp; Durham PCN in North East England</a:t>
            </a:r>
          </a:p>
          <a:p>
            <a:pPr defTabSz="685800">
              <a:lnSpc>
                <a:spcPct val="100000"/>
              </a:lnSpc>
              <a:spcBef>
                <a:spcPts val="0"/>
              </a:spcBef>
            </a:pPr>
            <a:r>
              <a:rPr lang="en-GB" sz="1600" dirty="0">
                <a:solidFill>
                  <a:prstClr val="black"/>
                </a:solidFill>
              </a:rPr>
              <a:t>Urban Health and Dudley &amp; Netherton PCNs in the West Midlands</a:t>
            </a:r>
          </a:p>
          <a:p>
            <a:pPr defTabSz="685800">
              <a:lnSpc>
                <a:spcPct val="100000"/>
              </a:lnSpc>
              <a:spcBef>
                <a:spcPts val="0"/>
              </a:spcBef>
            </a:pPr>
            <a:r>
              <a:rPr lang="en-GB" sz="1600" dirty="0">
                <a:solidFill>
                  <a:prstClr val="black"/>
                </a:solidFill>
              </a:rPr>
              <a:t>Chesterfield &amp; Dronfield PCN in the East Midlands</a:t>
            </a:r>
          </a:p>
          <a:p>
            <a:pPr defTabSz="685800">
              <a:lnSpc>
                <a:spcPct val="100000"/>
              </a:lnSpc>
              <a:spcBef>
                <a:spcPts val="0"/>
              </a:spcBef>
            </a:pPr>
            <a:r>
              <a:rPr lang="en-GB" sz="1600" dirty="0">
                <a:solidFill>
                  <a:prstClr val="black"/>
                </a:solidFill>
              </a:rPr>
              <a:t>Newham Central and North Newham PCNs in London</a:t>
            </a:r>
          </a:p>
          <a:p>
            <a:pPr defTabSz="685800">
              <a:lnSpc>
                <a:spcPct val="100000"/>
              </a:lnSpc>
              <a:spcBef>
                <a:spcPts val="0"/>
              </a:spcBef>
            </a:pPr>
            <a:endParaRPr lang="en-GB" sz="1600" dirty="0">
              <a:solidFill>
                <a:prstClr val="black"/>
              </a:solidFill>
            </a:endParaRPr>
          </a:p>
          <a:p>
            <a:pPr marL="0" indent="0" defTabSz="685800">
              <a:lnSpc>
                <a:spcPct val="100000"/>
              </a:lnSpc>
              <a:spcBef>
                <a:spcPts val="0"/>
              </a:spcBef>
              <a:buNone/>
            </a:pPr>
            <a:r>
              <a:rPr lang="en-GB" sz="1600" dirty="0">
                <a:solidFill>
                  <a:prstClr val="black"/>
                </a:solidFill>
              </a:rPr>
              <a:t>These pilot sites include rural and urban areas, areas of high ethnicity and areas of mixed deprivation/affluence</a:t>
            </a:r>
          </a:p>
          <a:p>
            <a:pPr marL="0" indent="0" defTabSz="685800">
              <a:lnSpc>
                <a:spcPct val="100000"/>
              </a:lnSpc>
              <a:spcBef>
                <a:spcPts val="0"/>
              </a:spcBef>
              <a:buNone/>
            </a:pPr>
            <a:endParaRPr lang="en-GB" sz="1600" dirty="0">
              <a:solidFill>
                <a:prstClr val="black"/>
              </a:solidFill>
            </a:endParaRPr>
          </a:p>
          <a:p>
            <a:pPr marL="0" indent="0" defTabSz="685800">
              <a:lnSpc>
                <a:spcPct val="100000"/>
              </a:lnSpc>
              <a:spcBef>
                <a:spcPts val="0"/>
              </a:spcBef>
              <a:buNone/>
            </a:pPr>
            <a:r>
              <a:rPr lang="en-GB" sz="1600" dirty="0">
                <a:solidFill>
                  <a:prstClr val="black"/>
                </a:solidFill>
              </a:rPr>
              <a:t>The pilots were ready to start in December 2020 but the national lockdown resulted in delays. The majority of pharmacies started after 29</a:t>
            </a:r>
            <a:r>
              <a:rPr lang="en-GB" sz="1600" baseline="30000" dirty="0">
                <a:solidFill>
                  <a:prstClr val="black"/>
                </a:solidFill>
              </a:rPr>
              <a:t>th</a:t>
            </a:r>
            <a:r>
              <a:rPr lang="en-GB" sz="1600" dirty="0">
                <a:solidFill>
                  <a:prstClr val="black"/>
                </a:solidFill>
              </a:rPr>
              <a:t> March when restrictions eased and the pilot ended 30</a:t>
            </a:r>
            <a:r>
              <a:rPr lang="en-GB" sz="1600" baseline="30000" dirty="0">
                <a:solidFill>
                  <a:prstClr val="black"/>
                </a:solidFill>
              </a:rPr>
              <a:t>th</a:t>
            </a:r>
            <a:r>
              <a:rPr lang="en-GB" sz="1600" dirty="0">
                <a:solidFill>
                  <a:prstClr val="black"/>
                </a:solidFill>
              </a:rPr>
              <a:t> September 2021.</a:t>
            </a:r>
          </a:p>
          <a:p>
            <a:pPr marL="0" indent="0" defTabSz="685800">
              <a:lnSpc>
                <a:spcPct val="100000"/>
              </a:lnSpc>
              <a:spcBef>
                <a:spcPts val="0"/>
              </a:spcBef>
              <a:buNone/>
            </a:pPr>
            <a:endParaRPr lang="en-GB" sz="1600" dirty="0">
              <a:solidFill>
                <a:prstClr val="black"/>
              </a:solidFill>
            </a:endParaRPr>
          </a:p>
          <a:p>
            <a:pPr marL="0" indent="0" defTabSz="685800">
              <a:lnSpc>
                <a:spcPct val="100000"/>
              </a:lnSpc>
              <a:spcBef>
                <a:spcPts val="0"/>
              </a:spcBef>
              <a:buNone/>
            </a:pPr>
            <a:r>
              <a:rPr lang="en-GB" sz="1600" dirty="0">
                <a:solidFill>
                  <a:prstClr val="black"/>
                </a:solidFill>
              </a:rPr>
              <a:t>Evaluation is due to complete reporting late Autumn 2021</a:t>
            </a:r>
          </a:p>
          <a:p>
            <a:pPr marL="0" lvl="1" indent="0">
              <a:lnSpc>
                <a:spcPct val="115000"/>
              </a:lnSpc>
              <a:spcBef>
                <a:spcPts val="1000"/>
              </a:spcBef>
              <a:buNone/>
            </a:pPr>
            <a:endParaRPr lang="en-GB" dirty="0"/>
          </a:p>
        </p:txBody>
      </p:sp>
      <p:sp>
        <p:nvSpPr>
          <p:cNvPr id="3" name="Title 2">
            <a:extLst>
              <a:ext uri="{FF2B5EF4-FFF2-40B4-BE49-F238E27FC236}">
                <a16:creationId xmlns:a16="http://schemas.microsoft.com/office/drawing/2014/main" id="{BEA89376-549A-433B-A755-BE7C6627AFAC}"/>
              </a:ext>
            </a:extLst>
          </p:cNvPr>
          <p:cNvSpPr>
            <a:spLocks noGrp="1"/>
          </p:cNvSpPr>
          <p:nvPr>
            <p:ph type="title"/>
          </p:nvPr>
        </p:nvSpPr>
        <p:spPr>
          <a:xfrm>
            <a:off x="323851" y="306621"/>
            <a:ext cx="9775684" cy="611649"/>
          </a:xfrm>
        </p:spPr>
        <p:txBody>
          <a:bodyPr/>
          <a:lstStyle/>
          <a:p>
            <a:r>
              <a:rPr lang="en-GB" dirty="0"/>
              <a:t>Pilot sites</a:t>
            </a:r>
          </a:p>
        </p:txBody>
      </p:sp>
      <p:sp>
        <p:nvSpPr>
          <p:cNvPr id="4" name="Footer Placeholder 3">
            <a:extLst>
              <a:ext uri="{FF2B5EF4-FFF2-40B4-BE49-F238E27FC236}">
                <a16:creationId xmlns:a16="http://schemas.microsoft.com/office/drawing/2014/main" id="{24771EE8-F950-4CE7-A26D-AA6743A7FBA0}"/>
              </a:ext>
            </a:extLst>
          </p:cNvPr>
          <p:cNvSpPr>
            <a:spLocks noGrp="1"/>
          </p:cNvSpPr>
          <p:nvPr>
            <p:ph type="ftr" sz="quarter" idx="3"/>
          </p:nvPr>
        </p:nvSpPr>
        <p:spPr/>
        <p:txBody>
          <a:bodyPr/>
          <a:lstStyle/>
          <a:p>
            <a:r>
              <a:rPr lang="en-GB"/>
              <a:t>Hypertension case finding</a:t>
            </a:r>
            <a:endParaRPr lang="en-US" dirty="0"/>
          </a:p>
        </p:txBody>
      </p:sp>
    </p:spTree>
    <p:extLst>
      <p:ext uri="{BB962C8B-B14F-4D97-AF65-F5344CB8AC3E}">
        <p14:creationId xmlns:p14="http://schemas.microsoft.com/office/powerpoint/2010/main" val="2327958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C218CE9-39D6-44C7-83EB-C79C2E218F4F}"/>
              </a:ext>
            </a:extLst>
          </p:cNvPr>
          <p:cNvSpPr>
            <a:spLocks noGrp="1"/>
          </p:cNvSpPr>
          <p:nvPr>
            <p:ph sz="quarter" idx="10"/>
          </p:nvPr>
        </p:nvSpPr>
        <p:spPr>
          <a:xfrm>
            <a:off x="246358" y="918270"/>
            <a:ext cx="11868150" cy="4182236"/>
          </a:xfrm>
        </p:spPr>
        <p:txBody>
          <a:bodyPr/>
          <a:lstStyle/>
          <a:p>
            <a:pPr marL="0" lvl="1" indent="0">
              <a:lnSpc>
                <a:spcPct val="100000"/>
              </a:lnSpc>
              <a:spcBef>
                <a:spcPts val="600"/>
              </a:spcBef>
              <a:buNone/>
            </a:pPr>
            <a:r>
              <a:rPr lang="en-GB" sz="1600" b="1" dirty="0">
                <a:solidFill>
                  <a:schemeClr val="accent1"/>
                </a:solidFill>
              </a:rPr>
              <a:t>Changes to the service model</a:t>
            </a:r>
          </a:p>
          <a:p>
            <a:pPr marL="285750" lvl="1" indent="-285750">
              <a:lnSpc>
                <a:spcPct val="100000"/>
              </a:lnSpc>
              <a:spcBef>
                <a:spcPts val="600"/>
              </a:spcBef>
            </a:pPr>
            <a:r>
              <a:rPr lang="en-GB" dirty="0"/>
              <a:t>We consulted with stakeholders and surveyed pharmacies and GPs in pilot areas to determine whether the model of care needed to be revised in light of the Covid-19 pandemic</a:t>
            </a:r>
          </a:p>
          <a:p>
            <a:r>
              <a:rPr lang="en-GB" dirty="0"/>
              <a:t>Additional means of finding potential service users to be considered as pharmacies are expected to welcome fewer casual customers, e.g. community settings and places outside the pharmacy consultation room, and target undiagnosed patients from GP lists, working with PCNs in the pilot sites.</a:t>
            </a:r>
          </a:p>
          <a:p>
            <a:r>
              <a:rPr lang="en-GB" dirty="0"/>
              <a:t>If local practices request pharmacies in the pilot to carry out clinic BP measurement for diagnosed patients then this will be supported in recognition of working as part of the PCN to carry out BP monitoring when Covid-19 may have impacted on access to BP measurement.</a:t>
            </a:r>
          </a:p>
          <a:p>
            <a:pPr marL="0" indent="0">
              <a:buNone/>
            </a:pPr>
            <a:r>
              <a:rPr lang="en-GB" b="1" dirty="0">
                <a:solidFill>
                  <a:schemeClr val="accent1"/>
                </a:solidFill>
              </a:rPr>
              <a:t>Changes to the evaluation plan</a:t>
            </a:r>
          </a:p>
          <a:p>
            <a:r>
              <a:rPr lang="en-GB" dirty="0"/>
              <a:t>Undertake case study/qualitative analysis for each pilot site over a minimum of 3 months with a focus on informing wider implementation. ‘Early learning’ report in Jan 2021, full report in Autumn 2021</a:t>
            </a:r>
          </a:p>
          <a:p>
            <a:r>
              <a:rPr lang="en-GB" dirty="0"/>
              <a:t>A further aim of the evaluation will be to identify the minimum dataset to be sent to GPs from pharmacies to inform the digital data standards required that will be developed over the next 12 months as part of a separate digital workstream across all </a:t>
            </a:r>
            <a:r>
              <a:rPr lang="en-GB" dirty="0" err="1"/>
              <a:t>PhIF</a:t>
            </a:r>
            <a:r>
              <a:rPr lang="en-GB" dirty="0"/>
              <a:t> pilots.</a:t>
            </a:r>
          </a:p>
          <a:p>
            <a:r>
              <a:rPr lang="en-GB" dirty="0"/>
              <a:t>Ongoing service monitoring will be established to support service development to inform what would be required as part of an agreed service delivered through the CPCF that aligns with the PCN CVD DES.</a:t>
            </a:r>
          </a:p>
          <a:p>
            <a:pPr marL="0" indent="0">
              <a:buNone/>
            </a:pPr>
            <a:endParaRPr lang="en-GB" b="1" dirty="0"/>
          </a:p>
          <a:p>
            <a:pPr marL="0" indent="0">
              <a:buNone/>
            </a:pPr>
            <a:endParaRPr lang="en-GB" dirty="0"/>
          </a:p>
          <a:p>
            <a:pPr marL="0" indent="0">
              <a:buNone/>
            </a:pPr>
            <a:endParaRPr lang="en-GB" dirty="0"/>
          </a:p>
          <a:p>
            <a:pPr marL="0" lvl="1" indent="0">
              <a:lnSpc>
                <a:spcPct val="115000"/>
              </a:lnSpc>
              <a:spcBef>
                <a:spcPts val="1000"/>
              </a:spcBef>
              <a:buNone/>
            </a:pPr>
            <a:endParaRPr lang="en-GB" dirty="0"/>
          </a:p>
        </p:txBody>
      </p:sp>
      <p:sp>
        <p:nvSpPr>
          <p:cNvPr id="3" name="Title 2">
            <a:extLst>
              <a:ext uri="{FF2B5EF4-FFF2-40B4-BE49-F238E27FC236}">
                <a16:creationId xmlns:a16="http://schemas.microsoft.com/office/drawing/2014/main" id="{BEA89376-549A-433B-A755-BE7C6627AFAC}"/>
              </a:ext>
            </a:extLst>
          </p:cNvPr>
          <p:cNvSpPr>
            <a:spLocks noGrp="1"/>
          </p:cNvSpPr>
          <p:nvPr>
            <p:ph type="title"/>
          </p:nvPr>
        </p:nvSpPr>
        <p:spPr>
          <a:xfrm>
            <a:off x="323851" y="306621"/>
            <a:ext cx="9775684" cy="611649"/>
          </a:xfrm>
        </p:spPr>
        <p:txBody>
          <a:bodyPr/>
          <a:lstStyle/>
          <a:p>
            <a:pPr>
              <a:lnSpc>
                <a:spcPct val="100000"/>
              </a:lnSpc>
              <a:spcBef>
                <a:spcPts val="600"/>
              </a:spcBef>
              <a:buClr>
                <a:srgbClr val="005EB8"/>
              </a:buClr>
            </a:pPr>
            <a:r>
              <a:rPr lang="en-GB" dirty="0">
                <a:solidFill>
                  <a:schemeClr val="accent1"/>
                </a:solidFill>
              </a:rPr>
              <a:t>Impact of Covid-19</a:t>
            </a:r>
          </a:p>
        </p:txBody>
      </p:sp>
      <p:sp>
        <p:nvSpPr>
          <p:cNvPr id="4" name="Footer Placeholder 3">
            <a:extLst>
              <a:ext uri="{FF2B5EF4-FFF2-40B4-BE49-F238E27FC236}">
                <a16:creationId xmlns:a16="http://schemas.microsoft.com/office/drawing/2014/main" id="{24771EE8-F950-4CE7-A26D-AA6743A7FBA0}"/>
              </a:ext>
            </a:extLst>
          </p:cNvPr>
          <p:cNvSpPr>
            <a:spLocks noGrp="1"/>
          </p:cNvSpPr>
          <p:nvPr>
            <p:ph type="ftr" sz="quarter" idx="3"/>
          </p:nvPr>
        </p:nvSpPr>
        <p:spPr/>
        <p:txBody>
          <a:bodyPr/>
          <a:lstStyle/>
          <a:p>
            <a:r>
              <a:rPr lang="en-GB"/>
              <a:t>Hypertension case finding</a:t>
            </a:r>
            <a:endParaRPr lang="en-US" dirty="0"/>
          </a:p>
        </p:txBody>
      </p:sp>
    </p:spTree>
    <p:extLst>
      <p:ext uri="{BB962C8B-B14F-4D97-AF65-F5344CB8AC3E}">
        <p14:creationId xmlns:p14="http://schemas.microsoft.com/office/powerpoint/2010/main" val="2138458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C2CA0B-5840-4259-8215-D2B94E5EB844}"/>
              </a:ext>
            </a:extLst>
          </p:cNvPr>
          <p:cNvSpPr>
            <a:spLocks noGrp="1"/>
          </p:cNvSpPr>
          <p:nvPr>
            <p:ph type="title"/>
          </p:nvPr>
        </p:nvSpPr>
        <p:spPr>
          <a:xfrm>
            <a:off x="559502" y="272693"/>
            <a:ext cx="8756073" cy="611649"/>
          </a:xfrm>
        </p:spPr>
        <p:txBody>
          <a:bodyPr/>
          <a:lstStyle/>
          <a:p>
            <a:r>
              <a:rPr lang="en-GB" dirty="0"/>
              <a:t>Public Perceptions: </a:t>
            </a:r>
            <a:r>
              <a:rPr lang="en-GB" sz="2400" dirty="0"/>
              <a:t>Ipsos survey and interviews</a:t>
            </a:r>
          </a:p>
        </p:txBody>
      </p:sp>
      <p:sp>
        <p:nvSpPr>
          <p:cNvPr id="4" name="Footer Placeholder 3">
            <a:extLst>
              <a:ext uri="{FF2B5EF4-FFF2-40B4-BE49-F238E27FC236}">
                <a16:creationId xmlns:a16="http://schemas.microsoft.com/office/drawing/2014/main" id="{2A215091-4D3C-4532-9E26-30EA5B2E1EE1}"/>
              </a:ext>
            </a:extLst>
          </p:cNvPr>
          <p:cNvSpPr>
            <a:spLocks noGrp="1"/>
          </p:cNvSpPr>
          <p:nvPr>
            <p:ph type="ftr" sz="quarter" idx="3"/>
          </p:nvPr>
        </p:nvSpPr>
        <p:spPr/>
        <p:txBody>
          <a:bodyPr/>
          <a:lstStyle/>
          <a:p>
            <a:r>
              <a:rPr lang="en-GB"/>
              <a:t>Hypertension case finding</a:t>
            </a:r>
            <a:endParaRPr lang="en-US" dirty="0"/>
          </a:p>
        </p:txBody>
      </p:sp>
      <p:pic>
        <p:nvPicPr>
          <p:cNvPr id="5" name="Content Placeholder 4">
            <a:extLst>
              <a:ext uri="{FF2B5EF4-FFF2-40B4-BE49-F238E27FC236}">
                <a16:creationId xmlns:a16="http://schemas.microsoft.com/office/drawing/2014/main" id="{F57E5482-C1A6-449A-B8B2-681E6C95CD9A}"/>
              </a:ext>
            </a:extLst>
          </p:cNvPr>
          <p:cNvPicPr>
            <a:picLocks noGrp="1"/>
          </p:cNvPicPr>
          <p:nvPr>
            <p:ph sz="quarter" idx="10"/>
          </p:nvPr>
        </p:nvPicPr>
        <p:blipFill>
          <a:blip r:embed="rId2"/>
          <a:stretch>
            <a:fillRect/>
          </a:stretch>
        </p:blipFill>
        <p:spPr>
          <a:xfrm>
            <a:off x="1106454" y="769811"/>
            <a:ext cx="8442036" cy="3703782"/>
          </a:xfrm>
          <a:prstGeom prst="rect">
            <a:avLst/>
          </a:prstGeom>
        </p:spPr>
      </p:pic>
      <p:sp>
        <p:nvSpPr>
          <p:cNvPr id="6" name="TextBox 5">
            <a:extLst>
              <a:ext uri="{FF2B5EF4-FFF2-40B4-BE49-F238E27FC236}">
                <a16:creationId xmlns:a16="http://schemas.microsoft.com/office/drawing/2014/main" id="{042492CC-8564-4B28-A183-6A1BF14214B8}"/>
              </a:ext>
            </a:extLst>
          </p:cNvPr>
          <p:cNvSpPr txBox="1"/>
          <p:nvPr/>
        </p:nvSpPr>
        <p:spPr>
          <a:xfrm>
            <a:off x="1106454" y="4473593"/>
            <a:ext cx="10372437" cy="1815882"/>
          </a:xfrm>
          <a:prstGeom prst="rect">
            <a:avLst/>
          </a:prstGeom>
          <a:noFill/>
        </p:spPr>
        <p:txBody>
          <a:bodyPr wrap="square" rtlCol="0">
            <a:spAutoFit/>
          </a:bodyPr>
          <a:lstStyle/>
          <a:p>
            <a:r>
              <a:rPr lang="en-GB" sz="1400" dirty="0"/>
              <a:t>Although most people would be comfortable with this service, a number of groups are more likely to say they would not be comfortable. This includes: </a:t>
            </a:r>
          </a:p>
          <a:p>
            <a:pPr lvl="1"/>
            <a:r>
              <a:rPr lang="en-GB" sz="1400" b="1" dirty="0"/>
              <a:t>Older people: </a:t>
            </a:r>
            <a:r>
              <a:rPr lang="en-GB" sz="1400" dirty="0"/>
              <a:t>12% of people aged 65+ say they would not feel comfortable, compared with eight per cent overall.</a:t>
            </a:r>
          </a:p>
          <a:p>
            <a:pPr lvl="1"/>
            <a:r>
              <a:rPr lang="en-GB" sz="1400" b="1" dirty="0"/>
              <a:t>People who are not working: </a:t>
            </a:r>
            <a:r>
              <a:rPr lang="en-GB" sz="1400" dirty="0"/>
              <a:t>11% say they would not be comfortable with this service, compared with five per cent of those who are working. </a:t>
            </a:r>
          </a:p>
          <a:p>
            <a:pPr lvl="1"/>
            <a:r>
              <a:rPr lang="en-GB" sz="1400" b="1" dirty="0"/>
              <a:t>People with no formal qualifications:</a:t>
            </a:r>
            <a:r>
              <a:rPr lang="en-GB" sz="1400" dirty="0"/>
              <a:t> 11% say they would not be comfortable with this service compared with five per cent of people with A Level or equivalent qualification.</a:t>
            </a:r>
          </a:p>
          <a:p>
            <a:r>
              <a:rPr lang="en-GB" sz="1400" dirty="0"/>
              <a:t>This may be linked with age as this group includes people who are retired and likely to be aged 65+</a:t>
            </a:r>
          </a:p>
        </p:txBody>
      </p:sp>
    </p:spTree>
    <p:extLst>
      <p:ext uri="{BB962C8B-B14F-4D97-AF65-F5344CB8AC3E}">
        <p14:creationId xmlns:p14="http://schemas.microsoft.com/office/powerpoint/2010/main" val="3663922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14400" y="2204864"/>
            <a:ext cx="10363200" cy="1800200"/>
          </a:xfrm>
        </p:spPr>
        <p:txBody>
          <a:bodyPr/>
          <a:lstStyle/>
          <a:p>
            <a:r>
              <a:rPr lang="en-GB" sz="4800" dirty="0"/>
              <a:t>Service requirements &amp; operational context</a:t>
            </a:r>
          </a:p>
        </p:txBody>
      </p:sp>
      <p:sp>
        <p:nvSpPr>
          <p:cNvPr id="5" name="Subtitle 4"/>
          <p:cNvSpPr>
            <a:spLocks noGrp="1"/>
          </p:cNvSpPr>
          <p:nvPr>
            <p:ph type="subTitle" idx="1"/>
          </p:nvPr>
        </p:nvSpPr>
        <p:spPr>
          <a:xfrm>
            <a:off x="880212" y="4437112"/>
            <a:ext cx="10397387" cy="1718900"/>
          </a:xfrm>
        </p:spPr>
        <p:txBody>
          <a:bodyPr numCol="3">
            <a:normAutofit/>
          </a:bodyPr>
          <a:lstStyle/>
          <a:p>
            <a:pPr algn="l"/>
            <a:r>
              <a:rPr lang="en-GB" sz="1600" b="1" dirty="0">
                <a:cs typeface="Calibri"/>
              </a:rPr>
              <a:t>David Onuoha</a:t>
            </a:r>
          </a:p>
          <a:p>
            <a:pPr algn="l"/>
            <a:r>
              <a:rPr lang="en-GB" sz="1600" b="1" dirty="0">
                <a:cs typeface="Calibri"/>
              </a:rPr>
              <a:t>Service Development Manager</a:t>
            </a:r>
          </a:p>
          <a:p>
            <a:pPr algn="l"/>
            <a:r>
              <a:rPr lang="en-GB" sz="1600" b="1" dirty="0">
                <a:cs typeface="Calibri"/>
              </a:rPr>
              <a:t>Pharmaceutical Services Negotiating Committee</a:t>
            </a:r>
          </a:p>
          <a:p>
            <a:endParaRPr lang="en-GB" sz="1600" b="1" dirty="0">
              <a:effectLst/>
              <a:latin typeface="Calibri" panose="020F0502020204030204" pitchFamily="34" charset="0"/>
              <a:ea typeface="Calibri" panose="020F0502020204030204" pitchFamily="34" charset="0"/>
            </a:endParaRPr>
          </a:p>
          <a:p>
            <a:pPr algn="l"/>
            <a:endParaRPr lang="en-GB" sz="1800" dirty="0"/>
          </a:p>
        </p:txBody>
      </p:sp>
    </p:spTree>
    <p:extLst>
      <p:ext uri="{BB962C8B-B14F-4D97-AF65-F5344CB8AC3E}">
        <p14:creationId xmlns:p14="http://schemas.microsoft.com/office/powerpoint/2010/main" val="485210521"/>
      </p:ext>
    </p:extLst>
  </p:cSld>
  <p:clrMapOvr>
    <a:masterClrMapping/>
  </p:clrMapOvr>
  <mc:AlternateContent xmlns:mc="http://schemas.openxmlformats.org/markup-compatibility/2006" xmlns:p14="http://schemas.microsoft.com/office/powerpoint/2010/main">
    <mc:Choice Requires="p14">
      <p:transition spd="slow" p14:dur="2000" advTm="22347"/>
    </mc:Choice>
    <mc:Fallback xmlns="">
      <p:transition spd="slow" advTm="22347"/>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12.8|6.1|2.1|18.9|4.7|7.3|13.5|9.7|15"/>
</p:tagLst>
</file>

<file path=ppt/tags/tag2.xml><?xml version="1.0" encoding="utf-8"?>
<p:tagLst xmlns:a="http://schemas.openxmlformats.org/drawingml/2006/main" xmlns:r="http://schemas.openxmlformats.org/officeDocument/2006/relationships" xmlns:p="http://schemas.openxmlformats.org/presentationml/2006/main">
  <p:tag name="TIMING" val="|54.4|29.6|20.9"/>
</p:tagLst>
</file>

<file path=ppt/tags/tag3.xml><?xml version="1.0" encoding="utf-8"?>
<p:tagLst xmlns:a="http://schemas.openxmlformats.org/drawingml/2006/main" xmlns:r="http://schemas.openxmlformats.org/officeDocument/2006/relationships" xmlns:p="http://schemas.openxmlformats.org/presentationml/2006/main">
  <p:tag name="TIMING" val="|5.3|14.6|31.8|50.9"/>
</p:tagLst>
</file>

<file path=ppt/theme/theme1.xml><?xml version="1.0" encoding="utf-8"?>
<a:theme xmlns:a="http://schemas.openxmlformats.org/drawingml/2006/main" name="1_Office Theme">
  <a:themeElements>
    <a:clrScheme name="NHS Improvement">
      <a:dk1>
        <a:srgbClr val="000000"/>
      </a:dk1>
      <a:lt1>
        <a:srgbClr val="FFFFFF"/>
      </a:lt1>
      <a:dk2>
        <a:srgbClr val="003087"/>
      </a:dk2>
      <a:lt2>
        <a:srgbClr val="005EB8"/>
      </a:lt2>
      <a:accent1>
        <a:srgbClr val="005EB8"/>
      </a:accent1>
      <a:accent2>
        <a:srgbClr val="41B6E6"/>
      </a:accent2>
      <a:accent3>
        <a:srgbClr val="768692"/>
      </a:accent3>
      <a:accent4>
        <a:srgbClr val="00A499"/>
      </a:accent4>
      <a:accent5>
        <a:srgbClr val="006747"/>
      </a:accent5>
      <a:accent6>
        <a:srgbClr val="00A9CE"/>
      </a:accent6>
      <a:hlink>
        <a:srgbClr val="0072CE"/>
      </a:hlink>
      <a:folHlink>
        <a:srgbClr val="41B6E6"/>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SU-Powerpoint_Template-Print_A4_FINAL++ (2)">
  <a:themeElements>
    <a:clrScheme name="strategyUnit">
      <a:dk1>
        <a:srgbClr val="2C2825"/>
      </a:dk1>
      <a:lt1>
        <a:srgbClr val="F8BE05"/>
      </a:lt1>
      <a:dk2>
        <a:srgbClr val="2C2825"/>
      </a:dk2>
      <a:lt2>
        <a:srgbClr val="FFFFFE"/>
      </a:lt2>
      <a:accent1>
        <a:srgbClr val="F9BF07"/>
      </a:accent1>
      <a:accent2>
        <a:srgbClr val="5881C1"/>
      </a:accent2>
      <a:accent3>
        <a:srgbClr val="EC6555"/>
      </a:accent3>
      <a:accent4>
        <a:srgbClr val="4C5353"/>
      </a:accent4>
      <a:accent5>
        <a:srgbClr val="899FC0"/>
      </a:accent5>
      <a:accent6>
        <a:srgbClr val="E99289"/>
      </a:accent6>
      <a:hlink>
        <a:srgbClr val="5881C1"/>
      </a:hlink>
      <a:folHlink>
        <a:srgbClr val="5881C1"/>
      </a:folHlink>
    </a:clrScheme>
    <a:fontScheme name="strategyUnit">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47625">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ln w="47625" cap="sq">
          <a:solidFill>
            <a:schemeClr val="tx1"/>
          </a:solidFill>
          <a:headEnd type="none"/>
          <a:tailEnd type="none"/>
        </a:ln>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rategyUnitSlidepack20170614" id="{D9B9CBED-6897-409F-B7DE-E3654F72D593}" vid="{30F30EE8-6087-453E-A26D-1A33F72669F5}"/>
    </a:ext>
  </a:extLst>
</a:theme>
</file>

<file path=ppt/theme/theme3.xml><?xml version="1.0" encoding="utf-8"?>
<a:theme xmlns:a="http://schemas.openxmlformats.org/drawingml/2006/main" name="2_NHS_SC_TEMP_MAIN_1">
  <a:themeElements>
    <a:clrScheme name="NHS SC COLOURS">
      <a:dk1>
        <a:srgbClr val="005EB8"/>
      </a:dk1>
      <a:lt1>
        <a:srgbClr val="FFFFFF"/>
      </a:lt1>
      <a:dk2>
        <a:srgbClr val="000000"/>
      </a:dk2>
      <a:lt2>
        <a:srgbClr val="194393"/>
      </a:lt2>
      <a:accent1>
        <a:srgbClr val="00A9CE"/>
      </a:accent1>
      <a:accent2>
        <a:srgbClr val="78BE20"/>
      </a:accent2>
      <a:accent3>
        <a:srgbClr val="7560A0"/>
      </a:accent3>
      <a:accent4>
        <a:srgbClr val="768692"/>
      </a:accent4>
      <a:accent5>
        <a:srgbClr val="425563"/>
      </a:accent5>
      <a:accent6>
        <a:srgbClr val="E8EDEE"/>
      </a:accent6>
      <a:hlink>
        <a:srgbClr val="005EB8"/>
      </a:hlink>
      <a:folHlink>
        <a:srgbClr val="AE2573"/>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a:noFill/>
        </a:ln>
        <a:effectLst/>
      </a:spPr>
      <a:bodyPr vert="horz" wrap="square" lIns="91440" tIns="45720" rIns="91440" bIns="45720" numCol="1" rtlCol="0" anchor="t"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Tx/>
          <a:buSzTx/>
          <a:buFontTx/>
          <a:buNone/>
          <a:tabLst/>
          <a:defRPr kumimoji="0" sz="1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en-GB" sz="12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000000"/>
        </a:dk2>
        <a:lt2>
          <a:srgbClr val="B9C9D0"/>
        </a:lt2>
        <a:accent1>
          <a:srgbClr val="34B233"/>
        </a:accent1>
        <a:accent2>
          <a:srgbClr val="CD202C"/>
        </a:accent2>
        <a:accent3>
          <a:srgbClr val="FFFFFF"/>
        </a:accent3>
        <a:accent4>
          <a:srgbClr val="000000"/>
        </a:accent4>
        <a:accent5>
          <a:srgbClr val="AED5AD"/>
        </a:accent5>
        <a:accent6>
          <a:srgbClr val="BA1C27"/>
        </a:accent6>
        <a:hlink>
          <a:srgbClr val="FF5800"/>
        </a:hlink>
        <a:folHlink>
          <a:srgbClr val="FED1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PSNC template Aug 20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98DA43D8-5A82-48D7-8937-4426E3513218}" vid="{2CC5D114-682E-4B79-ABF2-562E39B1BD70}"/>
    </a:ext>
  </a:extLst>
</a:theme>
</file>

<file path=ppt/theme/theme5.xml><?xml version="1.0" encoding="utf-8"?>
<a:theme xmlns:a="http://schemas.openxmlformats.org/drawingml/2006/main" name="1_PSNC template Aug 20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PSNC 16-9 PowerPoint template" id="{7C77962D-2CBE-49D2-84EB-5F9ED7108E93}" vid="{5A9A5448-FE9A-4904-AAEA-81FD25B85AB3}"/>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4484</TotalTime>
  <Words>3944</Words>
  <Application>Microsoft Macintosh PowerPoint</Application>
  <PresentationFormat>Widescreen</PresentationFormat>
  <Paragraphs>476</Paragraphs>
  <Slides>44</Slides>
  <Notes>26</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44</vt:i4>
      </vt:variant>
    </vt:vector>
  </HeadingPairs>
  <TitlesOfParts>
    <vt:vector size="55" baseType="lpstr">
      <vt:lpstr>Arial</vt:lpstr>
      <vt:lpstr>Calibri</vt:lpstr>
      <vt:lpstr>Calibri Light</vt:lpstr>
      <vt:lpstr>Helvetica Neue</vt:lpstr>
      <vt:lpstr>Segoe UI</vt:lpstr>
      <vt:lpstr>UbuntuBold</vt:lpstr>
      <vt:lpstr>1_Office Theme</vt:lpstr>
      <vt:lpstr>TSU-Powerpoint_Template-Print_A4_FINAL++ (2)</vt:lpstr>
      <vt:lpstr>2_NHS_SC_TEMP_MAIN_1</vt:lpstr>
      <vt:lpstr>PSNC template Aug 2013</vt:lpstr>
      <vt:lpstr>1_PSNC template Aug 2013</vt:lpstr>
      <vt:lpstr>The Community Pharmacy Hypertension Case-Finding Advanced Service</vt:lpstr>
      <vt:lpstr>Overview</vt:lpstr>
      <vt:lpstr>NHS Community Pharmacy Hypertension Case-Finding Advanced Service  Policy context and background</vt:lpstr>
      <vt:lpstr>High Blood Pressure and Cardiovascular Disease</vt:lpstr>
      <vt:lpstr>Policy Context</vt:lpstr>
      <vt:lpstr>Pilot sites</vt:lpstr>
      <vt:lpstr>Impact of Covid-19</vt:lpstr>
      <vt:lpstr>Public Perceptions: Ipsos survey and interviews</vt:lpstr>
      <vt:lpstr>Service requirements &amp; operational context</vt:lpstr>
      <vt:lpstr>Overview</vt:lpstr>
      <vt:lpstr>Service Description</vt:lpstr>
      <vt:lpstr>Service description – service pathway</vt:lpstr>
      <vt:lpstr>Service documentation</vt:lpstr>
      <vt:lpstr>BP meters to be used in the service</vt:lpstr>
      <vt:lpstr>Pre-commencement activity</vt:lpstr>
      <vt:lpstr>Pre-commencement activity</vt:lpstr>
      <vt:lpstr>Pre-commencement activity</vt:lpstr>
      <vt:lpstr>Pre-commencement activity</vt:lpstr>
      <vt:lpstr>Pre-commencement activity</vt:lpstr>
      <vt:lpstr>Patient eligibility </vt:lpstr>
      <vt:lpstr>Patient eligibility </vt:lpstr>
      <vt:lpstr>Providing the service</vt:lpstr>
      <vt:lpstr>Providing the service – Clinic check</vt:lpstr>
      <vt:lpstr>Providing the service – Clinic check</vt:lpstr>
      <vt:lpstr>Providing the service - ABPM</vt:lpstr>
      <vt:lpstr>Providing the service - ABPM</vt:lpstr>
      <vt:lpstr>Providing the service - ABPM</vt:lpstr>
      <vt:lpstr>Providing the service</vt:lpstr>
      <vt:lpstr>Providing the service</vt:lpstr>
      <vt:lpstr>Funding and claiming payment</vt:lpstr>
      <vt:lpstr>Funding and claiming payment</vt:lpstr>
      <vt:lpstr>NHS Community Pharmacy Hypertension Case-Finding Advanced Service  Learnings from the pilot sites: Top tips and considerations</vt:lpstr>
      <vt:lpstr>Thank you to our pilot pharmacy sites</vt:lpstr>
      <vt:lpstr>PCN Network Contract Direct Enhanced Service – CVD Prevention</vt:lpstr>
      <vt:lpstr>Contact and engage your local practices</vt:lpstr>
      <vt:lpstr>Engaging patients</vt:lpstr>
      <vt:lpstr>Engaging patients</vt:lpstr>
      <vt:lpstr>Other tips before you start</vt:lpstr>
      <vt:lpstr>During the service</vt:lpstr>
      <vt:lpstr>PowerPoint Presentation</vt:lpstr>
      <vt:lpstr>During the service</vt:lpstr>
      <vt:lpstr>Business as usual</vt:lpstr>
      <vt:lpstr>Questions?</vt:lpstr>
      <vt:lpstr>Further information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PhIF: Smoking Cessation Transfer of Care</dc:title>
  <dc:creator>Keith Kendall</dc:creator>
  <cp:lastModifiedBy>Gilliam, Jamie</cp:lastModifiedBy>
  <cp:revision>75</cp:revision>
  <dcterms:created xsi:type="dcterms:W3CDTF">2020-10-05T12:35:26Z</dcterms:created>
  <dcterms:modified xsi:type="dcterms:W3CDTF">2021-10-08T13:35:22Z</dcterms:modified>
</cp:coreProperties>
</file>